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0"/>
  </p:notesMasterIdLst>
  <p:sldIdLst>
    <p:sldId id="258" r:id="rId2"/>
    <p:sldId id="279" r:id="rId3"/>
    <p:sldId id="259" r:id="rId4"/>
    <p:sldId id="260" r:id="rId5"/>
    <p:sldId id="261" r:id="rId6"/>
    <p:sldId id="268" r:id="rId7"/>
    <p:sldId id="263" r:id="rId8"/>
    <p:sldId id="267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8" r:id="rId17"/>
    <p:sldId id="277" r:id="rId18"/>
    <p:sldId id="276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22" autoAdjust="0"/>
    <p:restoredTop sz="94660"/>
  </p:normalViewPr>
  <p:slideViewPr>
    <p:cSldViewPr>
      <p:cViewPr>
        <p:scale>
          <a:sx n="100" d="100"/>
          <a:sy n="100" d="100"/>
        </p:scale>
        <p:origin x="-1416" y="-2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6F3DC9-56A3-48B0-9C78-D42F3BDC3BD4}" type="datetimeFigureOut">
              <a:rPr lang="en-US" smtClean="0"/>
              <a:t>5/8/2013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53A1FB-319C-40C6-A3B8-CD12C36818A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9780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8716AC0E-95A1-4464-9C50-1771E7CF856D}" type="datetime8">
              <a:rPr lang="en-US"/>
              <a:pPr/>
              <a:t>5/8/2013 11:25 AM</a:t>
            </a:fld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pPr eaLnBrk="1" hangingPunct="1"/>
            <a:r>
              <a:rPr lang="en-US" dirty="0"/>
              <a:t>©2004 Microsoft Corporation. All rights reserved.</a:t>
            </a:r>
          </a:p>
          <a:p>
            <a:r>
              <a:rPr lang="en-US" dirty="0"/>
              <a:t>This presentation is for informational purposes only. Microsoft makes no warranties, express or implied, in this summary.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5C27D8-90F9-46C3-A1BC-53846D4E8DB4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48134" name="Rectangle 6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5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E64D331C-46F2-445F-BAE6-6E6970C60CAC}" type="datetime8">
              <a:rPr lang="en-US"/>
              <a:pPr/>
              <a:t>5/8/2013 12:33 PM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pPr eaLnBrk="1" hangingPunct="1"/>
            <a:r>
              <a:rPr lang="en-US"/>
              <a:t>©2004 Microsoft Corporation. All rights reserved.</a:t>
            </a:r>
          </a:p>
          <a:p>
            <a:r>
              <a:rPr lang="en-US"/>
              <a:t>This presentation is for informational purposes only. Microsoft makes no warranties, express or implied, in this summary.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710971-EBF5-45DC-A83A-FDE753F0762C}" type="slidenum">
              <a:rPr lang="en-US"/>
              <a:pPr/>
              <a:t>10</a:t>
            </a:fld>
            <a:endParaRPr lang="en-US"/>
          </a:p>
        </p:txBody>
      </p:sp>
      <p:sp>
        <p:nvSpPr>
          <p:cNvPr id="41062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E64D331C-46F2-445F-BAE6-6E6970C60CAC}" type="datetime8">
              <a:rPr lang="en-US"/>
              <a:pPr/>
              <a:t>5/8/2013 12:40 PM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pPr eaLnBrk="1" hangingPunct="1"/>
            <a:r>
              <a:rPr lang="en-US"/>
              <a:t>©2004 Microsoft Corporation. All rights reserved.</a:t>
            </a:r>
          </a:p>
          <a:p>
            <a:r>
              <a:rPr lang="en-US"/>
              <a:t>This presentation is for informational purposes only. Microsoft makes no warranties, express or implied, in this summary.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710971-EBF5-45DC-A83A-FDE753F0762C}" type="slidenum">
              <a:rPr lang="en-US"/>
              <a:pPr/>
              <a:t>11</a:t>
            </a:fld>
            <a:endParaRPr lang="en-US"/>
          </a:p>
        </p:txBody>
      </p:sp>
      <p:sp>
        <p:nvSpPr>
          <p:cNvPr id="41062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E64D331C-46F2-445F-BAE6-6E6970C60CAC}" type="datetime8">
              <a:rPr lang="en-US"/>
              <a:pPr/>
              <a:t>5/8/2013 1:09 PM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pPr eaLnBrk="1" hangingPunct="1"/>
            <a:r>
              <a:rPr lang="en-US"/>
              <a:t>©2004 Microsoft Corporation. All rights reserved.</a:t>
            </a:r>
          </a:p>
          <a:p>
            <a:r>
              <a:rPr lang="en-US"/>
              <a:t>This presentation is for informational purposes only. Microsoft makes no warranties, express or implied, in this summary.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710971-EBF5-45DC-A83A-FDE753F0762C}" type="slidenum">
              <a:rPr lang="en-US"/>
              <a:pPr/>
              <a:t>2</a:t>
            </a:fld>
            <a:endParaRPr lang="en-US"/>
          </a:p>
        </p:txBody>
      </p:sp>
      <p:sp>
        <p:nvSpPr>
          <p:cNvPr id="41062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E64D331C-46F2-445F-BAE6-6E6970C60CAC}" type="datetime8">
              <a:rPr lang="en-US"/>
              <a:pPr/>
              <a:t>5/8/2013 11:35 AM</a:t>
            </a:fld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pPr eaLnBrk="1" hangingPunct="1"/>
            <a:r>
              <a:rPr lang="en-US" dirty="0"/>
              <a:t>©2004 Microsoft Corporation. All rights reserved.</a:t>
            </a:r>
          </a:p>
          <a:p>
            <a:r>
              <a:rPr lang="en-US" dirty="0"/>
              <a:t>This presentation is for informational purposes only. Microsoft makes no warranties, express or implied, in this summary.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710971-EBF5-45DC-A83A-FDE753F0762C}" type="slidenum">
              <a:rPr lang="en-US"/>
              <a:pPr/>
              <a:t>3</a:t>
            </a:fld>
            <a:endParaRPr lang="en-US" dirty="0"/>
          </a:p>
        </p:txBody>
      </p:sp>
      <p:sp>
        <p:nvSpPr>
          <p:cNvPr id="41062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E64D331C-46F2-445F-BAE6-6E6970C60CAC}" type="datetime8">
              <a:rPr lang="en-US"/>
              <a:pPr/>
              <a:t>5/8/2013 11:38 AM</a:t>
            </a:fld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pPr eaLnBrk="1" hangingPunct="1"/>
            <a:r>
              <a:rPr lang="en-US" dirty="0"/>
              <a:t>©2004 Microsoft Corporation. All rights reserved.</a:t>
            </a:r>
          </a:p>
          <a:p>
            <a:r>
              <a:rPr lang="en-US" dirty="0"/>
              <a:t>This presentation is for informational purposes only. Microsoft makes no warranties, express or implied, in this summary.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710971-EBF5-45DC-A83A-FDE753F0762C}" type="slidenum">
              <a:rPr lang="en-US"/>
              <a:pPr/>
              <a:t>4</a:t>
            </a:fld>
            <a:endParaRPr lang="en-US" dirty="0"/>
          </a:p>
        </p:txBody>
      </p:sp>
      <p:sp>
        <p:nvSpPr>
          <p:cNvPr id="41062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E64D331C-46F2-445F-BAE6-6E6970C60CAC}" type="datetime8">
              <a:rPr lang="en-US"/>
              <a:pPr/>
              <a:t>5/8/2013 11:42 AM</a:t>
            </a:fld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pPr eaLnBrk="1" hangingPunct="1"/>
            <a:r>
              <a:rPr lang="en-US" dirty="0"/>
              <a:t>©2004 Microsoft Corporation. All rights reserved.</a:t>
            </a:r>
          </a:p>
          <a:p>
            <a:r>
              <a:rPr lang="en-US" dirty="0"/>
              <a:t>This presentation is for informational purposes only. Microsoft makes no warranties, express or implied, in this summary.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710971-EBF5-45DC-A83A-FDE753F0762C}" type="slidenum">
              <a:rPr lang="en-US"/>
              <a:pPr/>
              <a:t>5</a:t>
            </a:fld>
            <a:endParaRPr lang="en-US" dirty="0"/>
          </a:p>
        </p:txBody>
      </p:sp>
      <p:sp>
        <p:nvSpPr>
          <p:cNvPr id="41062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E64D331C-46F2-445F-BAE6-6E6970C60CAC}" type="datetime8">
              <a:rPr lang="en-US"/>
              <a:pPr/>
              <a:t>5/8/2013 12:08 PM</a:t>
            </a:fld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pPr eaLnBrk="1" hangingPunct="1"/>
            <a:r>
              <a:rPr lang="en-US" dirty="0"/>
              <a:t>©2004 Microsoft Corporation. All rights reserved.</a:t>
            </a:r>
          </a:p>
          <a:p>
            <a:r>
              <a:rPr lang="en-US" dirty="0"/>
              <a:t>This presentation is for informational purposes only. Microsoft makes no warranties, express or implied, in this summary.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710971-EBF5-45DC-A83A-FDE753F0762C}" type="slidenum">
              <a:rPr lang="en-US"/>
              <a:pPr/>
              <a:t>6</a:t>
            </a:fld>
            <a:endParaRPr lang="en-US" dirty="0"/>
          </a:p>
        </p:txBody>
      </p:sp>
      <p:sp>
        <p:nvSpPr>
          <p:cNvPr id="41062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E64D331C-46F2-445F-BAE6-6E6970C60CAC}" type="datetime8">
              <a:rPr lang="en-US"/>
              <a:pPr/>
              <a:t>5/8/2013 11:46 AM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pPr eaLnBrk="1" hangingPunct="1"/>
            <a:r>
              <a:rPr lang="en-US"/>
              <a:t>©2004 Microsoft Corporation. All rights reserved.</a:t>
            </a:r>
          </a:p>
          <a:p>
            <a:r>
              <a:rPr lang="en-US"/>
              <a:t>This presentation is for informational purposes only. Microsoft makes no warranties, express or implied, in this summary.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710971-EBF5-45DC-A83A-FDE753F0762C}" type="slidenum">
              <a:rPr lang="en-US"/>
              <a:pPr/>
              <a:t>7</a:t>
            </a:fld>
            <a:endParaRPr lang="en-US"/>
          </a:p>
        </p:txBody>
      </p:sp>
      <p:sp>
        <p:nvSpPr>
          <p:cNvPr id="41062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E64D331C-46F2-445F-BAE6-6E6970C60CAC}" type="datetime8">
              <a:rPr lang="en-US"/>
              <a:pPr/>
              <a:t>5/8/2013 12:03 PM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pPr eaLnBrk="1" hangingPunct="1"/>
            <a:r>
              <a:rPr lang="en-US"/>
              <a:t>©2004 Microsoft Corporation. All rights reserved.</a:t>
            </a:r>
          </a:p>
          <a:p>
            <a:r>
              <a:rPr lang="en-US"/>
              <a:t>This presentation is for informational purposes only. Microsoft makes no warranties, express or implied, in this summary.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710971-EBF5-45DC-A83A-FDE753F0762C}" type="slidenum">
              <a:rPr lang="en-US"/>
              <a:pPr/>
              <a:t>8</a:t>
            </a:fld>
            <a:endParaRPr lang="en-US"/>
          </a:p>
        </p:txBody>
      </p:sp>
      <p:sp>
        <p:nvSpPr>
          <p:cNvPr id="41062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E64D331C-46F2-445F-BAE6-6E6970C60CAC}" type="datetime8">
              <a:rPr lang="en-US"/>
              <a:pPr/>
              <a:t>5/8/2013 12:22 PM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pPr eaLnBrk="1" hangingPunct="1"/>
            <a:r>
              <a:rPr lang="en-US"/>
              <a:t>©2004 Microsoft Corporation. All rights reserved.</a:t>
            </a:r>
          </a:p>
          <a:p>
            <a:r>
              <a:rPr lang="en-US"/>
              <a:t>This presentation is for informational purposes only. Microsoft makes no warranties, express or implied, in this summary.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710971-EBF5-45DC-A83A-FDE753F0762C}" type="slidenum">
              <a:rPr lang="en-US"/>
              <a:pPr/>
              <a:t>9</a:t>
            </a:fld>
            <a:endParaRPr lang="en-US"/>
          </a:p>
        </p:txBody>
      </p:sp>
      <p:sp>
        <p:nvSpPr>
          <p:cNvPr id="41062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2426" y="2895600"/>
            <a:ext cx="4572000" cy="1368798"/>
          </a:xfrm>
        </p:spPr>
        <p:txBody>
          <a:bodyPr>
            <a:normAutofit/>
          </a:bodyPr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0" y="4743451"/>
            <a:ext cx="9144000" cy="21145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0" y="4714875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751F2-C21A-471C-881D-A8FFEE8BF922}" type="datetimeFigureOut">
              <a:rPr lang="en-US" smtClean="0"/>
              <a:t>5/8/2013</a:t>
            </a:fld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0A7837-E786-403F-A00A-49207F6A9EE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52426" y="457200"/>
            <a:ext cx="7680960" cy="2438399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kumimoji="0" lang="en-US" sz="60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751F2-C21A-471C-881D-A8FFEE8BF922}" type="datetimeFigureOut">
              <a:rPr lang="en-US" smtClean="0"/>
              <a:t>5/8/2013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A7837-E786-403F-A00A-49207F6A9EE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751F2-C21A-471C-881D-A8FFEE8BF922}" type="datetimeFigureOut">
              <a:rPr lang="en-US" smtClean="0"/>
              <a:t>5/8/2013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A7837-E786-403F-A00A-49207F6A9EE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768096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E0751F2-C21A-471C-881D-A8FFEE8BF922}" type="datetimeFigureOut">
              <a:rPr lang="en-US" smtClean="0"/>
              <a:t>5/8/2013</a:t>
            </a:fld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30A7837-E786-403F-A00A-49207F6A9EE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352426" y="4003302"/>
            <a:ext cx="4572000" cy="1178298"/>
          </a:xfrm>
        </p:spPr>
        <p:txBody>
          <a:bodyPr>
            <a:normAutofit/>
          </a:bodyPr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751F2-C21A-471C-881D-A8FFEE8BF922}" type="datetimeFigureOut">
              <a:rPr lang="en-US" smtClean="0"/>
              <a:t>5/8/2013</a:t>
            </a:fld>
            <a:endParaRPr lang="en-US" dirty="0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0A7837-E786-403F-A00A-49207F6A9EE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18288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-4439" y="182880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354366" y="1990078"/>
            <a:ext cx="8439912" cy="1984248"/>
          </a:xfrm>
        </p:spPr>
        <p:txBody>
          <a:bodyPr>
            <a:noAutofit/>
          </a:bodyPr>
          <a:lstStyle>
            <a:lvl1pPr>
              <a:defRPr kumimoji="0" lang="en-US" sz="6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901184" y="1463040"/>
            <a:ext cx="3886200" cy="428853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3886200" cy="428853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7" name="Title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DE0751F2-C21A-471C-881D-A8FFEE8BF922}" type="datetimeFigureOut">
              <a:rPr lang="en-US" smtClean="0"/>
              <a:t>5/8/2013</a:t>
            </a:fld>
            <a:endParaRPr lang="en-US" dirty="0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30A7837-E786-403F-A00A-49207F6A9EE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886200" cy="509587"/>
          </a:xfrm>
        </p:spPr>
        <p:txBody>
          <a:bodyPr>
            <a:normAutofit/>
          </a:bodyPr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5"/>
          </p:nvPr>
        </p:nvSpPr>
        <p:spPr>
          <a:xfrm>
            <a:off x="4900613" y="1463040"/>
            <a:ext cx="3886200" cy="509587"/>
          </a:xfrm>
        </p:spPr>
        <p:txBody>
          <a:bodyPr>
            <a:normAutofit/>
          </a:bodyPr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Content Placeholder 11"/>
          <p:cNvSpPr>
            <a:spLocks noGrp="1"/>
          </p:cNvSpPr>
          <p:nvPr>
            <p:ph sz="quarter" idx="14"/>
          </p:nvPr>
        </p:nvSpPr>
        <p:spPr>
          <a:xfrm>
            <a:off x="4900613" y="2011680"/>
            <a:ext cx="3886200" cy="373684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2011680"/>
            <a:ext cx="3886200" cy="373684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DE0751F2-C21A-471C-881D-A8FFEE8BF922}" type="datetimeFigureOut">
              <a:rPr lang="en-US" smtClean="0"/>
              <a:t>5/8/2013</a:t>
            </a:fld>
            <a:endParaRPr lang="en-US" dirty="0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730A7837-E786-403F-A00A-49207F6A9EE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751F2-C21A-471C-881D-A8FFEE8BF922}" type="datetimeFigureOut">
              <a:rPr lang="en-US" smtClean="0"/>
              <a:t>5/8/2013</a:t>
            </a:fld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0A7837-E786-403F-A00A-49207F6A9EE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751F2-C21A-471C-881D-A8FFEE8BF922}" type="datetimeFigureOut">
              <a:rPr lang="en-US" smtClean="0"/>
              <a:t>5/8/2013</a:t>
            </a:fld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0A7837-E786-403F-A00A-49207F6A9EE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381375" cy="3967162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 b="0" i="1" spc="0" baseline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105275" y="1463040"/>
            <a:ext cx="4681538" cy="396849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DE0751F2-C21A-471C-881D-A8FFEE8BF922}" type="datetimeFigureOut">
              <a:rPr lang="en-US" smtClean="0"/>
              <a:t>5/8/2013</a:t>
            </a:fld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30A7837-E786-403F-A00A-49207F6A9EE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229224" y="0"/>
            <a:ext cx="3914775" cy="5657850"/>
          </a:xfrm>
        </p:spPr>
        <p:txBody>
          <a:bodyPr anchor="ctr" anchorCtr="0"/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352426" y="1600199"/>
            <a:ext cx="4572000" cy="3593237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i="1">
                <a:solidFill>
                  <a:schemeClr val="tx1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352425" y="275208"/>
            <a:ext cx="4572000" cy="132499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E0751F2-C21A-471C-881D-A8FFEE8BF922}" type="datetimeFigureOut">
              <a:rPr lang="en-US" smtClean="0"/>
              <a:t>5/8/2013</a:t>
            </a:fld>
            <a:endParaRPr lang="en-US" dirty="0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30A7837-E786-403F-A00A-49207F6A9EE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2426" y="228600"/>
            <a:ext cx="768096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426" y="1463040"/>
            <a:ext cx="768096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2426" y="6543676"/>
            <a:ext cx="1466850" cy="247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="1"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DE0751F2-C21A-471C-881D-A8FFEE8BF922}" type="datetimeFigureOut">
              <a:rPr lang="en-US" smtClean="0"/>
              <a:t>5/8/2013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09749" y="6543676"/>
            <a:ext cx="4086225" cy="247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="1" i="1"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6700" y="6543676"/>
            <a:ext cx="876300" cy="247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="1"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730A7837-E786-403F-A00A-49207F6A9EE9}" type="slidenum">
              <a:rPr lang="en-US" smtClean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ts val="400"/>
        </a:spcBef>
        <a:buNone/>
        <a:defRPr sz="4000" b="0" kern="1200" cap="none" spc="0" baseline="0">
          <a:solidFill>
            <a:schemeClr val="tx1"/>
          </a:solidFill>
          <a:latin typeface="+mj-lt"/>
          <a:ea typeface="+mj-ea"/>
          <a:cs typeface="Tunga" pitchFamily="2"/>
        </a:defRPr>
      </a:lvl1pPr>
    </p:titleStyle>
    <p:bodyStyle>
      <a:lvl1pPr marL="0" indent="0" algn="l" defTabSz="914400" rtl="0" eaLnBrk="1" latinLnBrk="0" hangingPunct="1">
        <a:spcBef>
          <a:spcPts val="1200"/>
        </a:spcBef>
        <a:spcAft>
          <a:spcPts val="0"/>
        </a:spcAft>
        <a:buClr>
          <a:schemeClr val="accent5"/>
        </a:buClr>
        <a:buFont typeface="Arial" pitchFamily="34" charset="0"/>
        <a:buNone/>
        <a:defRPr sz="1800" b="0" i="0" kern="1200" cap="none" spc="30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171450" indent="-171450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2pPr>
      <a:lvl3pPr marL="344488" indent="-165100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517525" indent="-169863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4pPr>
      <a:lvl5pPr marL="688975" indent="-173038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8686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06984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24358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40817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1" name="Rectangle 59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352800"/>
            <a:ext cx="8077200" cy="1844675"/>
          </a:xfrm>
        </p:spPr>
        <p:txBody>
          <a:bodyPr/>
          <a:lstStyle/>
          <a:p>
            <a:r>
              <a:rPr lang="en-US" b="1" dirty="0" smtClean="0"/>
              <a:t>Zhan Yu</a:t>
            </a:r>
          </a:p>
          <a:p>
            <a:r>
              <a:rPr lang="en-US" b="1" dirty="0" smtClean="0"/>
              <a:t>Computer Graphics and Imaging Lab</a:t>
            </a:r>
          </a:p>
          <a:p>
            <a:r>
              <a:rPr lang="en-US" b="1" dirty="0" smtClean="0"/>
              <a:t>University of Delaware</a:t>
            </a:r>
            <a:endParaRPr lang="en-US" dirty="0"/>
          </a:p>
        </p:txBody>
      </p:sp>
      <p:pic>
        <p:nvPicPr>
          <p:cNvPr id="3135" name="Picture 63" descr="GDC06_PPT_LogosSM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64300"/>
            <a:ext cx="9150350" cy="39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Direct X : </a:t>
            </a:r>
            <a:br>
              <a:rPr lang="en-US" dirty="0" smtClean="0"/>
            </a:br>
            <a:r>
              <a:rPr lang="en-US" dirty="0" smtClean="0"/>
              <a:t>A Brief Overview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835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Setup DirectX</a:t>
            </a:r>
            <a:endParaRPr lang="en-US" dirty="0"/>
          </a:p>
        </p:txBody>
      </p:sp>
      <p:pic>
        <p:nvPicPr>
          <p:cNvPr id="4" name="Picture 63" descr="GDC06_PPT_LogosSM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64300"/>
            <a:ext cx="9150350" cy="39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81000" y="1631950"/>
            <a:ext cx="8410575" cy="28876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Arial" pitchFamily="34" charset="0"/>
              <a:buNone/>
              <a:defRPr sz="1800" b="0" i="0" kern="1200" cap="none" spc="30" baseline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171450" indent="-1714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2pPr>
            <a:lvl3pPr marL="344488" indent="-1651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3pPr>
            <a:lvl4pPr marL="517525" indent="-169863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4pPr>
            <a:lvl5pPr marL="688975" indent="-173038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5pPr>
            <a:lvl6pPr marL="868680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984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43584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08176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itchFamily="34" charset="0"/>
              <a:buChar char="•"/>
            </a:pPr>
            <a:r>
              <a:rPr lang="en-US" sz="3200" dirty="0" smtClean="0"/>
              <a:t>For Programmers</a:t>
            </a:r>
          </a:p>
          <a:p>
            <a:pPr lvl="3">
              <a:lnSpc>
                <a:spcPct val="90000"/>
              </a:lnSpc>
            </a:pPr>
            <a:r>
              <a:rPr lang="en-US" sz="2000" dirty="0"/>
              <a:t>Download and install DirectX SDK from MS (latest version June 2010)</a:t>
            </a:r>
          </a:p>
          <a:p>
            <a:pPr lvl="3">
              <a:lnSpc>
                <a:spcPct val="90000"/>
              </a:lnSpc>
            </a:pPr>
            <a:r>
              <a:rPr lang="en-US" sz="2000" dirty="0"/>
              <a:t>Add header and libraries to your </a:t>
            </a:r>
            <a:r>
              <a:rPr lang="en-US" sz="2000" dirty="0" smtClean="0"/>
              <a:t>project</a:t>
            </a:r>
          </a:p>
          <a:p>
            <a:pPr lvl="3">
              <a:lnSpc>
                <a:spcPct val="90000"/>
              </a:lnSpc>
            </a:pPr>
            <a:endParaRPr lang="en-US" sz="2000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sz="3200" dirty="0" smtClean="0"/>
              <a:t>For Users</a:t>
            </a:r>
          </a:p>
          <a:p>
            <a:pPr lvl="3">
              <a:lnSpc>
                <a:spcPct val="90000"/>
              </a:lnSpc>
            </a:pPr>
            <a:r>
              <a:rPr lang="en-US" sz="2000" dirty="0"/>
              <a:t>Download and install </a:t>
            </a:r>
            <a:r>
              <a:rPr lang="en-US" sz="2000" dirty="0"/>
              <a:t>DirectX </a:t>
            </a:r>
            <a:r>
              <a:rPr lang="en-US" sz="2000" dirty="0" smtClean="0"/>
              <a:t>runtime (</a:t>
            </a:r>
            <a:r>
              <a:rPr lang="en-US" sz="2000" dirty="0" err="1" smtClean="0"/>
              <a:t>embeded</a:t>
            </a:r>
            <a:r>
              <a:rPr lang="en-US" sz="2000" dirty="0" smtClean="0"/>
              <a:t> in Windows)</a:t>
            </a:r>
            <a:endParaRPr lang="en-US" sz="2000" dirty="0"/>
          </a:p>
          <a:p>
            <a:pPr marL="457200" indent="-457200">
              <a:buFont typeface="Arial" pitchFamily="34" charset="0"/>
              <a:buChar char="•"/>
            </a:pPr>
            <a:endParaRPr lang="en-US" sz="3200" dirty="0" smtClean="0"/>
          </a:p>
          <a:p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197914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Program with D3D on Windows</a:t>
            </a:r>
            <a:endParaRPr lang="en-US" dirty="0"/>
          </a:p>
        </p:txBody>
      </p:sp>
      <p:pic>
        <p:nvPicPr>
          <p:cNvPr id="4" name="Picture 63" descr="GDC06_PPT_LogosSM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64300"/>
            <a:ext cx="9150350" cy="39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81000" y="1631950"/>
            <a:ext cx="8410575" cy="4540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Arial" pitchFamily="34" charset="0"/>
              <a:buNone/>
              <a:defRPr sz="1800" b="0" i="0" kern="1200" cap="none" spc="30" baseline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171450" indent="-1714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2pPr>
            <a:lvl3pPr marL="344488" indent="-1651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3pPr>
            <a:lvl4pPr marL="517525" indent="-169863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4pPr>
            <a:lvl5pPr marL="688975" indent="-173038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5pPr>
            <a:lvl6pPr marL="868680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984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43584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08176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itchFamily="34" charset="0"/>
              <a:buChar char="•"/>
            </a:pPr>
            <a:r>
              <a:rPr lang="en-US" sz="3200" dirty="0" smtClean="0"/>
              <a:t>Define a window using Windows API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3200" dirty="0" smtClean="0"/>
              <a:t>Create a D3D device and associate the device with the window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3200" dirty="0" smtClean="0"/>
              <a:t>Load </a:t>
            </a:r>
            <a:r>
              <a:rPr lang="en-US" sz="3200" dirty="0" err="1" smtClean="0"/>
              <a:t>Shaders</a:t>
            </a:r>
            <a:r>
              <a:rPr lang="en-US" sz="3200" dirty="0"/>
              <a:t> </a:t>
            </a:r>
            <a:r>
              <a:rPr lang="en-US" sz="3200" dirty="0" smtClean="0"/>
              <a:t>(VS</a:t>
            </a:r>
            <a:r>
              <a:rPr lang="en-US" sz="3200" dirty="0"/>
              <a:t>, GS, </a:t>
            </a:r>
            <a:r>
              <a:rPr lang="en-US" sz="3200" dirty="0" smtClean="0"/>
              <a:t>PS)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3200" dirty="0" smtClean="0"/>
              <a:t>Setup 3D Geometry, Matrices, Textures, etc.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3200" dirty="0" smtClean="0"/>
              <a:t>Draw when the window is idle</a:t>
            </a:r>
          </a:p>
          <a:p>
            <a:pPr marL="457200" indent="-457200">
              <a:buFont typeface="Arial" pitchFamily="34" charset="0"/>
              <a:buChar char="•"/>
            </a:pPr>
            <a:endParaRPr lang="en-US" dirty="0"/>
          </a:p>
          <a:p>
            <a:pPr marL="457200" indent="-457200">
              <a:buFont typeface="Arial" pitchFamily="34" charset="0"/>
              <a:buChar char="•"/>
            </a:pPr>
            <a:endParaRPr lang="en-US" sz="3200" dirty="0" smtClean="0"/>
          </a:p>
          <a:p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48647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Program Overview</a:t>
            </a:r>
            <a:endParaRPr lang="en-US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447800"/>
            <a:ext cx="4835021" cy="46386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3" descr="GDC06_PPT_LogosSM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64300"/>
            <a:ext cx="9150350" cy="39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1935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Define a window</a:t>
            </a:r>
            <a:endParaRPr lang="en-US" dirty="0"/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41" y="1600200"/>
            <a:ext cx="8359268" cy="44513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3" descr="GDC06_PPT_LogosSM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64300"/>
            <a:ext cx="9150350" cy="39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7027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Creating a D3D device and associate with the window</a:t>
            </a:r>
            <a:endParaRPr lang="en-US" dirty="0"/>
          </a:p>
        </p:txBody>
      </p:sp>
      <p:pic>
        <p:nvPicPr>
          <p:cNvPr id="5" name="Picture 63" descr="GDC06_PPT_LogosSM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64300"/>
            <a:ext cx="9150350" cy="39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4114800"/>
            <a:ext cx="8617255" cy="2209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447800"/>
            <a:ext cx="4467225" cy="24288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1447800"/>
            <a:ext cx="3962400" cy="24288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5858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Loading </a:t>
            </a:r>
            <a:r>
              <a:rPr lang="en-US" dirty="0" err="1" smtClean="0"/>
              <a:t>Shaders</a:t>
            </a:r>
            <a:endParaRPr lang="en-US" dirty="0"/>
          </a:p>
        </p:txBody>
      </p:sp>
      <p:pic>
        <p:nvPicPr>
          <p:cNvPr id="5" name="Picture 63" descr="GDC06_PPT_LogosSM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64300"/>
            <a:ext cx="9150350" cy="39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07" y="1447801"/>
            <a:ext cx="8823493" cy="23501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06" y="4114800"/>
            <a:ext cx="8823494" cy="20874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852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Shader</a:t>
            </a:r>
            <a:r>
              <a:rPr lang="en-US" dirty="0" smtClean="0"/>
              <a:t> Code</a:t>
            </a:r>
            <a:endParaRPr lang="en-US" dirty="0"/>
          </a:p>
        </p:txBody>
      </p:sp>
      <p:pic>
        <p:nvPicPr>
          <p:cNvPr id="5" name="Picture 63" descr="GDC06_PPT_LogosSM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64300"/>
            <a:ext cx="9150350" cy="39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" y="1828800"/>
            <a:ext cx="7353300" cy="38004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779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Setup 3D Geometry: </a:t>
            </a:r>
            <a:endParaRPr lang="en-US" dirty="0"/>
          </a:p>
        </p:txBody>
      </p:sp>
      <p:pic>
        <p:nvPicPr>
          <p:cNvPr id="5" name="Picture 63" descr="GDC06_PPT_LogosSM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64300"/>
            <a:ext cx="9150350" cy="39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25" y="1600200"/>
            <a:ext cx="7381875" cy="46101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7795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Rendering</a:t>
            </a:r>
            <a:endParaRPr lang="en-US" dirty="0"/>
          </a:p>
        </p:txBody>
      </p:sp>
      <p:pic>
        <p:nvPicPr>
          <p:cNvPr id="5" name="Picture 63" descr="GDC06_PPT_LogosSM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64300"/>
            <a:ext cx="9150350" cy="39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" y="1600200"/>
            <a:ext cx="7581900" cy="13620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748" y="3143250"/>
            <a:ext cx="3992703" cy="315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7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is DX?</a:t>
            </a:r>
            <a:endParaRPr lang="en-US" dirty="0"/>
          </a:p>
        </p:txBody>
      </p:sp>
      <p:sp>
        <p:nvSpPr>
          <p:cNvPr id="4096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81000" y="1631950"/>
            <a:ext cx="8410575" cy="28876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3200" dirty="0"/>
              <a:t>Direct3D and D3DX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3200" dirty="0"/>
              <a:t>DirectInput and </a:t>
            </a:r>
            <a:r>
              <a:rPr lang="en-US" sz="3200" dirty="0" err="1"/>
              <a:t>XInput</a:t>
            </a:r>
            <a:endParaRPr lang="en-US" sz="3200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sz="3200" dirty="0"/>
              <a:t>Direct2D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3200" dirty="0" smtClean="0"/>
              <a:t>XACT</a:t>
            </a:r>
            <a:r>
              <a:rPr lang="en-US" sz="3200" dirty="0"/>
              <a:t>, XAudio2, X3DAudio, XAPO, XAPOFX</a:t>
            </a:r>
          </a:p>
          <a:p>
            <a:endParaRPr lang="en-US" sz="3000" dirty="0"/>
          </a:p>
        </p:txBody>
      </p:sp>
      <p:pic>
        <p:nvPicPr>
          <p:cNvPr id="4" name="Picture 63" descr="GDC06_PPT_LogosSM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64300"/>
            <a:ext cx="9150350" cy="39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3041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 using DX : X3 Reunion</a:t>
            </a:r>
            <a:endParaRPr lang="en-US" dirty="0"/>
          </a:p>
        </p:txBody>
      </p:sp>
      <p:sp>
        <p:nvSpPr>
          <p:cNvPr id="4096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81000" y="1631950"/>
            <a:ext cx="8410575" cy="2887663"/>
          </a:xfrm>
          <a:prstGeom prst="rect">
            <a:avLst/>
          </a:prstGeom>
        </p:spPr>
        <p:txBody>
          <a:bodyPr/>
          <a:lstStyle/>
          <a:p>
            <a:endParaRPr lang="en-US" sz="3000" dirty="0"/>
          </a:p>
        </p:txBody>
      </p:sp>
      <p:pic>
        <p:nvPicPr>
          <p:cNvPr id="4" name="Picture 63" descr="GDC06_PPT_LogosSM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64300"/>
            <a:ext cx="9150350" cy="39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image.gamespotcdn.net/gamespot/images/2008/237/944742_20080825_screen00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333499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2035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 using DX : Mass Effect 3</a:t>
            </a:r>
            <a:endParaRPr lang="en-US" dirty="0"/>
          </a:p>
        </p:txBody>
      </p:sp>
      <p:sp>
        <p:nvSpPr>
          <p:cNvPr id="4096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81000" y="1631950"/>
            <a:ext cx="8410575" cy="2887663"/>
          </a:xfrm>
          <a:prstGeom prst="rect">
            <a:avLst/>
          </a:prstGeom>
        </p:spPr>
        <p:txBody>
          <a:bodyPr/>
          <a:lstStyle/>
          <a:p>
            <a:endParaRPr lang="en-US" sz="3000" dirty="0"/>
          </a:p>
        </p:txBody>
      </p:sp>
      <p:pic>
        <p:nvPicPr>
          <p:cNvPr id="4" name="Picture 63" descr="GDC06_PPT_LogosSM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64300"/>
            <a:ext cx="9150350" cy="39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://sortiv.com/wp-content/uploads/2013/03/Mass-Effect-3-Launch-Trail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080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652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Examples using DX : </a:t>
            </a:r>
            <a:br>
              <a:rPr lang="en-US" dirty="0" smtClean="0"/>
            </a:br>
            <a:r>
              <a:rPr lang="en-US" i="1" dirty="0" smtClean="0"/>
              <a:t>The </a:t>
            </a:r>
            <a:r>
              <a:rPr lang="en-US" i="1" dirty="0"/>
              <a:t>Legend of Heroes VII</a:t>
            </a:r>
            <a:endParaRPr lang="en-US" dirty="0"/>
          </a:p>
        </p:txBody>
      </p:sp>
      <p:sp>
        <p:nvSpPr>
          <p:cNvPr id="4096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81000" y="1631950"/>
            <a:ext cx="8410575" cy="2887663"/>
          </a:xfrm>
          <a:prstGeom prst="rect">
            <a:avLst/>
          </a:prstGeom>
        </p:spPr>
        <p:txBody>
          <a:bodyPr/>
          <a:lstStyle/>
          <a:p>
            <a:endParaRPr lang="en-US" sz="3000" dirty="0"/>
          </a:p>
        </p:txBody>
      </p:sp>
      <p:pic>
        <p:nvPicPr>
          <p:cNvPr id="4" name="Picture 63" descr="GDC06_PPT_LogosSM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64300"/>
            <a:ext cx="9150350" cy="39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://img13.poco.cn/mypoco/myphoto/20120802/16/55578792201208021606051375839332335_0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311274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3819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Examples using DX : </a:t>
            </a:r>
            <a:br>
              <a:rPr lang="en-US" dirty="0" smtClean="0"/>
            </a:br>
            <a:r>
              <a:rPr lang="en-US" i="1" dirty="0" smtClean="0"/>
              <a:t>Tomb Raider 2013 (Realistic Hair)</a:t>
            </a:r>
            <a:endParaRPr lang="en-US" dirty="0"/>
          </a:p>
        </p:txBody>
      </p:sp>
      <p:sp>
        <p:nvSpPr>
          <p:cNvPr id="4096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81000" y="1631950"/>
            <a:ext cx="8410575" cy="2887663"/>
          </a:xfrm>
          <a:prstGeom prst="rect">
            <a:avLst/>
          </a:prstGeom>
        </p:spPr>
        <p:txBody>
          <a:bodyPr/>
          <a:lstStyle/>
          <a:p>
            <a:endParaRPr lang="en-US" sz="3000" dirty="0"/>
          </a:p>
        </p:txBody>
      </p:sp>
      <p:pic>
        <p:nvPicPr>
          <p:cNvPr id="4" name="Picture 63" descr="GDC06_PPT_LogosSM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64300"/>
            <a:ext cx="9150350" cy="39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ress FX hair technology showcase Tomb Raide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3335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189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8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is DX?</a:t>
            </a:r>
            <a:endParaRPr lang="en-US" dirty="0"/>
          </a:p>
        </p:txBody>
      </p:sp>
      <p:sp>
        <p:nvSpPr>
          <p:cNvPr id="4096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81000" y="1631950"/>
            <a:ext cx="8410575" cy="2887663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3200" dirty="0"/>
              <a:t>Direct3D and D3DX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3200" dirty="0">
                <a:solidFill>
                  <a:schemeClr val="tx1">
                    <a:alpha val="30000"/>
                  </a:schemeClr>
                </a:solidFill>
              </a:rPr>
              <a:t>DirectInput and </a:t>
            </a:r>
            <a:r>
              <a:rPr lang="en-US" sz="3200" dirty="0" err="1">
                <a:solidFill>
                  <a:schemeClr val="tx1">
                    <a:alpha val="30000"/>
                  </a:schemeClr>
                </a:solidFill>
              </a:rPr>
              <a:t>XInput</a:t>
            </a:r>
            <a:endParaRPr lang="en-US" sz="3200" dirty="0">
              <a:solidFill>
                <a:schemeClr val="tx1">
                  <a:alpha val="30000"/>
                </a:schemeClr>
              </a:solidFill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3200" dirty="0">
                <a:solidFill>
                  <a:schemeClr val="tx1">
                    <a:alpha val="30000"/>
                  </a:schemeClr>
                </a:solidFill>
              </a:rPr>
              <a:t>Direct2D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3200" dirty="0" err="1">
                <a:solidFill>
                  <a:schemeClr val="tx1">
                    <a:alpha val="30000"/>
                  </a:schemeClr>
                </a:solidFill>
              </a:rPr>
              <a:t>DirectSetup</a:t>
            </a:r>
            <a:endParaRPr lang="en-US" sz="3200" dirty="0">
              <a:solidFill>
                <a:schemeClr val="tx1">
                  <a:alpha val="30000"/>
                </a:schemeClr>
              </a:solidFill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3200" dirty="0">
                <a:solidFill>
                  <a:schemeClr val="tx1">
                    <a:alpha val="30000"/>
                  </a:schemeClr>
                </a:solidFill>
              </a:rPr>
              <a:t>XACT, XAudio2, X3DAudio, XAPO, XAPOFX</a:t>
            </a:r>
          </a:p>
          <a:p>
            <a:endParaRPr lang="en-US" sz="3000" dirty="0"/>
          </a:p>
        </p:txBody>
      </p:sp>
      <p:pic>
        <p:nvPicPr>
          <p:cNvPr id="4" name="Picture 63" descr="GDC06_PPT_LogosSM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64300"/>
            <a:ext cx="9150350" cy="39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0696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Why D3D?</a:t>
            </a:r>
            <a:endParaRPr lang="en-US" dirty="0"/>
          </a:p>
        </p:txBody>
      </p:sp>
      <p:sp>
        <p:nvSpPr>
          <p:cNvPr id="4096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81000" y="1631950"/>
            <a:ext cx="8410575" cy="4387850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3000" dirty="0" smtClean="0"/>
              <a:t>D3D</a:t>
            </a:r>
          </a:p>
          <a:p>
            <a:pPr lvl="3"/>
            <a:r>
              <a:rPr lang="en-US" sz="2200" dirty="0"/>
              <a:t>Controlled by Microsoft; frequent updates</a:t>
            </a:r>
          </a:p>
          <a:p>
            <a:pPr lvl="3"/>
            <a:r>
              <a:rPr lang="en-US" sz="2200" dirty="0" smtClean="0"/>
              <a:t>Optimized to MS products</a:t>
            </a:r>
          </a:p>
          <a:p>
            <a:pPr lvl="3"/>
            <a:r>
              <a:rPr lang="en-US" sz="2200" dirty="0" smtClean="0"/>
              <a:t>Frequently updating (11 Versions in 10 years)</a:t>
            </a:r>
            <a:endParaRPr lang="en-US" sz="2200" dirty="0"/>
          </a:p>
          <a:p>
            <a:pPr lvl="3"/>
            <a:r>
              <a:rPr lang="en-US" sz="2200" dirty="0" smtClean="0"/>
              <a:t>COM – based (OOP)</a:t>
            </a:r>
          </a:p>
          <a:p>
            <a:pPr lvl="3"/>
            <a:endParaRPr lang="en-US" sz="2200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sz="3000" dirty="0" smtClean="0"/>
              <a:t>OpenGL</a:t>
            </a:r>
          </a:p>
          <a:p>
            <a:pPr lvl="3"/>
            <a:r>
              <a:rPr lang="en-US" sz="2200" dirty="0"/>
              <a:t>Controlled by OpenGL ARB; only a few updates</a:t>
            </a:r>
          </a:p>
          <a:p>
            <a:pPr lvl="3"/>
            <a:r>
              <a:rPr lang="en-US" sz="2200" dirty="0" smtClean="0"/>
              <a:t>Not </a:t>
            </a:r>
            <a:r>
              <a:rPr lang="en-US" sz="2200" dirty="0"/>
              <a:t>as efficient as D3D on MS </a:t>
            </a:r>
            <a:r>
              <a:rPr lang="en-US" sz="2200" dirty="0" smtClean="0"/>
              <a:t>products</a:t>
            </a:r>
          </a:p>
          <a:p>
            <a:pPr lvl="3"/>
            <a:r>
              <a:rPr lang="en-US" sz="2200" dirty="0" smtClean="0"/>
              <a:t>C-based (Not OOP)</a:t>
            </a:r>
            <a:endParaRPr lang="en-US" sz="2200" dirty="0"/>
          </a:p>
          <a:p>
            <a:pPr lvl="3"/>
            <a:r>
              <a:rPr lang="en-US" sz="2200" dirty="0"/>
              <a:t>Cross platform</a:t>
            </a:r>
          </a:p>
        </p:txBody>
      </p:sp>
      <p:pic>
        <p:nvPicPr>
          <p:cNvPr id="4" name="Picture 63" descr="GDC06_PPT_LogosSM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64300"/>
            <a:ext cx="9150350" cy="39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757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D3D Pipeline</a:t>
            </a:r>
            <a:endParaRPr lang="en-US" dirty="0"/>
          </a:p>
        </p:txBody>
      </p:sp>
      <p:pic>
        <p:nvPicPr>
          <p:cNvPr id="4" name="Picture 63" descr="GDC06_PPT_LogosSM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64300"/>
            <a:ext cx="9150350" cy="39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://images.anandtech.com/reviews/video/dx11/dx11pipe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371" y="2095500"/>
            <a:ext cx="4604229" cy="304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http://archive.gamedev.net/archive/reference/programming/features/d3do/place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74" y="2286000"/>
            <a:ext cx="4045226" cy="2819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701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ylar">
  <a:themeElements>
    <a:clrScheme name="Mylar">
      <a:dk1>
        <a:srgbClr val="000000"/>
      </a:dk1>
      <a:lt1>
        <a:srgbClr val="FFFFFF"/>
      </a:lt1>
      <a:dk2>
        <a:srgbClr val="656162"/>
      </a:dk2>
      <a:lt2>
        <a:srgbClr val="E0DACC"/>
      </a:lt2>
      <a:accent1>
        <a:srgbClr val="4A5A7A"/>
      </a:accent1>
      <a:accent2>
        <a:srgbClr val="F7BD40"/>
      </a:accent2>
      <a:accent3>
        <a:srgbClr val="975C00"/>
      </a:accent3>
      <a:accent4>
        <a:srgbClr val="754D41"/>
      </a:accent4>
      <a:accent5>
        <a:srgbClr val="838995"/>
      </a:accent5>
      <a:accent6>
        <a:srgbClr val="687B66"/>
      </a:accent6>
      <a:hlink>
        <a:srgbClr val="B5740B"/>
      </a:hlink>
      <a:folHlink>
        <a:srgbClr val="7483A0"/>
      </a:folHlink>
    </a:clrScheme>
    <a:fontScheme name="Mylar">
      <a:maj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ylar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25400" h="508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tint val="100000"/>
                <a:shade val="30000"/>
                <a:alpha val="100000"/>
                <a:satMod val="25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lumMod val="80000"/>
              </a:schemeClr>
              <a:schemeClr val="phClr">
                <a:tint val="50000"/>
                <a:lumMod val="1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TC101790491[[fn=Mylar]]</Template>
  <TotalTime>128</TotalTime>
  <Words>589</Words>
  <Application>Microsoft Office PowerPoint</Application>
  <PresentationFormat>On-screen Show (4:3)</PresentationFormat>
  <Paragraphs>97</Paragraphs>
  <Slides>18</Slides>
  <Notes>11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Mylar</vt:lpstr>
      <vt:lpstr>Direct X :  A Brief Overview</vt:lpstr>
      <vt:lpstr>What is DX?</vt:lpstr>
      <vt:lpstr>Examples using DX : X3 Reunion</vt:lpstr>
      <vt:lpstr>Examples using DX : Mass Effect 3</vt:lpstr>
      <vt:lpstr>Examples using DX :  The Legend of Heroes VII</vt:lpstr>
      <vt:lpstr>Examples using DX :  Tomb Raider 2013 (Realistic Hair)</vt:lpstr>
      <vt:lpstr>What is DX?</vt:lpstr>
      <vt:lpstr>Why D3D?</vt:lpstr>
      <vt:lpstr>D3D Pipeline</vt:lpstr>
      <vt:lpstr>Setup DirectX</vt:lpstr>
      <vt:lpstr>Program with D3D on Windows</vt:lpstr>
      <vt:lpstr>Program Overview</vt:lpstr>
      <vt:lpstr>Define a window</vt:lpstr>
      <vt:lpstr>Creating a D3D device and associate with the window</vt:lpstr>
      <vt:lpstr>Loading Shaders</vt:lpstr>
      <vt:lpstr>Shader Code</vt:lpstr>
      <vt:lpstr>Setup 3D Geometry: </vt:lpstr>
      <vt:lpstr>Rendering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Yu</dc:creator>
  <cp:lastModifiedBy>Yu</cp:lastModifiedBy>
  <cp:revision>15</cp:revision>
  <dcterms:created xsi:type="dcterms:W3CDTF">2013-05-08T15:02:02Z</dcterms:created>
  <dcterms:modified xsi:type="dcterms:W3CDTF">2013-05-08T17:10:21Z</dcterms:modified>
</cp:coreProperties>
</file>