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D41"/>
    <a:srgbClr val="1E2D51"/>
    <a:srgbClr val="0E5D61"/>
    <a:srgbClr val="1E4D51"/>
    <a:srgbClr val="C4C076"/>
    <a:srgbClr val="A4A056"/>
    <a:srgbClr val="B90055"/>
    <a:srgbClr val="E10569"/>
    <a:srgbClr val="FF8E00"/>
    <a:srgbClr val="419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>
        <p:scale>
          <a:sx n="55" d="100"/>
          <a:sy n="55" d="100"/>
        </p:scale>
        <p:origin x="76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8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7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5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7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0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7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4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7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7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E7111-E31B-438F-8F89-EAD0EEE859A0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E3AA9-33BE-46D8-BF03-4BF3BE848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0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4680-9EBE-0201-F7FC-90DD89561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203" y="171587"/>
            <a:ext cx="6606540" cy="90310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Bauhaus 93" panose="04030905020B02020C02" pitchFamily="82" charset="0"/>
                <a:cs typeface="Aharoni" panose="02010803020104030203" pitchFamily="2" charset="-79"/>
              </a:rPr>
              <a:t>Schedule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Bauhaus 93" panose="04030905020B02020C02" pitchFamily="82" charset="0"/>
                <a:cs typeface="Aharoni" panose="02010803020104030203" pitchFamily="2" charset="-79"/>
              </a:rPr>
              <a:t>(Tentative)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Bauhaus 93" panose="04030905020B02020C02" pitchFamily="82" charset="0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37A1-9482-E58C-C9A2-B46D8867B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BFF933-8B45-FBEE-96FA-9EF2A72197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776076"/>
              </p:ext>
            </p:extLst>
          </p:nvPr>
        </p:nvGraphicFramePr>
        <p:xfrm>
          <a:off x="371647" y="1103937"/>
          <a:ext cx="7029106" cy="8358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1706">
                  <a:extLst>
                    <a:ext uri="{9D8B030D-6E8A-4147-A177-3AD203B41FA5}">
                      <a16:colId xmlns:a16="http://schemas.microsoft.com/office/drawing/2014/main" val="190950670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19107222"/>
                    </a:ext>
                  </a:extLst>
                </a:gridCol>
                <a:gridCol w="1884219">
                  <a:extLst>
                    <a:ext uri="{9D8B030D-6E8A-4147-A177-3AD203B41FA5}">
                      <a16:colId xmlns:a16="http://schemas.microsoft.com/office/drawing/2014/main" val="3145595319"/>
                    </a:ext>
                  </a:extLst>
                </a:gridCol>
                <a:gridCol w="1655618">
                  <a:extLst>
                    <a:ext uri="{9D8B030D-6E8A-4147-A177-3AD203B41FA5}">
                      <a16:colId xmlns:a16="http://schemas.microsoft.com/office/drawing/2014/main" val="2763537448"/>
                    </a:ext>
                  </a:extLst>
                </a:gridCol>
                <a:gridCol w="574963">
                  <a:extLst>
                    <a:ext uri="{9D8B030D-6E8A-4147-A177-3AD203B41FA5}">
                      <a16:colId xmlns:a16="http://schemas.microsoft.com/office/drawing/2014/main" val="2861821897"/>
                    </a:ext>
                  </a:extLst>
                </a:gridCol>
              </a:tblGrid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</a:rPr>
                        <a:t>Week of: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Bauhaus 93" panose="04030905020B02020C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</a:rPr>
                        <a:t>Monday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Bauhaus 93" panose="04030905020B02020C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</a:rPr>
                        <a:t>Wednesday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Bauhaus 93" panose="04030905020B02020C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Bauhaus 93" panose="04030905020B02020C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582259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  5</a:t>
                      </a:r>
                    </a:p>
                  </a:txBody>
                  <a:tcPr marL="68580" marR="68580" marT="0" marB="0" anchor="ctr">
                    <a:gradFill flip="none" rotWithShape="1"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Welcome Exercise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Eclipse/first exercise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 First exercise due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</a:t>
                      </a:r>
                    </a:p>
                  </a:txBody>
                  <a:tcPr marL="68580" marR="68580" marT="0" marB="0" vert="vert" anchor="ctr">
                    <a:gradFill flip="none" rotWithShape="1"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94147384"/>
                  </a:ext>
                </a:extLst>
              </a:tr>
              <a:tr h="70132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Feb 12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rgbClr val="FFFF00"/>
                          </a:solidFill>
                          <a:effectLst/>
                        </a:rPr>
                        <a:t> 2/17 Last day to drop/switch classes</a:t>
                      </a:r>
                      <a:endParaRPr lang="en-US" sz="13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Matrix Lecture 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Quiz 1 (on basic knowledge)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1E2D51"/>
                        </a:gs>
                        <a:gs pos="100000">
                          <a:schemeClr val="tx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10818692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Feb 19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DEI Discussion/Activity 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Project help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Matrix </a:t>
                      </a:r>
                      <a:r>
                        <a:rPr lang="en-US" sz="1300" b="1" dirty="0" err="1">
                          <a:solidFill>
                            <a:schemeClr val="bg1"/>
                          </a:solidFill>
                          <a:effectLst/>
                        </a:rPr>
                        <a:t>Proj</a:t>
                      </a: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 due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34132912"/>
                  </a:ext>
                </a:extLst>
              </a:tr>
              <a:tr h="48912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Feb 26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DLL Lecture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Quiz 2  (Matrices, classes, objects)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1E2D51"/>
                        </a:gs>
                        <a:gs pos="100000">
                          <a:schemeClr val="tx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3000">
                          <a:srgbClr val="419BC8"/>
                        </a:gs>
                        <a:gs pos="100000">
                          <a:schemeClr val="accent5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45244340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Mar 5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Lecture/help</a:t>
                      </a: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help</a:t>
                      </a: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 DLL </a:t>
                      </a:r>
                      <a:r>
                        <a:rPr lang="en-US" sz="1300" b="1" dirty="0" err="1">
                          <a:solidFill>
                            <a:schemeClr val="bg1"/>
                          </a:solidFill>
                          <a:effectLst/>
                        </a:rPr>
                        <a:t>Proj</a:t>
                      </a: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 due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3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</a:p>
                  </a:txBody>
                  <a:tcPr marL="68580" marR="68580" marT="0" marB="0" vert="vert" anchor="ctr">
                    <a:gradFill>
                      <a:gsLst>
                        <a:gs pos="73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746861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Mar 12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IT Spy Activity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EXAM 1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0E5D61"/>
                        </a:gs>
                        <a:gs pos="100000">
                          <a:schemeClr val="accent6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NO LAB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04620103"/>
                  </a:ext>
                </a:extLst>
              </a:tr>
              <a:tr h="70132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Mar 19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BST Lecture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AVL Lecture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6603882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Mar 26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B90055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  (Spring Break)   </a:t>
                      </a: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B90055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Help on BST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B90055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AVL</a:t>
                      </a: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B90055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FF2D91"/>
                        </a:gs>
                        <a:gs pos="100000">
                          <a:srgbClr val="FED0F5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59506989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 2</a:t>
                      </a: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Murder Mystery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Help on BST/AVL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BST/AVL </a:t>
                      </a:r>
                      <a:r>
                        <a:rPr lang="en-US" sz="1300" b="1" dirty="0" err="1">
                          <a:solidFill>
                            <a:schemeClr val="bg1"/>
                          </a:solidFill>
                          <a:effectLst/>
                        </a:rPr>
                        <a:t>Proj</a:t>
                      </a: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 due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</a:p>
                  </a:txBody>
                  <a:tcPr marL="68580" marR="68580" marT="0" marB="0" vert="vert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48667511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 9</a:t>
                      </a: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Hash Maps Lecture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Quiz 3 Trees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1E2D51"/>
                        </a:gs>
                        <a:gs pos="100000">
                          <a:schemeClr val="tx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87113244"/>
                  </a:ext>
                </a:extLst>
              </a:tr>
              <a:tr h="39019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 16</a:t>
                      </a:r>
                    </a:p>
                  </a:txBody>
                  <a:tcPr marL="68580" marR="68580" marT="0" marB="0" anchor="ctr">
                    <a:gradFill>
                      <a:gsLst>
                        <a:gs pos="66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Binary Heap Lecture</a:t>
                      </a:r>
                    </a:p>
                  </a:txBody>
                  <a:tcPr marL="68580" marR="68580" marT="0" marB="0" anchor="ctr">
                    <a:gradFill>
                      <a:gsLst>
                        <a:gs pos="70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Help on </a:t>
                      </a:r>
                      <a:r>
                        <a:rPr lang="en-US" sz="1300" b="1" dirty="0" err="1">
                          <a:solidFill>
                            <a:schemeClr val="bg1"/>
                          </a:solidFill>
                          <a:effectLst/>
                        </a:rPr>
                        <a:t>HashMaps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65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Hash Maps</a:t>
                      </a: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due</a:t>
                      </a:r>
                    </a:p>
                  </a:txBody>
                  <a:tcPr marL="68580" marR="68580" marT="0" marB="0" anchor="ctr">
                    <a:gradFill>
                      <a:gsLst>
                        <a:gs pos="68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68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40977350"/>
                  </a:ext>
                </a:extLst>
              </a:tr>
              <a:tr h="41602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Apr 23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Review/Activity</a:t>
                      </a: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EXAM 2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2E3D41"/>
                        </a:gs>
                        <a:gs pos="100000">
                          <a:schemeClr val="accent6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LAB</a:t>
                      </a: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2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556283"/>
                  </a:ext>
                </a:extLst>
              </a:tr>
              <a:tr h="70132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Apr 30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rgbClr val="FFFF00"/>
                          </a:solidFill>
                          <a:effectLst/>
                        </a:rPr>
                        <a:t> (5/1 – last day to withdraw without penalty)</a:t>
                      </a:r>
                      <a:endParaRPr lang="en-US" sz="13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Sorting Lecture</a:t>
                      </a:r>
                    </a:p>
                  </a:txBody>
                  <a:tcPr marL="68580" marR="68580" marT="0" marB="0" anchor="ctr">
                    <a:gradFill>
                      <a:gsLst>
                        <a:gs pos="7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Graphing Lecture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Sorting Videos due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1000">
                          <a:srgbClr val="A4A056"/>
                        </a:gs>
                        <a:gs pos="100000">
                          <a:srgbClr val="C4C076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4768681"/>
                  </a:ext>
                </a:extLst>
              </a:tr>
              <a:tr h="342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7</a:t>
                      </a: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Graphing Help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Quiz 4 (Sorting)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1E2D51"/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2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Bauhaus 93" panose="04030905020B02020C02" pitchFamily="8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</a:t>
                      </a:r>
                    </a:p>
                  </a:txBody>
                  <a:tcPr marL="68580" marR="68580" marT="0" marB="0" vert="vert" anchor="ctr">
                    <a:gradFill>
                      <a:gsLst>
                        <a:gs pos="72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79684733"/>
                  </a:ext>
                </a:extLst>
              </a:tr>
              <a:tr h="39108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14 </a:t>
                      </a:r>
                      <a:r>
                        <a:rPr lang="en-US" sz="13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300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5/16 last day of classes)</a:t>
                      </a: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Final help/review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Reading Day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Graphing </a:t>
                      </a:r>
                      <a:r>
                        <a:rPr lang="en-US" sz="1300" dirty="0" err="1">
                          <a:solidFill>
                            <a:schemeClr val="bg1"/>
                          </a:solidFill>
                          <a:effectLst/>
                        </a:rPr>
                        <a:t>proj</a:t>
                      </a: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 due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58047170"/>
                  </a:ext>
                </a:extLst>
              </a:tr>
              <a:tr h="70132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May 21 </a:t>
                      </a:r>
                      <a:r>
                        <a:rPr lang="en-US" sz="1300" dirty="0">
                          <a:solidFill>
                            <a:srgbClr val="FFFF00"/>
                          </a:solidFill>
                          <a:effectLst/>
                        </a:rPr>
                        <a:t>(Finals)</a:t>
                      </a: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75000">
                          <a:srgbClr val="FF8E00"/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71337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2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1616</TotalTime>
  <Words>208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Bauhaus 93</vt:lpstr>
      <vt:lpstr>Calibri</vt:lpstr>
      <vt:lpstr>Calibri Light</vt:lpstr>
      <vt:lpstr>Office Theme</vt:lpstr>
      <vt:lpstr>Schedule (Tentative)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Tentative Schedule</dc:title>
  <dc:creator>Yarrington, Debra</dc:creator>
  <cp:lastModifiedBy>Yarrington, Debra</cp:lastModifiedBy>
  <cp:revision>7</cp:revision>
  <dcterms:created xsi:type="dcterms:W3CDTF">2022-08-29T19:47:51Z</dcterms:created>
  <dcterms:modified xsi:type="dcterms:W3CDTF">2023-02-04T19:35:34Z</dcterms:modified>
</cp:coreProperties>
</file>