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handoutMasterIdLst>
    <p:handoutMasterId r:id="rId8"/>
  </p:handoutMasterIdLst>
  <p:sldIdLst>
    <p:sldId id="271" r:id="rId5"/>
    <p:sldId id="270" r:id="rId6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6D61"/>
    <a:srgbClr val="D4523C"/>
    <a:srgbClr val="0070AC"/>
    <a:srgbClr val="B65C1E"/>
    <a:srgbClr val="A4A056"/>
    <a:srgbClr val="007AA2"/>
    <a:srgbClr val="C86458"/>
    <a:srgbClr val="D0DE4E"/>
    <a:srgbClr val="32280A"/>
    <a:srgbClr val="F2F2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82" autoAdjust="0"/>
    <p:restoredTop sz="94870" autoAdjust="0"/>
  </p:normalViewPr>
  <p:slideViewPr>
    <p:cSldViewPr snapToGrid="0">
      <p:cViewPr>
        <p:scale>
          <a:sx n="55" d="100"/>
          <a:sy n="55" d="100"/>
        </p:scale>
        <p:origin x="1822" y="1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8" d="100"/>
          <a:sy n="58" d="100"/>
        </p:scale>
        <p:origin x="2965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F4128D-4C48-44F5-8CA9-3DEEC19BC03E}" type="datetimeFigureOut">
              <a:rPr lang="en-US" smtClean="0"/>
              <a:t>2/5/2023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33747-E797-4D46-BCF7-FA3DBEECCA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6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14036E-91EB-48CA-86A8-B47966B72D3C}" type="datetimeFigureOut">
              <a:rPr lang="en-US" smtClean="0"/>
              <a:t>2/4/2023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F6BF1-A5AF-4C59-82BB-F453774C5F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721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yer 8.5 x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0BDA88E2-4314-48D9-B7B1-B9184418746E}"/>
              </a:ext>
            </a:extLst>
          </p:cNvPr>
          <p:cNvSpPr/>
          <p:nvPr userDrawn="1"/>
        </p:nvSpPr>
        <p:spPr>
          <a:xfrm>
            <a:off x="0" y="-3811"/>
            <a:ext cx="7772400" cy="37594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DAE0EFA-D8D0-4744-8AB9-464D18A7F7BE}"/>
              </a:ext>
            </a:extLst>
          </p:cNvPr>
          <p:cNvSpPr/>
          <p:nvPr userDrawn="1"/>
        </p:nvSpPr>
        <p:spPr>
          <a:xfrm>
            <a:off x="0" y="0"/>
            <a:ext cx="7772400" cy="3759476"/>
          </a:xfrm>
          <a:prstGeom prst="rect">
            <a:avLst/>
          </a:prstGeom>
          <a:blipFill dpi="0" rotWithShape="1">
            <a:blip r:embed="rId2">
              <a:alphaModFix amt="8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DA7F4D3-EEA0-4A71-99C0-CF8C891958ED}"/>
              </a:ext>
            </a:extLst>
          </p:cNvPr>
          <p:cNvSpPr/>
          <p:nvPr userDrawn="1"/>
        </p:nvSpPr>
        <p:spPr>
          <a:xfrm>
            <a:off x="0" y="9256542"/>
            <a:ext cx="7772400" cy="8018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47023AB-33B5-491E-A63C-04F3A295FA0D}"/>
              </a:ext>
            </a:extLst>
          </p:cNvPr>
          <p:cNvGrpSpPr/>
          <p:nvPr userDrawn="1"/>
        </p:nvGrpSpPr>
        <p:grpSpPr>
          <a:xfrm>
            <a:off x="-1" y="-17116"/>
            <a:ext cx="3806516" cy="4998012"/>
            <a:chOff x="-1" y="-18071"/>
            <a:chExt cx="3551712" cy="4663451"/>
          </a:xfrm>
        </p:grpSpPr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A39F960E-73F2-49ED-BD53-430B324CFB9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-1" y="-1"/>
              <a:ext cx="3103859" cy="4627313"/>
            </a:xfrm>
            <a:prstGeom prst="rect">
              <a:avLst/>
            </a:prstGeom>
          </p:spPr>
        </p:pic>
        <p:pic>
          <p:nvPicPr>
            <p:cNvPr id="19" name="Graphic 18">
              <a:extLst>
                <a:ext uri="{FF2B5EF4-FFF2-40B4-BE49-F238E27FC236}">
                  <a16:creationId xmlns:a16="http://schemas.microsoft.com/office/drawing/2014/main" id="{2DD18C4C-0EC4-4930-9254-9ED3347EF1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643283" y="-18071"/>
              <a:ext cx="1908428" cy="4663451"/>
            </a:xfrm>
            <a:prstGeom prst="rect">
              <a:avLst/>
            </a:prstGeom>
          </p:spPr>
        </p:pic>
      </p:grpSp>
      <p:sp>
        <p:nvSpPr>
          <p:cNvPr id="31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478624" y="7061983"/>
            <a:ext cx="1926496" cy="315802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82000"/>
              </a:lnSpc>
              <a:spcBef>
                <a:spcPts val="0"/>
              </a:spcBef>
              <a:buNone/>
              <a:defRPr sz="1600" b="1" cap="none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Heading text here</a:t>
            </a:r>
          </a:p>
        </p:txBody>
      </p:sp>
      <p:sp>
        <p:nvSpPr>
          <p:cNvPr id="32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591165" y="9389817"/>
            <a:ext cx="6653697" cy="104638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2000"/>
              </a:lnSpc>
              <a:spcBef>
                <a:spcPts val="0"/>
              </a:spcBef>
              <a:buNone/>
              <a:defRPr sz="1000" b="1" cap="all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Company Name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591165" y="9612526"/>
            <a:ext cx="6653697" cy="275549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5000"/>
              </a:lnSpc>
              <a:spcBef>
                <a:spcPts val="0"/>
              </a:spcBef>
              <a:buNone/>
              <a:defRPr sz="850" cap="none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Address, City, ST  ZIP CODE</a:t>
            </a:r>
          </a:p>
          <a:p>
            <a:pPr lvl="0"/>
            <a:r>
              <a:rPr lang="en-US" dirty="0"/>
              <a:t>Telephone | Email Address | Web Address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B63DE7D5-3C9E-4C66-90C4-9C51384A6E2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180219" y="-8429"/>
            <a:ext cx="1641829" cy="2852678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1AB6FDAE-DE86-4AA6-9C82-2263B00E7E6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581525" y="4911814"/>
            <a:ext cx="3190875" cy="85725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57737FCF-650C-4CFD-A546-3DF26615EA08}"/>
              </a:ext>
            </a:extLst>
          </p:cNvPr>
          <p:cNvGrpSpPr/>
          <p:nvPr userDrawn="1"/>
        </p:nvGrpSpPr>
        <p:grpSpPr>
          <a:xfrm>
            <a:off x="748978" y="5726130"/>
            <a:ext cx="1326576" cy="1144674"/>
            <a:chOff x="867110" y="6005635"/>
            <a:chExt cx="1326576" cy="1144674"/>
          </a:xfrm>
        </p:grpSpPr>
        <p:pic>
          <p:nvPicPr>
            <p:cNvPr id="16" name="Graphic 15">
              <a:extLst>
                <a:ext uri="{FF2B5EF4-FFF2-40B4-BE49-F238E27FC236}">
                  <a16:creationId xmlns:a16="http://schemas.microsoft.com/office/drawing/2014/main" id="{5CE844E1-B98F-4225-ADB9-F7B7FE3F2EE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1044947" y="6005635"/>
              <a:ext cx="1148739" cy="997019"/>
            </a:xfrm>
            <a:prstGeom prst="rect">
              <a:avLst/>
            </a:prstGeom>
          </p:spPr>
        </p:pic>
        <p:pic>
          <p:nvPicPr>
            <p:cNvPr id="15" name="Graphic 14">
              <a:extLst>
                <a:ext uri="{FF2B5EF4-FFF2-40B4-BE49-F238E27FC236}">
                  <a16:creationId xmlns:a16="http://schemas.microsoft.com/office/drawing/2014/main" id="{FEC50055-DA65-4D84-B187-5D9DA7607D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867110" y="6066593"/>
              <a:ext cx="1257111" cy="1083716"/>
            </a:xfrm>
            <a:prstGeom prst="rect">
              <a:avLst/>
            </a:prstGeom>
          </p:spPr>
        </p:pic>
      </p:grpSp>
      <p:sp>
        <p:nvSpPr>
          <p:cNvPr id="25" name="Text Placeholder 8">
            <a:extLst>
              <a:ext uri="{FF2B5EF4-FFF2-40B4-BE49-F238E27FC236}">
                <a16:creationId xmlns:a16="http://schemas.microsoft.com/office/drawing/2014/main" id="{90DD3788-4D4C-42EB-B54D-ACA14B3B1C6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007882" y="7061983"/>
            <a:ext cx="1926496" cy="315802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82000"/>
              </a:lnSpc>
              <a:spcBef>
                <a:spcPts val="0"/>
              </a:spcBef>
              <a:buNone/>
              <a:defRPr sz="1600" b="1" cap="none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Heading text here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97DDB5D-9413-46D1-98A4-219A4B6C4AD7}"/>
              </a:ext>
            </a:extLst>
          </p:cNvPr>
          <p:cNvGrpSpPr/>
          <p:nvPr userDrawn="1"/>
        </p:nvGrpSpPr>
        <p:grpSpPr>
          <a:xfrm>
            <a:off x="3278236" y="5726130"/>
            <a:ext cx="1326576" cy="1144674"/>
            <a:chOff x="867110" y="6005635"/>
            <a:chExt cx="1326576" cy="1144674"/>
          </a:xfrm>
        </p:grpSpPr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150744C5-CD1C-4113-9419-842241FC005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1044947" y="6005635"/>
              <a:ext cx="1148739" cy="997019"/>
            </a:xfrm>
            <a:prstGeom prst="rect">
              <a:avLst/>
            </a:prstGeom>
          </p:spPr>
        </p:pic>
        <p:pic>
          <p:nvPicPr>
            <p:cNvPr id="29" name="Graphic 28">
              <a:extLst>
                <a:ext uri="{FF2B5EF4-FFF2-40B4-BE49-F238E27FC236}">
                  <a16:creationId xmlns:a16="http://schemas.microsoft.com/office/drawing/2014/main" id="{8ED7202D-5514-4C4A-8677-E6294A0EA6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867110" y="6066593"/>
              <a:ext cx="1257111" cy="1083716"/>
            </a:xfrm>
            <a:prstGeom prst="rect">
              <a:avLst/>
            </a:prstGeom>
          </p:spPr>
        </p:pic>
      </p:grp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C63311B7-4A4A-4A20-8425-D04117F78D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430908" y="7061983"/>
            <a:ext cx="1926496" cy="315802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82000"/>
              </a:lnSpc>
              <a:spcBef>
                <a:spcPts val="0"/>
              </a:spcBef>
              <a:buNone/>
              <a:defRPr sz="1600" b="1" cap="none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Heading text here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FCC80853-4592-432D-BEDD-260E8957C1FE}"/>
              </a:ext>
            </a:extLst>
          </p:cNvPr>
          <p:cNvGrpSpPr/>
          <p:nvPr userDrawn="1"/>
        </p:nvGrpSpPr>
        <p:grpSpPr>
          <a:xfrm>
            <a:off x="5701262" y="5726130"/>
            <a:ext cx="1326576" cy="1144674"/>
            <a:chOff x="867110" y="6005635"/>
            <a:chExt cx="1326576" cy="1144674"/>
          </a:xfrm>
        </p:grpSpPr>
        <p:pic>
          <p:nvPicPr>
            <p:cNvPr id="36" name="Graphic 35">
              <a:extLst>
                <a:ext uri="{FF2B5EF4-FFF2-40B4-BE49-F238E27FC236}">
                  <a16:creationId xmlns:a16="http://schemas.microsoft.com/office/drawing/2014/main" id="{4D645950-662C-4A46-890F-41C61E0CD3C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1044947" y="6005635"/>
              <a:ext cx="1148739" cy="997019"/>
            </a:xfrm>
            <a:prstGeom prst="rect">
              <a:avLst/>
            </a:prstGeom>
          </p:spPr>
        </p:pic>
        <p:pic>
          <p:nvPicPr>
            <p:cNvPr id="37" name="Graphic 36">
              <a:extLst>
                <a:ext uri="{FF2B5EF4-FFF2-40B4-BE49-F238E27FC236}">
                  <a16:creationId xmlns:a16="http://schemas.microsoft.com/office/drawing/2014/main" id="{B2A98417-7904-4097-B6CD-0EA07E7FBA5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867110" y="6066593"/>
              <a:ext cx="1257111" cy="1083716"/>
            </a:xfrm>
            <a:prstGeom prst="rect">
              <a:avLst/>
            </a:prstGeom>
          </p:spPr>
        </p:pic>
      </p:grpSp>
      <p:sp>
        <p:nvSpPr>
          <p:cNvPr id="24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490150" y="2955237"/>
            <a:ext cx="1609866" cy="69430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marR="0" indent="0" algn="l" defTabSz="777240" rtl="0" eaLnBrk="1" fontAlgn="auto" latinLnBrk="0" hangingPunct="1">
              <a:lnSpc>
                <a:spcPct val="8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cap="none" baseline="0">
                <a:solidFill>
                  <a:schemeClr val="accent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marL="0" marR="0" lvl="0" indent="0" algn="l" defTabSz="777240" rtl="0" eaLnBrk="1" fontAlgn="auto" latinLnBrk="0" hangingPunct="1">
              <a:lnSpc>
                <a:spcPct val="8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Event Address, City, ST  ZIP Code</a:t>
            </a:r>
          </a:p>
          <a:p>
            <a:pPr lvl="0"/>
            <a:endParaRPr lang="en-US" dirty="0"/>
          </a:p>
        </p:txBody>
      </p:sp>
      <p:sp>
        <p:nvSpPr>
          <p:cNvPr id="43" name="Text Placeholder 8">
            <a:extLst>
              <a:ext uri="{FF2B5EF4-FFF2-40B4-BE49-F238E27FC236}">
                <a16:creationId xmlns:a16="http://schemas.microsoft.com/office/drawing/2014/main" id="{82F26498-E129-43DA-83EF-D2B0D95B3ED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070" y="2516346"/>
            <a:ext cx="2239076" cy="3702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marR="0" indent="0" algn="l" defTabSz="777240" rtl="0" eaLnBrk="1" fontAlgn="auto" latinLnBrk="0" hangingPunct="1">
              <a:lnSpc>
                <a:spcPct val="8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 cap="none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marL="0" marR="0" lvl="0" indent="0" algn="l" defTabSz="777240" rtl="0" eaLnBrk="1" fontAlgn="auto" latinLnBrk="0" hangingPunct="1">
              <a:lnSpc>
                <a:spcPct val="8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20  AUG | 12 AM</a:t>
            </a:r>
          </a:p>
        </p:txBody>
      </p:sp>
      <p:sp>
        <p:nvSpPr>
          <p:cNvPr id="59" name="Title 56">
            <a:extLst>
              <a:ext uri="{FF2B5EF4-FFF2-40B4-BE49-F238E27FC236}">
                <a16:creationId xmlns:a16="http://schemas.microsoft.com/office/drawing/2014/main" id="{3826DDF4-1914-41F4-8EC6-D1100F5DF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36309" y="4079488"/>
            <a:ext cx="5121095" cy="74096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/>
            <a:r>
              <a:rPr lang="en-US"/>
              <a:t>Title of your event</a:t>
            </a:r>
            <a:endParaRPr lang="en-US" dirty="0"/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23BA8588-6AAC-4F6C-86E3-3FA8016FD0D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78625" y="7636576"/>
            <a:ext cx="1926496" cy="1442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tx2"/>
                </a:solidFill>
              </a:defRPr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.</a:t>
            </a:r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57A1E3A4-6C2C-40D8-ADE2-43E8C1E1E248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3007883" y="7636576"/>
            <a:ext cx="1926496" cy="1442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tx2"/>
                </a:solidFill>
              </a:defRPr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.</a:t>
            </a:r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E44CFBC3-2E32-4E88-9D31-BA5AC4D33AFD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5430909" y="7635451"/>
            <a:ext cx="1926495" cy="1442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tx2"/>
                </a:solidFill>
              </a:defRPr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2214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7BD55-3284-B043-AF32-81FDEC0D9FE6}" type="datetimeFigureOut">
              <a:rPr lang="en-US" smtClean="0"/>
              <a:t>2/4/2023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ACBAA-D80B-7A41-9686-877DEDA608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04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D3D48-5C63-4CD0-B9D2-B4D2F496D790}" type="datetimeFigureOut">
              <a:rPr lang="en-US" smtClean="0"/>
              <a:pPr/>
              <a:t>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529010"/>
            <a:ext cx="2623185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FAEA7-0C3C-4CCF-BA6B-669D791582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E6E4B3C-9A18-4004-9E7B-C553CDC79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8626" y="7636576"/>
            <a:ext cx="1926496" cy="1442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C826F937-FF29-4221-AD0F-4A4D9090B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3142" y="4079488"/>
            <a:ext cx="5074261" cy="6322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Add text</a:t>
            </a:r>
          </a:p>
        </p:txBody>
      </p:sp>
    </p:spTree>
    <p:extLst>
      <p:ext uri="{BB962C8B-B14F-4D97-AF65-F5344CB8AC3E}">
        <p14:creationId xmlns:p14="http://schemas.microsoft.com/office/powerpoint/2010/main" val="299810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txStyles>
    <p:titleStyle>
      <a:lvl1pPr algn="l" defTabSz="777240" rtl="0" eaLnBrk="1" latinLnBrk="0" hangingPunct="1">
        <a:lnSpc>
          <a:spcPct val="85000"/>
        </a:lnSpc>
        <a:spcBef>
          <a:spcPct val="0"/>
        </a:spcBef>
        <a:buNone/>
        <a:defRPr sz="42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1pPr>
      <a:lvl2pPr marL="388620" indent="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777240" indent="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165860" indent="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220datastr@udel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ritingcenter.udel.edu/" TargetMode="External"/><Relationship Id="rId13" Type="http://schemas.openxmlformats.org/officeDocument/2006/relationships/hyperlink" Target="https://sites.udel.edu/studentlife/diversity" TargetMode="External"/><Relationship Id="rId18" Type="http://schemas.openxmlformats.org/officeDocument/2006/relationships/hyperlink" Target="https://sites.udel.edu/studentlife/daca" TargetMode="External"/><Relationship Id="rId3" Type="http://schemas.openxmlformats.org/officeDocument/2006/relationships/hyperlink" Target="http://www.ae.udel.edu/tutoring-services/group/" TargetMode="External"/><Relationship Id="rId7" Type="http://schemas.openxmlformats.org/officeDocument/2006/relationships/hyperlink" Target="https://cm.maxient.com/reportingform.php?UnivofDelaware&amp;layout_id=18" TargetMode="External"/><Relationship Id="rId12" Type="http://schemas.openxmlformats.org/officeDocument/2006/relationships/hyperlink" Target="https://www1.udel.edu/studentlife/nso" TargetMode="External"/><Relationship Id="rId17" Type="http://schemas.openxmlformats.org/officeDocument/2006/relationships/hyperlink" Target="https://www.udel.edu/students/student-financial-services/" TargetMode="External"/><Relationship Id="rId2" Type="http://schemas.openxmlformats.org/officeDocument/2006/relationships/hyperlink" Target="https://www.ae.udel.edu/" TargetMode="External"/><Relationship Id="rId16" Type="http://schemas.openxmlformats.org/officeDocument/2006/relationships/hyperlink" Target="https://www.cds.udel.ed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ites.udel.edu/deanofstudents/resources" TargetMode="External"/><Relationship Id="rId11" Type="http://schemas.openxmlformats.org/officeDocument/2006/relationships/hyperlink" Target="https://www1.udel.edu/studentlife/osc" TargetMode="External"/><Relationship Id="rId5" Type="http://schemas.openxmlformats.org/officeDocument/2006/relationships/hyperlink" Target="https://www.ae.udel.edu/tutoring-services/" TargetMode="External"/><Relationship Id="rId15" Type="http://schemas.openxmlformats.org/officeDocument/2006/relationships/hyperlink" Target="https://www1.udel.edu/studentlife/swhp" TargetMode="External"/><Relationship Id="rId10" Type="http://schemas.openxmlformats.org/officeDocument/2006/relationships/hyperlink" Target="https://www1.udel.edu/studentlife/dss" TargetMode="External"/><Relationship Id="rId4" Type="http://schemas.openxmlformats.org/officeDocument/2006/relationships/hyperlink" Target="https://www.ae.udel.edu/drop-in-calendar/" TargetMode="External"/><Relationship Id="rId9" Type="http://schemas.openxmlformats.org/officeDocument/2006/relationships/hyperlink" Target="https://www1.udel.edu/studentlife/ccsd" TargetMode="External"/><Relationship Id="rId14" Type="http://schemas.openxmlformats.org/officeDocument/2006/relationships/hyperlink" Target="https://www1.udel.edu/studentlife/sh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04A9B9D0-CD8C-4FCB-B6EB-9BA157E8C9E6}"/>
              </a:ext>
            </a:extLst>
          </p:cNvPr>
          <p:cNvSpPr/>
          <p:nvPr/>
        </p:nvSpPr>
        <p:spPr>
          <a:xfrm>
            <a:off x="-1" y="-2303"/>
            <a:ext cx="7772401" cy="100383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Diagonal Corners Rounded 11">
            <a:extLst>
              <a:ext uri="{FF2B5EF4-FFF2-40B4-BE49-F238E27FC236}">
                <a16:creationId xmlns:a16="http://schemas.microsoft.com/office/drawing/2014/main" id="{92E6B623-A19A-4C7A-8CE5-6E06B4EB7985}"/>
              </a:ext>
            </a:extLst>
          </p:cNvPr>
          <p:cNvSpPr/>
          <p:nvPr/>
        </p:nvSpPr>
        <p:spPr>
          <a:xfrm>
            <a:off x="190774" y="1611010"/>
            <a:ext cx="6076293" cy="1568610"/>
          </a:xfrm>
          <a:prstGeom prst="round2DiagRect">
            <a:avLst>
              <a:gd name="adj1" fmla="val 23137"/>
              <a:gd name="adj2" fmla="val 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Diagonal Corners Rounded 12">
            <a:extLst>
              <a:ext uri="{FF2B5EF4-FFF2-40B4-BE49-F238E27FC236}">
                <a16:creationId xmlns:a16="http://schemas.microsoft.com/office/drawing/2014/main" id="{370BF8D0-547E-470D-983A-5FFE7570A772}"/>
              </a:ext>
            </a:extLst>
          </p:cNvPr>
          <p:cNvSpPr/>
          <p:nvPr/>
        </p:nvSpPr>
        <p:spPr>
          <a:xfrm>
            <a:off x="190774" y="3261883"/>
            <a:ext cx="6091623" cy="1204859"/>
          </a:xfrm>
          <a:prstGeom prst="round2DiagRect">
            <a:avLst>
              <a:gd name="adj1" fmla="val 23810"/>
              <a:gd name="adj2" fmla="val 0"/>
            </a:avLst>
          </a:prstGeom>
          <a:solidFill>
            <a:srgbClr val="DA6D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Diagonal Corners Rounded 10">
            <a:extLst>
              <a:ext uri="{FF2B5EF4-FFF2-40B4-BE49-F238E27FC236}">
                <a16:creationId xmlns:a16="http://schemas.microsoft.com/office/drawing/2014/main" id="{7F66254B-CF2A-4D7A-9177-AC526A155991}"/>
              </a:ext>
            </a:extLst>
          </p:cNvPr>
          <p:cNvSpPr/>
          <p:nvPr/>
        </p:nvSpPr>
        <p:spPr>
          <a:xfrm>
            <a:off x="190774" y="678873"/>
            <a:ext cx="6033246" cy="860478"/>
          </a:xfrm>
          <a:prstGeom prst="round2DiagRect">
            <a:avLst>
              <a:gd name="adj1" fmla="val 23304"/>
              <a:gd name="adj2" fmla="val 0"/>
            </a:avLst>
          </a:prstGeom>
          <a:solidFill>
            <a:srgbClr val="0070A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Diagonal Corners Rounded 14">
            <a:extLst>
              <a:ext uri="{FF2B5EF4-FFF2-40B4-BE49-F238E27FC236}">
                <a16:creationId xmlns:a16="http://schemas.microsoft.com/office/drawing/2014/main" id="{40DC2759-E1F8-4C0E-BB06-211DF32C1F0F}"/>
              </a:ext>
            </a:extLst>
          </p:cNvPr>
          <p:cNvSpPr/>
          <p:nvPr/>
        </p:nvSpPr>
        <p:spPr>
          <a:xfrm>
            <a:off x="190774" y="4549005"/>
            <a:ext cx="7453347" cy="5445355"/>
          </a:xfrm>
          <a:prstGeom prst="round2DiagRect">
            <a:avLst>
              <a:gd name="adj1" fmla="val 6783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95E2A2-7F2D-4541-8698-6F1CB033CE7D}"/>
              </a:ext>
            </a:extLst>
          </p:cNvPr>
          <p:cNvSpPr txBox="1"/>
          <p:nvPr/>
        </p:nvSpPr>
        <p:spPr>
          <a:xfrm>
            <a:off x="64140" y="-2303"/>
            <a:ext cx="7644120" cy="10060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3088" indent="-341313" algn="ctr" defTabSz="515938">
              <a:tabLst>
                <a:tab pos="-57150" algn="ctr"/>
              </a:tabLst>
            </a:pPr>
            <a:r>
              <a:rPr lang="en-US" sz="2400" b="1" dirty="0">
                <a:solidFill>
                  <a:srgbClr val="0070C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Getting Help (specifically):</a:t>
            </a:r>
          </a:p>
          <a:p>
            <a:pPr marL="573088" indent="-341313" algn="ctr" defTabSz="515938">
              <a:tabLst>
                <a:tab pos="-57150" algn="ctr"/>
              </a:tabLst>
            </a:pPr>
            <a:r>
              <a:rPr lang="en-US" sz="1400" b="1" dirty="0">
                <a:solidFill>
                  <a:srgbClr val="0070C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Email: </a:t>
            </a:r>
            <a:r>
              <a:rPr lang="en-US" sz="1400" b="1" dirty="0">
                <a:solidFill>
                  <a:srgbClr val="FF0000"/>
                </a:solidFill>
                <a:latin typeface="Cavolini" panose="03000502040302020204" pitchFamily="66" charset="0"/>
                <a:cs typeface="Cavolini" panose="03000502040302020204" pitchFamily="66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220datastr@udel.edu</a:t>
            </a:r>
            <a:endParaRPr lang="en-US" sz="1400" b="1" dirty="0">
              <a:solidFill>
                <a:srgbClr val="FF0000"/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573088" indent="-341313" defTabSz="515938">
              <a:spcBef>
                <a:spcPts val="300"/>
              </a:spcBef>
              <a:tabLst>
                <a:tab pos="-57150" algn="ctr"/>
              </a:tabLst>
            </a:pPr>
            <a:r>
              <a:rPr lang="en-US" sz="1600" b="1" dirty="0">
                <a:solidFill>
                  <a:srgbClr val="D0DE4E"/>
                </a:solidFill>
              </a:rPr>
              <a:t>Is it a question about a grade?</a:t>
            </a:r>
          </a:p>
          <a:p>
            <a:pPr marL="688975" indent="-287338" defTabSz="515938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-57150" algn="ctr"/>
              </a:tabLst>
            </a:pPr>
            <a:r>
              <a:rPr lang="en-US" sz="1300" dirty="0">
                <a:solidFill>
                  <a:schemeClr val="bg1"/>
                </a:solidFill>
              </a:rPr>
              <a:t>Fill out the appropriate </a:t>
            </a:r>
            <a:r>
              <a:rPr lang="en-US" sz="1300" dirty="0">
                <a:solidFill>
                  <a:srgbClr val="FFFF00"/>
                </a:solidFill>
              </a:rPr>
              <a:t>class form </a:t>
            </a:r>
          </a:p>
          <a:p>
            <a:pPr marL="969963" lvl="1" indent="-111125" defTabSz="515938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-57150" algn="ctr"/>
              </a:tabLst>
            </a:pPr>
            <a:r>
              <a:rPr lang="en-US" sz="1300" dirty="0">
                <a:solidFill>
                  <a:schemeClr val="bg1"/>
                </a:solidFill>
              </a:rPr>
              <a:t>There are forms for many of your class concerns.  Please use them!</a:t>
            </a:r>
          </a:p>
          <a:p>
            <a:pPr marL="688975" indent="-457200" defTabSz="515938">
              <a:lnSpc>
                <a:spcPct val="90000"/>
              </a:lnSpc>
              <a:spcBef>
                <a:spcPts val="300"/>
              </a:spcBef>
              <a:tabLst>
                <a:tab pos="-57150" algn="ctr"/>
              </a:tabLst>
            </a:pPr>
            <a:r>
              <a:rPr lang="en-US" sz="1300" i="1" dirty="0">
                <a:solidFill>
                  <a:schemeClr val="bg1"/>
                </a:solidFill>
              </a:rPr>
              <a:t>	You are welcome to attend any TA’s office hours or discord hours!</a:t>
            </a:r>
          </a:p>
          <a:p>
            <a:pPr marL="573088" indent="-341313" defTabSz="515938">
              <a:spcBef>
                <a:spcPts val="1300"/>
              </a:spcBef>
              <a:tabLst>
                <a:tab pos="-57150" algn="ctr"/>
              </a:tabLst>
            </a:pPr>
            <a:r>
              <a:rPr lang="en-US" sz="1500" b="1" dirty="0">
                <a:solidFill>
                  <a:schemeClr val="accent2">
                    <a:lumMod val="75000"/>
                  </a:schemeClr>
                </a:solidFill>
              </a:rPr>
              <a:t>Is it a general question about concepts?</a:t>
            </a:r>
          </a:p>
          <a:p>
            <a:pPr marL="688975" indent="-287338" defTabSz="515938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-57150" algn="ctr"/>
              </a:tabLst>
            </a:pPr>
            <a:r>
              <a:rPr lang="en-US" sz="1300" dirty="0">
                <a:solidFill>
                  <a:schemeClr val="bg1"/>
                </a:solidFill>
              </a:rPr>
              <a:t>View </a:t>
            </a:r>
            <a:r>
              <a:rPr lang="en-US" sz="1300" dirty="0" err="1">
                <a:solidFill>
                  <a:schemeClr val="bg1"/>
                </a:solidFill>
              </a:rPr>
              <a:t>powerpoints</a:t>
            </a:r>
            <a:r>
              <a:rPr lang="en-US" sz="1300" dirty="0">
                <a:solidFill>
                  <a:schemeClr val="bg1"/>
                </a:solidFill>
              </a:rPr>
              <a:t>/videos </a:t>
            </a:r>
          </a:p>
          <a:p>
            <a:pPr marL="688975" indent="-287338" defTabSz="515938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-57150" algn="ctr"/>
              </a:tabLst>
            </a:pPr>
            <a:r>
              <a:rPr lang="en-US" sz="1300" dirty="0">
                <a:solidFill>
                  <a:schemeClr val="bg1"/>
                </a:solidFill>
              </a:rPr>
              <a:t>Ask your partner for help</a:t>
            </a:r>
          </a:p>
          <a:p>
            <a:pPr marL="688975" indent="-287338" defTabSz="515938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-57150" algn="ctr"/>
              </a:tabLst>
            </a:pPr>
            <a:r>
              <a:rPr lang="en-US" sz="1300" dirty="0">
                <a:solidFill>
                  <a:schemeClr val="bg1"/>
                </a:solidFill>
              </a:rPr>
              <a:t>Attend </a:t>
            </a:r>
            <a:r>
              <a:rPr lang="en-US" sz="1300" b="1" dirty="0">
                <a:solidFill>
                  <a:srgbClr val="FFFF00"/>
                </a:solidFill>
              </a:rPr>
              <a:t>group help session</a:t>
            </a:r>
          </a:p>
          <a:p>
            <a:pPr marL="688975" indent="-287338" defTabSz="515938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-57150" algn="ctr"/>
              </a:tabLst>
            </a:pPr>
            <a:r>
              <a:rPr lang="en-US" sz="1300" dirty="0">
                <a:solidFill>
                  <a:schemeClr val="bg1"/>
                </a:solidFill>
              </a:rPr>
              <a:t>Ask in class or in lab or on Discord</a:t>
            </a:r>
          </a:p>
          <a:p>
            <a:pPr marL="688975" indent="-287338" defTabSz="515938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-57150" algn="ctr"/>
              </a:tabLst>
            </a:pPr>
            <a:r>
              <a:rPr lang="en-US" sz="1300" dirty="0">
                <a:solidFill>
                  <a:schemeClr val="bg1"/>
                </a:solidFill>
              </a:rPr>
              <a:t>Google</a:t>
            </a:r>
          </a:p>
          <a:p>
            <a:pPr marL="688975" indent="-287338" defTabSz="515938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-57150" algn="ctr"/>
              </a:tabLst>
            </a:pPr>
            <a:r>
              <a:rPr lang="en-US" sz="1300" dirty="0">
                <a:solidFill>
                  <a:schemeClr val="bg1"/>
                </a:solidFill>
              </a:rPr>
              <a:t>Contact the Office of Academic Enrichment (see page 2)</a:t>
            </a:r>
          </a:p>
          <a:p>
            <a:pPr marL="401637" defTabSz="515938">
              <a:lnSpc>
                <a:spcPct val="90000"/>
              </a:lnSpc>
              <a:spcBef>
                <a:spcPts val="300"/>
              </a:spcBef>
              <a:tabLst>
                <a:tab pos="-57150" algn="ctr"/>
              </a:tabLst>
            </a:pPr>
            <a:r>
              <a:rPr lang="en-US" sz="1300" i="1" dirty="0">
                <a:solidFill>
                  <a:schemeClr val="bg1"/>
                </a:solidFill>
              </a:rPr>
              <a:t>	You are welcome to attend any TA’s office hours or discord hours!</a:t>
            </a:r>
            <a:endParaRPr lang="en-US" sz="1350" dirty="0">
              <a:solidFill>
                <a:schemeClr val="bg1"/>
              </a:solidFill>
            </a:endParaRPr>
          </a:p>
          <a:p>
            <a:pPr marL="573088" indent="-341313" defTabSz="515938">
              <a:spcBef>
                <a:spcPts val="700"/>
              </a:spcBef>
              <a:tabLst>
                <a:tab pos="-57150" algn="ctr"/>
              </a:tabLst>
            </a:pPr>
            <a:r>
              <a:rPr lang="en-US" sz="1600" b="1" dirty="0">
                <a:solidFill>
                  <a:srgbClr val="32280A"/>
                </a:solidFill>
              </a:rPr>
              <a:t>Is it a general question about class (due dates, etc.)?</a:t>
            </a:r>
          </a:p>
          <a:p>
            <a:pPr marL="688975" indent="-287338" defTabSz="515938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-57150" algn="ctr"/>
              </a:tabLst>
            </a:pPr>
            <a:r>
              <a:rPr lang="en-US" sz="1300" dirty="0">
                <a:solidFill>
                  <a:schemeClr val="bg1"/>
                </a:solidFill>
              </a:rPr>
              <a:t>Check Canvas</a:t>
            </a:r>
          </a:p>
          <a:p>
            <a:pPr marL="688975" indent="-287338" defTabSz="515938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-57150" algn="ctr"/>
              </a:tabLst>
            </a:pPr>
            <a:r>
              <a:rPr lang="en-US" sz="1300" dirty="0">
                <a:solidFill>
                  <a:schemeClr val="bg1"/>
                </a:solidFill>
              </a:rPr>
              <a:t>Ask your partner</a:t>
            </a:r>
          </a:p>
          <a:p>
            <a:pPr marL="688975" indent="-287338" defTabSz="515938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-57150" algn="ctr"/>
              </a:tabLst>
            </a:pPr>
            <a:r>
              <a:rPr lang="en-US" sz="1300" dirty="0">
                <a:solidFill>
                  <a:schemeClr val="bg1"/>
                </a:solidFill>
              </a:rPr>
              <a:t>Post to Discord</a:t>
            </a:r>
          </a:p>
          <a:p>
            <a:pPr marL="688975" indent="-287338" defTabSz="515938">
              <a:lnSpc>
                <a:spcPct val="90000"/>
              </a:lnSpc>
              <a:buFont typeface="Arial" panose="020B0604020202020204" pitchFamily="34" charset="0"/>
              <a:buChar char="•"/>
              <a:tabLst>
                <a:tab pos="-57150" algn="ctr"/>
              </a:tabLst>
            </a:pPr>
            <a:r>
              <a:rPr lang="en-US" sz="1300" dirty="0">
                <a:solidFill>
                  <a:schemeClr val="bg1"/>
                </a:solidFill>
              </a:rPr>
              <a:t>Ask in class</a:t>
            </a:r>
          </a:p>
          <a:p>
            <a:pPr marL="401637" defTabSz="515938">
              <a:lnSpc>
                <a:spcPct val="90000"/>
              </a:lnSpc>
              <a:spcBef>
                <a:spcPts val="300"/>
              </a:spcBef>
              <a:tabLst>
                <a:tab pos="-57150" algn="ctr"/>
              </a:tabLst>
            </a:pPr>
            <a:r>
              <a:rPr lang="en-US" sz="1300" i="1" dirty="0">
                <a:solidFill>
                  <a:schemeClr val="bg1"/>
                </a:solidFill>
              </a:rPr>
              <a:t>	You are welcome to attend any TA’s office hours </a:t>
            </a:r>
            <a:r>
              <a:rPr lang="en-US" sz="1300" i="1">
                <a:solidFill>
                  <a:schemeClr val="bg1"/>
                </a:solidFill>
              </a:rPr>
              <a:t>or discord hours!</a:t>
            </a:r>
            <a:endParaRPr lang="en-US" sz="1300" i="1" dirty="0">
              <a:solidFill>
                <a:schemeClr val="bg1"/>
              </a:solidFill>
            </a:endParaRPr>
          </a:p>
          <a:p>
            <a:pPr marL="573088" indent="-341313" defTabSz="515938">
              <a:spcBef>
                <a:spcPts val="1000"/>
              </a:spcBef>
              <a:tabLst>
                <a:tab pos="-57150" algn="ctr"/>
              </a:tabLst>
            </a:pPr>
            <a:r>
              <a:rPr lang="en-US" sz="1600" b="1" dirty="0">
                <a:solidFill>
                  <a:srgbClr val="002060"/>
                </a:solidFill>
              </a:rPr>
              <a:t>Is it a specific question about code?</a:t>
            </a:r>
          </a:p>
          <a:p>
            <a:pPr marL="574675" indent="-342900" defTabSz="515938">
              <a:spcBef>
                <a:spcPts val="200"/>
              </a:spcBef>
              <a:buAutoNum type="arabicParenR"/>
              <a:tabLst>
                <a:tab pos="-57150" algn="ctr"/>
              </a:tabLst>
            </a:pPr>
            <a:r>
              <a:rPr lang="en-US" sz="1300" b="1" dirty="0">
                <a:solidFill>
                  <a:srgbClr val="C00000"/>
                </a:solidFill>
              </a:rPr>
              <a:t>Add a print statement (</a:t>
            </a:r>
            <a:r>
              <a:rPr lang="en-US" sz="1300" b="1" dirty="0" err="1">
                <a:solidFill>
                  <a:srgbClr val="C00000"/>
                </a:solidFill>
              </a:rPr>
              <a:t>cout</a:t>
            </a:r>
            <a:r>
              <a:rPr lang="en-US" sz="1300" b="1" dirty="0">
                <a:solidFill>
                  <a:srgbClr val="C00000"/>
                </a:solidFill>
              </a:rPr>
              <a:t>) </a:t>
            </a:r>
            <a:r>
              <a:rPr lang="en-US" sz="1300" b="1" dirty="0">
                <a:solidFill>
                  <a:srgbClr val="C00000"/>
                </a:solidFill>
                <a:ea typeface="Times New Roman" panose="02020603050405020304" pitchFamily="18" charset="0"/>
              </a:rPr>
              <a:t>at the beginning of the function and at the end of the function</a:t>
            </a:r>
          </a:p>
          <a:p>
            <a:pPr marL="1031875" lvl="1" indent="-342900" defTabSz="515938">
              <a:buFont typeface="Arial" panose="020B0604020202020204" pitchFamily="34" charset="0"/>
              <a:buChar char="•"/>
              <a:tabLst>
                <a:tab pos="-57150" algn="ctr"/>
              </a:tabLst>
            </a:pPr>
            <a:r>
              <a:rPr lang="en-US" sz="1300" dirty="0">
                <a:solidFill>
                  <a:srgbClr val="002060"/>
                </a:solidFill>
                <a:ea typeface="Times New Roman" panose="02020603050405020304" pitchFamily="18" charset="0"/>
              </a:rPr>
              <a:t>These print statements should state the name of the function</a:t>
            </a:r>
          </a:p>
          <a:p>
            <a:pPr marL="1031875" lvl="1" indent="-342900" defTabSz="515938">
              <a:buFont typeface="Arial" panose="020B0604020202020204" pitchFamily="34" charset="0"/>
              <a:buChar char="•"/>
              <a:tabLst>
                <a:tab pos="-57150" algn="ctr"/>
              </a:tabLst>
            </a:pPr>
            <a:r>
              <a:rPr lang="en-US" sz="1300" dirty="0">
                <a:solidFill>
                  <a:srgbClr val="002060"/>
                </a:solidFill>
                <a:ea typeface="Times New Roman" panose="02020603050405020304" pitchFamily="18" charset="0"/>
              </a:rPr>
              <a:t>They should print out the parameter values when you enter the function</a:t>
            </a:r>
          </a:p>
          <a:p>
            <a:pPr marL="1031875" lvl="1" indent="-342900" defTabSz="515938">
              <a:buFont typeface="Arial" panose="020B0604020202020204" pitchFamily="34" charset="0"/>
              <a:buChar char="•"/>
              <a:tabLst>
                <a:tab pos="-57150" algn="ctr"/>
              </a:tabLst>
            </a:pPr>
            <a:r>
              <a:rPr lang="en-US" sz="1300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They should print out </a:t>
            </a:r>
            <a:r>
              <a:rPr lang="en-US" sz="1300" dirty="0">
                <a:solidFill>
                  <a:srgbClr val="002060"/>
                </a:solidFill>
                <a:ea typeface="Times New Roman" panose="02020603050405020304" pitchFamily="18" charset="0"/>
              </a:rPr>
              <a:t>the value being returned by the function, if it is returning the function</a:t>
            </a:r>
          </a:p>
          <a:p>
            <a:pPr marL="742950" lvl="3" indent="-53975" defTabSz="515938">
              <a:lnSpc>
                <a:spcPct val="90000"/>
              </a:lnSpc>
              <a:spcAft>
                <a:spcPts val="600"/>
              </a:spcAft>
              <a:tabLst>
                <a:tab pos="-57150" algn="ctr"/>
              </a:tabLst>
            </a:pPr>
            <a:r>
              <a:rPr lang="en-US" sz="1200" i="1" dirty="0"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Why? So you can trace through your code and know exactly which functions ran to completion and which one failed</a:t>
            </a:r>
            <a:endParaRPr lang="en-US" sz="1200" i="1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574675" indent="-342900" defTabSz="515938">
              <a:spcBef>
                <a:spcPts val="700"/>
              </a:spcBef>
              <a:buFontTx/>
              <a:buAutoNum type="arabicParenR"/>
              <a:tabLst>
                <a:tab pos="-57150" algn="ctr"/>
              </a:tabLst>
            </a:pPr>
            <a:r>
              <a:rPr lang="en-US" sz="1300" b="1" dirty="0">
                <a:solidFill>
                  <a:srgbClr val="C00000"/>
                </a:solidFill>
                <a:ea typeface="Times New Roman" panose="02020603050405020304" pitchFamily="18" charset="0"/>
              </a:rPr>
              <a:t>Once you know which function fails:</a:t>
            </a:r>
          </a:p>
          <a:p>
            <a:pPr marL="1031875" lvl="1" indent="-342900" defTabSz="515938">
              <a:spcBef>
                <a:spcPts val="200"/>
              </a:spcBef>
              <a:buFont typeface="Arial" panose="020B0604020202020204" pitchFamily="34" charset="0"/>
              <a:buChar char="•"/>
              <a:tabLst>
                <a:tab pos="-57150" algn="ctr"/>
              </a:tabLst>
            </a:pPr>
            <a:r>
              <a:rPr lang="en-US" sz="1300" dirty="0">
                <a:solidFill>
                  <a:srgbClr val="C00000"/>
                </a:solidFill>
                <a:ea typeface="Times New Roman" panose="02020603050405020304" pitchFamily="18" charset="0"/>
              </a:rPr>
              <a:t>Put print statements throughout that function, </a:t>
            </a:r>
            <a:r>
              <a:rPr lang="en-US" sz="1300" dirty="0">
                <a:solidFill>
                  <a:srgbClr val="002060"/>
                </a:solidFill>
                <a:ea typeface="Times New Roman" panose="02020603050405020304" pitchFamily="18" charset="0"/>
              </a:rPr>
              <a:t>along with printing out variable values, until you know exactly where your code is failing!!!</a:t>
            </a:r>
          </a:p>
          <a:p>
            <a:pPr marL="574675" indent="-342900" defTabSz="515938">
              <a:spcBef>
                <a:spcPts val="700"/>
              </a:spcBef>
              <a:buFontTx/>
              <a:buAutoNum type="arabicParenR"/>
              <a:tabLst>
                <a:tab pos="-57150" algn="ctr"/>
              </a:tabLst>
            </a:pPr>
            <a:r>
              <a:rPr lang="en-US" sz="13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</a:rPr>
              <a:t>ONLY THEN ask in class </a:t>
            </a:r>
            <a:r>
              <a:rPr lang="en-US" sz="1300" b="1" dirty="0">
                <a:solidFill>
                  <a:srgbClr val="C00000"/>
                </a:solidFill>
                <a:ea typeface="Times New Roman" panose="02020603050405020304" pitchFamily="18" charset="0"/>
              </a:rPr>
              <a:t>hands-on sessions/TA </a:t>
            </a:r>
            <a:r>
              <a:rPr lang="en-US" sz="13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</a:rPr>
              <a:t>office hours/ post privately on discord/ </a:t>
            </a:r>
            <a:br>
              <a:rPr lang="en-US" sz="1300" b="1" dirty="0">
                <a:solidFill>
                  <a:srgbClr val="C00000"/>
                </a:solidFill>
                <a:ea typeface="Times New Roman" panose="02020603050405020304" pitchFamily="18" charset="0"/>
              </a:rPr>
            </a:br>
            <a:r>
              <a:rPr lang="en-US" sz="1300" i="1" dirty="0">
                <a:solidFill>
                  <a:srgbClr val="002060"/>
                </a:solidFill>
                <a:ea typeface="Times New Roman" panose="02020603050405020304" pitchFamily="18" charset="0"/>
              </a:rPr>
              <a:t>If you don’t have the above print statements, and a clear picture of where your code is failing, we will insist you add the debugging statements before we will look at your code.</a:t>
            </a:r>
          </a:p>
          <a:p>
            <a:pPr marL="230188" indent="1588" defTabSz="573088">
              <a:spcBef>
                <a:spcPts val="500"/>
              </a:spcBef>
              <a:tabLst>
                <a:tab pos="-57150" algn="ctr"/>
              </a:tabLst>
            </a:pPr>
            <a:r>
              <a:rPr lang="en-US" sz="1400" b="1" i="1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</a:rPr>
              <a:t>Why? Debugging is an essential component of programming. You very well may spend more time debugging than writing code. You must understand basic techniques for debugging.</a:t>
            </a:r>
          </a:p>
          <a:p>
            <a:pPr marL="230188" indent="1588" defTabSz="573088">
              <a:spcBef>
                <a:spcPts val="500"/>
              </a:spcBef>
              <a:tabLst>
                <a:tab pos="-57150" algn="ctr"/>
              </a:tabLst>
            </a:pPr>
            <a:r>
              <a:rPr lang="en-US" sz="1400" b="1" i="1" dirty="0">
                <a:solidFill>
                  <a:schemeClr val="accent2">
                    <a:lumMod val="75000"/>
                  </a:schemeClr>
                </a:solidFill>
                <a:ea typeface="Times New Roman" panose="02020603050405020304" pitchFamily="18" charset="0"/>
              </a:rPr>
              <a:t>Note: when turning your code in, comment out these debugging print statements!!!</a:t>
            </a:r>
            <a:endParaRPr lang="en-US" sz="1350" b="1" i="1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573088" indent="-341313" defTabSz="573088">
              <a:spcBef>
                <a:spcPts val="700"/>
              </a:spcBef>
              <a:tabLst>
                <a:tab pos="-57150" algn="ctr"/>
              </a:tabLst>
            </a:pPr>
            <a:r>
              <a:rPr lang="en-US" sz="13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</a:rPr>
              <a:t>	When asking about code</a:t>
            </a:r>
            <a:r>
              <a:rPr lang="en-US" sz="1300" b="1" dirty="0">
                <a:solidFill>
                  <a:srgbClr val="C00000"/>
                </a:solidFill>
                <a:ea typeface="Times New Roman" panose="02020603050405020304" pitchFamily="18" charset="0"/>
              </a:rPr>
              <a:t>, be very specific in your questions:  </a:t>
            </a:r>
          </a:p>
          <a:p>
            <a:pPr marL="1487488" lvl="3" indent="-341313" defTabSz="515938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-57150" algn="ctr"/>
              </a:tabLst>
            </a:pPr>
            <a:r>
              <a:rPr lang="en-US" sz="1300" dirty="0">
                <a:solidFill>
                  <a:srgbClr val="002060"/>
                </a:solidFill>
                <a:ea typeface="Times New Roman" panose="02020603050405020304" pitchFamily="18" charset="0"/>
              </a:rPr>
              <a:t>Questions that require one word or sentence to be answered are much more likely to be answered promptly</a:t>
            </a:r>
          </a:p>
          <a:p>
            <a:pPr marL="1487488" lvl="3" indent="-341313" defTabSz="515938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-57150" algn="ctr"/>
              </a:tabLst>
            </a:pPr>
            <a:r>
              <a:rPr lang="en-US" sz="1300" dirty="0">
                <a:solidFill>
                  <a:srgbClr val="002060"/>
                </a:solidFill>
                <a:ea typeface="Times New Roman" panose="02020603050405020304" pitchFamily="18" charset="0"/>
              </a:rPr>
              <a:t>We are much more likely to answer, “The loop in this function isn’t behaving the way I think it should.” than,  “My program isn’t working and I don’t know why.”</a:t>
            </a:r>
          </a:p>
          <a:p>
            <a:pPr marL="688975" lvl="2" defTabSz="515938">
              <a:lnSpc>
                <a:spcPct val="90000"/>
              </a:lnSpc>
              <a:spcAft>
                <a:spcPts val="600"/>
              </a:spcAft>
              <a:tabLst>
                <a:tab pos="-57150" algn="ctr"/>
              </a:tabLst>
            </a:pPr>
            <a:r>
              <a:rPr lang="en-US" sz="1300" b="1" dirty="0">
                <a:solidFill>
                  <a:srgbClr val="C00000"/>
                </a:solidFill>
                <a:ea typeface="Times New Roman" panose="02020603050405020304" pitchFamily="18" charset="0"/>
              </a:rPr>
              <a:t>It is unlikely that we will answer questions on the weekends, especially after 5:00pm.</a:t>
            </a:r>
          </a:p>
        </p:txBody>
      </p:sp>
      <p:sp>
        <p:nvSpPr>
          <p:cNvPr id="7" name="Arrow: Curved Left 6">
            <a:extLst>
              <a:ext uri="{FF2B5EF4-FFF2-40B4-BE49-F238E27FC236}">
                <a16:creationId xmlns:a16="http://schemas.microsoft.com/office/drawing/2014/main" id="{1DF07BDA-9829-422C-92B5-8BFA02D9A722}"/>
              </a:ext>
            </a:extLst>
          </p:cNvPr>
          <p:cNvSpPr/>
          <p:nvPr/>
        </p:nvSpPr>
        <p:spPr>
          <a:xfrm>
            <a:off x="6282397" y="819594"/>
            <a:ext cx="1212487" cy="1486721"/>
          </a:xfrm>
          <a:prstGeom prst="curvedLeftArrow">
            <a:avLst/>
          </a:prstGeom>
          <a:gradFill>
            <a:gsLst>
              <a:gs pos="0">
                <a:srgbClr val="D0DE4E"/>
              </a:gs>
              <a:gs pos="100000">
                <a:srgbClr val="00B0F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Arrow: Curved Left 7">
            <a:extLst>
              <a:ext uri="{FF2B5EF4-FFF2-40B4-BE49-F238E27FC236}">
                <a16:creationId xmlns:a16="http://schemas.microsoft.com/office/drawing/2014/main" id="{2CE7525C-894E-4BE9-BBF5-EC56A7113493}"/>
              </a:ext>
            </a:extLst>
          </p:cNvPr>
          <p:cNvSpPr/>
          <p:nvPr/>
        </p:nvSpPr>
        <p:spPr>
          <a:xfrm>
            <a:off x="6315288" y="2382484"/>
            <a:ext cx="1227816" cy="1486721"/>
          </a:xfrm>
          <a:prstGeom prst="curvedLeftArrow">
            <a:avLst/>
          </a:prstGeom>
          <a:gradFill>
            <a:gsLst>
              <a:gs pos="100000">
                <a:srgbClr val="DA6D61"/>
              </a:gs>
              <a:gs pos="3000">
                <a:srgbClr val="00B0F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Arrow: Bent-Up 9">
            <a:extLst>
              <a:ext uri="{FF2B5EF4-FFF2-40B4-BE49-F238E27FC236}">
                <a16:creationId xmlns:a16="http://schemas.microsoft.com/office/drawing/2014/main" id="{086C9104-4A97-480D-B0EF-2607559DF3AD}"/>
              </a:ext>
            </a:extLst>
          </p:cNvPr>
          <p:cNvSpPr/>
          <p:nvPr/>
        </p:nvSpPr>
        <p:spPr>
          <a:xfrm flipV="1">
            <a:off x="6319691" y="3887841"/>
            <a:ext cx="1259093" cy="578901"/>
          </a:xfrm>
          <a:prstGeom prst="bentUpArrow">
            <a:avLst>
              <a:gd name="adj1" fmla="val 35227"/>
              <a:gd name="adj2" fmla="val 39773"/>
              <a:gd name="adj3" fmla="val 37500"/>
            </a:avLst>
          </a:prstGeom>
          <a:gradFill>
            <a:gsLst>
              <a:gs pos="100000">
                <a:srgbClr val="DA6D61"/>
              </a:gs>
              <a:gs pos="3000">
                <a:srgbClr val="0070C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98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FA02B03F-9DD6-43A8-86D8-5525F1B044D0}"/>
              </a:ext>
            </a:extLst>
          </p:cNvPr>
          <p:cNvSpPr/>
          <p:nvPr/>
        </p:nvSpPr>
        <p:spPr>
          <a:xfrm>
            <a:off x="-1" y="0"/>
            <a:ext cx="7772400" cy="10058400"/>
          </a:xfrm>
          <a:prstGeom prst="rect">
            <a:avLst/>
          </a:prstGeom>
          <a:solidFill>
            <a:srgbClr val="A4A05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lowchart: Card 26">
            <a:extLst>
              <a:ext uri="{FF2B5EF4-FFF2-40B4-BE49-F238E27FC236}">
                <a16:creationId xmlns:a16="http://schemas.microsoft.com/office/drawing/2014/main" id="{5379B445-4586-4011-8513-CA0B7D14C5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2538069" y="-2298181"/>
            <a:ext cx="645773" cy="5463619"/>
          </a:xfrm>
          <a:prstGeom prst="flowChartPunchedCard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2821BD-B988-4BB0-BAE7-6FE536FAFA0B}"/>
              </a:ext>
            </a:extLst>
          </p:cNvPr>
          <p:cNvSpPr txBox="1"/>
          <p:nvPr/>
        </p:nvSpPr>
        <p:spPr>
          <a:xfrm>
            <a:off x="297647" y="194392"/>
            <a:ext cx="2634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avolini" panose="03000502040302020204" pitchFamily="66" charset="0"/>
                <a:cs typeface="Cavolini" panose="03000502040302020204" pitchFamily="66" charset="0"/>
              </a:rPr>
              <a:t>Resources</a:t>
            </a:r>
          </a:p>
        </p:txBody>
      </p:sp>
      <p:sp>
        <p:nvSpPr>
          <p:cNvPr id="29" name="Rectangle: Single Corner Snipped 28">
            <a:extLst>
              <a:ext uri="{FF2B5EF4-FFF2-40B4-BE49-F238E27FC236}">
                <a16:creationId xmlns:a16="http://schemas.microsoft.com/office/drawing/2014/main" id="{D559FDED-B6C0-4FCE-AE99-3063F8AEB564}"/>
              </a:ext>
            </a:extLst>
          </p:cNvPr>
          <p:cNvSpPr/>
          <p:nvPr/>
        </p:nvSpPr>
        <p:spPr>
          <a:xfrm flipH="1" flipV="1">
            <a:off x="161410" y="3506922"/>
            <a:ext cx="7449579" cy="6404226"/>
          </a:xfrm>
          <a:prstGeom prst="snip1Rect">
            <a:avLst>
              <a:gd name="adj" fmla="val 16998"/>
            </a:avLst>
          </a:prstGeom>
          <a:solidFill>
            <a:srgbClr val="DA6D61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allout: Down Arrow 12">
            <a:extLst>
              <a:ext uri="{FF2B5EF4-FFF2-40B4-BE49-F238E27FC236}">
                <a16:creationId xmlns:a16="http://schemas.microsoft.com/office/drawing/2014/main" id="{98174D8D-D826-465B-9241-6F84BC293C17}"/>
              </a:ext>
            </a:extLst>
          </p:cNvPr>
          <p:cNvSpPr/>
          <p:nvPr/>
        </p:nvSpPr>
        <p:spPr>
          <a:xfrm>
            <a:off x="156564" y="936282"/>
            <a:ext cx="7449579" cy="3182910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71591"/>
            </a:avLst>
          </a:prstGeom>
          <a:solidFill>
            <a:srgbClr val="A4A056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llout: Down Arrow 2">
            <a:extLst>
              <a:ext uri="{FF2B5EF4-FFF2-40B4-BE49-F238E27FC236}">
                <a16:creationId xmlns:a16="http://schemas.microsoft.com/office/drawing/2014/main" id="{7D4FD82F-6342-4B55-81E6-F6E4A023B5C4}"/>
              </a:ext>
            </a:extLst>
          </p:cNvPr>
          <p:cNvSpPr/>
          <p:nvPr/>
        </p:nvSpPr>
        <p:spPr>
          <a:xfrm>
            <a:off x="155458" y="915442"/>
            <a:ext cx="7449579" cy="3182910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71591"/>
            </a:avLst>
          </a:prstGeom>
          <a:solidFill>
            <a:srgbClr val="007AA2">
              <a:alpha val="77000"/>
            </a:srgb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 descr="decorative">
            <a:extLst>
              <a:ext uri="{FF2B5EF4-FFF2-40B4-BE49-F238E27FC236}">
                <a16:creationId xmlns:a16="http://schemas.microsoft.com/office/drawing/2014/main" id="{E06EB739-49D9-49E2-B268-34AC974E5B7F}"/>
              </a:ext>
            </a:extLst>
          </p:cNvPr>
          <p:cNvSpPr txBox="1"/>
          <p:nvPr/>
        </p:nvSpPr>
        <p:spPr>
          <a:xfrm>
            <a:off x="284367" y="858103"/>
            <a:ext cx="7455769" cy="81571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28600" lvl="1">
              <a:lnSpc>
                <a:spcPct val="90000"/>
              </a:lnSpc>
              <a:spcAft>
                <a:spcPts val="300"/>
              </a:spcAft>
              <a:tabLst>
                <a:tab pos="-57150" algn="ctr"/>
              </a:tabLst>
            </a:pPr>
            <a:endParaRPr lang="en-US" sz="300" b="1" i="1" dirty="0">
              <a:solidFill>
                <a:schemeClr val="bg2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300"/>
              </a:spcAft>
              <a:tabLst>
                <a:tab pos="-57150" algn="ctr"/>
                <a:tab pos="1371600" algn="l"/>
              </a:tabLst>
            </a:pPr>
            <a:r>
              <a:rPr lang="en-US" sz="20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Office of Academic Enrichment</a:t>
            </a:r>
            <a:endParaRPr lang="en-US" sz="2000" b="1" dirty="0">
              <a:solidFill>
                <a:schemeClr val="accent3">
                  <a:lumMod val="40000"/>
                  <a:lumOff val="6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1" indent="-285750">
              <a:spcBef>
                <a:spcPts val="400"/>
              </a:spcBef>
              <a:spcAft>
                <a:spcPts val="100"/>
              </a:spcAft>
              <a:buFont typeface="Arial" panose="020B0604020202020204" pitchFamily="34" charset="0"/>
              <a:buChar char="•"/>
              <a:tabLst>
                <a:tab pos="-57150" algn="ctr"/>
                <a:tab pos="1371600" algn="l"/>
              </a:tabLst>
            </a:pPr>
            <a:r>
              <a:rPr lang="en-US" sz="1600" dirty="0">
                <a:solidFill>
                  <a:schemeClr val="bg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600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ree </a:t>
            </a:r>
            <a:r>
              <a:rPr lang="en-US" sz="160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group tutoring</a:t>
            </a:r>
            <a:r>
              <a:rPr lang="en-US" sz="160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dirty="0">
                <a:solidFill>
                  <a:schemeClr val="bg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Hint: get a group of 3-6  and start early - after mid October, potential tutors are busy or have other commitments</a:t>
            </a:r>
          </a:p>
          <a:p>
            <a:pPr marL="514350" lvl="1" indent="-285750">
              <a:spcBef>
                <a:spcPts val="400"/>
              </a:spcBef>
              <a:spcAft>
                <a:spcPts val="100"/>
              </a:spcAft>
              <a:buFont typeface="Arial" panose="020B0604020202020204" pitchFamily="34" charset="0"/>
              <a:buChar char="•"/>
              <a:tabLst>
                <a:tab pos="-57150" algn="ctr"/>
                <a:tab pos="1371600" algn="l"/>
              </a:tabLst>
            </a:pPr>
            <a:r>
              <a:rPr lang="en-US" sz="1600" dirty="0">
                <a:solidFill>
                  <a:schemeClr val="bg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600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ow-cost individual tutoring</a:t>
            </a:r>
          </a:p>
          <a:p>
            <a:pPr marL="514350" lvl="1" indent="-285750">
              <a:spcBef>
                <a:spcPts val="400"/>
              </a:spcBef>
              <a:spcAft>
                <a:spcPts val="100"/>
              </a:spcAft>
              <a:buFont typeface="Arial" panose="020B0604020202020204" pitchFamily="34" charset="0"/>
              <a:buChar char="•"/>
              <a:tabLst>
                <a:tab pos="-57150" algn="ctr"/>
                <a:tab pos="1371600" algn="l"/>
              </a:tabLst>
            </a:pPr>
            <a:r>
              <a:rPr lang="en-US" sz="160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 Drop-in Tutoring</a:t>
            </a:r>
            <a:r>
              <a:rPr lang="en-US" sz="1600" dirty="0">
                <a:solidFill>
                  <a:schemeClr val="accent3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Math, Chemistry, and Physics</a:t>
            </a:r>
          </a:p>
          <a:p>
            <a:pPr marL="514350" lvl="1" indent="-285750">
              <a:spcBef>
                <a:spcPts val="400"/>
              </a:spcBef>
              <a:spcAft>
                <a:spcPts val="100"/>
              </a:spcAft>
              <a:buFont typeface="Arial" panose="020B0604020202020204" pitchFamily="34" charset="0"/>
              <a:buChar char="•"/>
              <a:tabLst>
                <a:tab pos="-57150" algn="ctr"/>
                <a:tab pos="1371600" algn="l"/>
              </a:tabLst>
            </a:pPr>
            <a:r>
              <a:rPr lang="en-US" sz="160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Online Workshops</a:t>
            </a:r>
            <a:r>
              <a:rPr lang="en-US" sz="1600" dirty="0">
                <a:solidFill>
                  <a:schemeClr val="accent3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600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in-person study skill workshops to help students master essential study skills</a:t>
            </a:r>
          </a:p>
          <a:p>
            <a:pPr marL="228600" lvl="1">
              <a:lnSpc>
                <a:spcPct val="90000"/>
              </a:lnSpc>
              <a:spcBef>
                <a:spcPts val="200"/>
              </a:spcBef>
              <a:spcAft>
                <a:spcPts val="100"/>
              </a:spcAft>
              <a:tabLst>
                <a:tab pos="-57150" algn="ctr"/>
                <a:tab pos="1371600" algn="l"/>
              </a:tabLst>
            </a:pPr>
            <a:endParaRPr lang="en-US" sz="125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>
              <a:lnSpc>
                <a:spcPct val="90000"/>
              </a:lnSpc>
              <a:spcBef>
                <a:spcPts val="4300"/>
              </a:spcBef>
              <a:spcAft>
                <a:spcPts val="600"/>
              </a:spcAft>
              <a:tabLst>
                <a:tab pos="-57150" algn="ctr"/>
                <a:tab pos="1371600" algn="l"/>
              </a:tabLst>
            </a:pPr>
            <a:r>
              <a:rPr lang="en-US" b="1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 Useful Links:</a:t>
            </a:r>
          </a:p>
          <a:p>
            <a:pPr marL="514350" lvl="1" indent="-285750">
              <a:spcBef>
                <a:spcPts val="300"/>
              </a:spcBef>
              <a:spcAft>
                <a:spcPts val="100"/>
              </a:spcAft>
              <a:buFont typeface="Arial" panose="020B0604020202020204" pitchFamily="34" charset="0"/>
              <a:buChar char="•"/>
              <a:tabLst>
                <a:tab pos="-57150" algn="ctr"/>
                <a:tab pos="1371600" algn="l"/>
              </a:tabLst>
            </a:pP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Office of The Dean of Students</a:t>
            </a: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many potentially useful resources</a:t>
            </a:r>
          </a:p>
          <a:p>
            <a:pPr marL="514350" lvl="1" indent="-285750">
              <a:spcBef>
                <a:spcPts val="300"/>
              </a:spcBef>
              <a:spcAft>
                <a:spcPts val="100"/>
              </a:spcAft>
              <a:buFont typeface="Arial" panose="020B0604020202020204" pitchFamily="34" charset="0"/>
              <a:buChar char="•"/>
              <a:tabLst>
                <a:tab pos="-57150" algn="ctr"/>
                <a:tab pos="1371600" algn="l"/>
              </a:tabLst>
            </a:pP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Report concerns about a student's wellbeing</a:t>
            </a:r>
            <a:endParaRPr lang="en-US" dirty="0">
              <a:solidFill>
                <a:schemeClr val="tx2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1" indent="-285750">
              <a:spcBef>
                <a:spcPts val="300"/>
              </a:spcBef>
              <a:spcAft>
                <a:spcPts val="100"/>
              </a:spcAft>
              <a:buFont typeface="Arial" panose="020B0604020202020204" pitchFamily="34" charset="0"/>
              <a:buChar char="•"/>
              <a:tabLst>
                <a:tab pos="-57150" algn="ctr"/>
                <a:tab pos="1371600" algn="l"/>
              </a:tabLst>
            </a:pP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University Writing Centers</a:t>
            </a:r>
            <a:endParaRPr lang="en-US" dirty="0">
              <a:solidFill>
                <a:schemeClr val="tx2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1" indent="-285750">
              <a:spcBef>
                <a:spcPts val="300"/>
              </a:spcBef>
              <a:spcAft>
                <a:spcPts val="100"/>
              </a:spcAft>
              <a:buFont typeface="Arial" panose="020B0604020202020204" pitchFamily="34" charset="0"/>
              <a:buChar char="•"/>
              <a:tabLst>
                <a:tab pos="-57150" algn="ctr"/>
                <a:tab pos="1371600" algn="l"/>
              </a:tabLst>
            </a:pP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Center for Counseling &amp;amp; Student Development</a:t>
            </a:r>
            <a:endParaRPr lang="en-US" dirty="0">
              <a:solidFill>
                <a:schemeClr val="tx2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1" indent="-285750">
              <a:spcBef>
                <a:spcPts val="300"/>
              </a:spcBef>
              <a:spcAft>
                <a:spcPts val="100"/>
              </a:spcAft>
              <a:buFont typeface="Arial" panose="020B0604020202020204" pitchFamily="34" charset="0"/>
              <a:buChar char="•"/>
              <a:tabLst>
                <a:tab pos="-57150" algn="ctr"/>
                <a:tab pos="1371600" algn="l"/>
              </a:tabLst>
            </a:pP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Disability Support Services</a:t>
            </a:r>
            <a:endParaRPr lang="en-US" dirty="0">
              <a:solidFill>
                <a:schemeClr val="tx2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1" indent="-285750">
              <a:spcBef>
                <a:spcPts val="300"/>
              </a:spcBef>
              <a:spcAft>
                <a:spcPts val="100"/>
              </a:spcAft>
              <a:buFont typeface="Arial" panose="020B0604020202020204" pitchFamily="34" charset="0"/>
              <a:buChar char="•"/>
              <a:tabLst>
                <a:tab pos="-57150" algn="ctr"/>
                <a:tab pos="1371600" algn="l"/>
              </a:tabLst>
            </a:pP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Office of Student Conduct</a:t>
            </a:r>
            <a:endParaRPr lang="en-US" dirty="0">
              <a:solidFill>
                <a:schemeClr val="tx2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1" indent="-285750">
              <a:spcBef>
                <a:spcPts val="300"/>
              </a:spcBef>
              <a:spcAft>
                <a:spcPts val="100"/>
              </a:spcAft>
              <a:buFont typeface="Arial" panose="020B0604020202020204" pitchFamily="34" charset="0"/>
              <a:buChar char="•"/>
              <a:tabLst>
                <a:tab pos="-57150" algn="ctr"/>
                <a:tab pos="1371600" algn="l"/>
              </a:tabLst>
            </a:pP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Orientation and Transition Programs</a:t>
            </a:r>
            <a:endParaRPr lang="en-US" dirty="0">
              <a:solidFill>
                <a:schemeClr val="tx2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1" indent="-285750">
              <a:spcBef>
                <a:spcPts val="300"/>
              </a:spcBef>
              <a:spcAft>
                <a:spcPts val="100"/>
              </a:spcAft>
              <a:buFont typeface="Arial" panose="020B0604020202020204" pitchFamily="34" charset="0"/>
              <a:buChar char="•"/>
              <a:tabLst>
                <a:tab pos="-57150" algn="ctr"/>
                <a:tab pos="1371600" algn="l"/>
              </a:tabLst>
            </a:pP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Student Diversity &amp;amp; Inclusion</a:t>
            </a:r>
            <a:endParaRPr lang="en-US" dirty="0">
              <a:solidFill>
                <a:schemeClr val="tx2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1" indent="-285750">
              <a:spcBef>
                <a:spcPts val="300"/>
              </a:spcBef>
              <a:spcAft>
                <a:spcPts val="100"/>
              </a:spcAft>
              <a:buFont typeface="Arial" panose="020B0604020202020204" pitchFamily="34" charset="0"/>
              <a:buChar char="•"/>
              <a:tabLst>
                <a:tab pos="-57150" algn="ctr"/>
                <a:tab pos="1371600" algn="l"/>
              </a:tabLst>
            </a:pP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Student Health Services</a:t>
            </a:r>
            <a:endParaRPr lang="en-US" dirty="0">
              <a:solidFill>
                <a:schemeClr val="tx2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1" indent="-285750">
              <a:spcBef>
                <a:spcPts val="300"/>
              </a:spcBef>
              <a:spcAft>
                <a:spcPts val="100"/>
              </a:spcAft>
              <a:buFont typeface="Arial" panose="020B0604020202020204" pitchFamily="34" charset="0"/>
              <a:buChar char="•"/>
              <a:tabLst>
                <a:tab pos="-57150" algn="ctr"/>
                <a:tab pos="1371600" algn="l"/>
              </a:tabLst>
            </a:pP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Student Wellness &amp;amp; Health Promotion</a:t>
            </a:r>
            <a:endParaRPr lang="en-US" dirty="0">
              <a:solidFill>
                <a:schemeClr val="tx2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1" indent="-285750">
              <a:spcBef>
                <a:spcPts val="300"/>
              </a:spcBef>
              <a:spcAft>
                <a:spcPts val="100"/>
              </a:spcAft>
              <a:buFont typeface="Arial" panose="020B0604020202020204" pitchFamily="34" charset="0"/>
              <a:buChar char="•"/>
              <a:tabLst>
                <a:tab pos="-57150" algn="ctr"/>
                <a:tab pos="1371600" algn="l"/>
              </a:tabLst>
            </a:pP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Center for Disability Studies</a:t>
            </a:r>
            <a:r>
              <a:rPr lang="en-US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for help with Assistive Technology</a:t>
            </a:r>
          </a:p>
          <a:p>
            <a:pPr marL="514350" lvl="1" indent="-285750">
              <a:spcBef>
                <a:spcPts val="300"/>
              </a:spcBef>
              <a:spcAft>
                <a:spcPts val="100"/>
              </a:spcAft>
              <a:buFont typeface="Arial" panose="020B0604020202020204" pitchFamily="34" charset="0"/>
              <a:buChar char="•"/>
              <a:tabLst>
                <a:tab pos="-57150" algn="ctr"/>
                <a:tab pos="1371600" algn="l"/>
              </a:tabLst>
            </a:pP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Student Financial Services</a:t>
            </a:r>
            <a:r>
              <a:rPr lang="en-US" dirty="0">
                <a:solidFill>
                  <a:schemeClr val="bg2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financial options</a:t>
            </a:r>
          </a:p>
          <a:p>
            <a:pPr marL="514350" lvl="1" indent="-285750">
              <a:spcBef>
                <a:spcPts val="300"/>
              </a:spcBef>
              <a:spcAft>
                <a:spcPts val="100"/>
              </a:spcAft>
              <a:buFont typeface="Arial" panose="020B0604020202020204" pitchFamily="34" charset="0"/>
              <a:buChar char="•"/>
              <a:tabLst>
                <a:tab pos="-57150" algn="ctr"/>
                <a:tab pos="1371600" algn="l"/>
              </a:tabLst>
            </a:pP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Sexual Offense Support</a:t>
            </a:r>
            <a:endParaRPr lang="en-US" dirty="0">
              <a:solidFill>
                <a:schemeClr val="tx2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1" indent="-285750">
              <a:spcBef>
                <a:spcPts val="300"/>
              </a:spcBef>
              <a:spcAft>
                <a:spcPts val="100"/>
              </a:spcAft>
              <a:buFont typeface="Arial" panose="020B0604020202020204" pitchFamily="34" charset="0"/>
              <a:buChar char="•"/>
              <a:tabLst>
                <a:tab pos="-57150" algn="ctr"/>
                <a:tab pos="1371600" algn="l"/>
              </a:tabLst>
            </a:pPr>
            <a:r>
              <a:rPr lang="en-US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Undocumented and DACA Students</a:t>
            </a:r>
            <a:endParaRPr lang="en-US" dirty="0">
              <a:solidFill>
                <a:schemeClr val="tx2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228600">
              <a:lnSpc>
                <a:spcPct val="90000"/>
              </a:lnSpc>
              <a:spcBef>
                <a:spcPts val="200"/>
              </a:spcBef>
              <a:spcAft>
                <a:spcPts val="100"/>
              </a:spcAft>
              <a:buAutoNum type="arabicParenR"/>
              <a:tabLst>
                <a:tab pos="-57150" algn="ctr"/>
                <a:tab pos="1371600" algn="l"/>
              </a:tabLst>
            </a:pPr>
            <a:endParaRPr lang="en-US" sz="1250" dirty="0">
              <a:solidFill>
                <a:schemeClr val="bg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090715"/>
      </p:ext>
    </p:extLst>
  </p:cSld>
  <p:clrMapOvr>
    <a:masterClrMapping/>
  </p:clrMapOvr>
</p:sld>
</file>

<file path=ppt/theme/theme1.xml><?xml version="1.0" encoding="utf-8"?>
<a:theme xmlns:a="http://schemas.openxmlformats.org/drawingml/2006/main" name="Small Business Flyer 8.5 x 11">
  <a:themeElements>
    <a:clrScheme name="Custom 24">
      <a:dk1>
        <a:sysClr val="windowText" lastClr="000000"/>
      </a:dk1>
      <a:lt1>
        <a:sysClr val="window" lastClr="FFFFFF"/>
      </a:lt1>
      <a:dk2>
        <a:srgbClr val="2F4158"/>
      </a:dk2>
      <a:lt2>
        <a:srgbClr val="F2F2F2"/>
      </a:lt2>
      <a:accent1>
        <a:srgbClr val="D0DE4E"/>
      </a:accent1>
      <a:accent2>
        <a:srgbClr val="3D5157"/>
      </a:accent2>
      <a:accent3>
        <a:srgbClr val="47653F"/>
      </a:accent3>
      <a:accent4>
        <a:srgbClr val="607E4C"/>
      </a:accent4>
      <a:accent5>
        <a:srgbClr val="78A141"/>
      </a:accent5>
      <a:accent6>
        <a:srgbClr val="9BBB59"/>
      </a:accent6>
      <a:hlink>
        <a:srgbClr val="9BBB59"/>
      </a:hlink>
      <a:folHlink>
        <a:srgbClr val="9BBB59"/>
      </a:folHlink>
    </a:clrScheme>
    <a:fontScheme name="Custom 18">
      <a:majorFont>
        <a:latin typeface="Franklin Gothic Book"/>
        <a:ea typeface=""/>
        <a:cs typeface=""/>
      </a:majorFont>
      <a:minorFont>
        <a:latin typeface="Microsoft Sans Serif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3896065_Small business flyer (green design)_RVA_v3.potx" id="{74E4E35A-6BA9-4F14-808F-598447442309}" vid="{887291DB-085A-4C92-9FD6-1CF836C66921}"/>
    </a:ext>
  </a:extLst>
</a:theme>
</file>

<file path=ppt/theme/theme2.xml><?xml version="1.0" encoding="utf-8"?>
<a:theme xmlns:a="http://schemas.openxmlformats.org/drawingml/2006/main" name="Office Theme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3DB007BF-8F7E-4A12-9D85-473BB8EB5AE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8115DC-C815-4683-AE08-6857A74D45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82F3319-979A-4875-BB9A-A477B33751A7}">
  <ds:schemaRefs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16c05727-aa75-4e4a-9b5f-8a80a1165891"/>
    <ds:schemaRef ds:uri="http://schemas.microsoft.com/office/2006/documentManagement/types"/>
    <ds:schemaRef ds:uri="71af3243-3dd4-4a8d-8c0d-dd76da1f02a5"/>
    <ds:schemaRef ds:uri="http://schemas.microsoft.com/office/2006/metadata/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Small business flyer (green design)</Template>
  <TotalTime>27443</TotalTime>
  <Words>592</Words>
  <Application>Microsoft Office PowerPoint</Application>
  <PresentationFormat>Custom</PresentationFormat>
  <Paragraphs>58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Cambria</vt:lpstr>
      <vt:lpstr>Cavolini</vt:lpstr>
      <vt:lpstr>Franklin Gothic Book</vt:lpstr>
      <vt:lpstr>Microsoft Sans Serif</vt:lpstr>
      <vt:lpstr>Small Business Flyer 8.5 x 11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your event</dc:title>
  <dc:creator>Yarrington, Debra</dc:creator>
  <cp:lastModifiedBy>Yarrington, Debra</cp:lastModifiedBy>
  <cp:revision>60</cp:revision>
  <dcterms:created xsi:type="dcterms:W3CDTF">2021-08-05T19:05:43Z</dcterms:created>
  <dcterms:modified xsi:type="dcterms:W3CDTF">2023-02-05T21:52:05Z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