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88" r:id="rId4"/>
    <p:sldId id="271" r:id="rId5"/>
    <p:sldId id="297" r:id="rId6"/>
    <p:sldId id="290" r:id="rId7"/>
    <p:sldId id="298" r:id="rId8"/>
    <p:sldId id="299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785"/>
    <a:srgbClr val="EBC037"/>
    <a:srgbClr val="003366"/>
    <a:srgbClr val="336699"/>
    <a:srgbClr val="009999"/>
    <a:srgbClr val="FFFF99"/>
    <a:srgbClr val="FCA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>
      <p:cViewPr>
        <p:scale>
          <a:sx n="78" d="100"/>
          <a:sy n="78" d="100"/>
        </p:scale>
        <p:origin x="502" y="4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7CFF-3CCE-4BE5-9DFE-75B07E37C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829" y="1447800"/>
            <a:ext cx="4397828" cy="3329581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C000"/>
                </a:solidFill>
              </a:rPr>
              <a:t>HashMaps: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C5F74-375C-4215-8C0B-4F1CC3F06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828" y="4777380"/>
            <a:ext cx="4611993" cy="119106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Hash Functions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picture containing square&#10;&#10;Description automatically generated">
            <a:extLst>
              <a:ext uri="{FF2B5EF4-FFF2-40B4-BE49-F238E27FC236}">
                <a16:creationId xmlns:a16="http://schemas.microsoft.com/office/drawing/2014/main" id="{492CDCFE-6657-4EF7-BE58-7C0FD45A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3" y="127548"/>
            <a:ext cx="2985042" cy="2985042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CE5208D-26B0-4ABF-8999-9639CF1D1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19" y="2125042"/>
            <a:ext cx="3048000" cy="304800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175F8FB-D2FA-4C1A-80F5-C5EC2D560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58" y="3865076"/>
            <a:ext cx="2865376" cy="2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A0468-73B1-4C29-BF8B-001BD48B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Hash Maps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So Far: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0938D-F78A-401A-8A1C-EF23C5E6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353" y="791183"/>
            <a:ext cx="6536987" cy="58495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b="1" dirty="0">
                <a:solidFill>
                  <a:srgbClr val="FF0000"/>
                </a:solidFill>
              </a:rPr>
              <a:t>Hash function </a:t>
            </a:r>
            <a:r>
              <a:rPr lang="en-US" sz="1800" dirty="0"/>
              <a:t>maps the data to an index in an array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Function takes key (something unique about the data) as input and calculates a number that can be used as an index into an array.</a:t>
            </a:r>
          </a:p>
          <a:p>
            <a:pPr lvl="2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to find values associated with key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Last step in any hash function:</a:t>
            </a:r>
          </a:p>
          <a:p>
            <a:pPr lvl="2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Mod by array size </a:t>
            </a:r>
          </a:p>
          <a:p>
            <a:pPr lvl="3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So key maps to index within bounds of array</a:t>
            </a:r>
          </a:p>
          <a:p>
            <a:pPr lvl="2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Pick a prime number for array size!!!</a:t>
            </a:r>
          </a:p>
          <a:p>
            <a:pPr lvl="3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Spreads data throughout array</a:t>
            </a:r>
          </a:p>
          <a:p>
            <a:pPr lvl="3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Less likelihood of collision</a:t>
            </a:r>
          </a:p>
          <a:p>
            <a:pPr lvl="2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Even Better:</a:t>
            </a:r>
          </a:p>
          <a:p>
            <a:pPr lvl="3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Pick an </a:t>
            </a:r>
            <a:r>
              <a:rPr lang="en-US" sz="1600" dirty="0" err="1"/>
              <a:t>arraysize</a:t>
            </a:r>
            <a:r>
              <a:rPr lang="en-US" sz="1600" dirty="0"/>
              <a:t> double the amount of data</a:t>
            </a:r>
          </a:p>
          <a:p>
            <a:pPr lvl="4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And go up to next prime number</a:t>
            </a:r>
          </a:p>
          <a:p>
            <a:pPr lvl="4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Arrays that are about half full is a good goal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dirty="0"/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In creating a hash map, we must worry about: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>
                <a:solidFill>
                  <a:srgbClr val="C00000"/>
                </a:solidFill>
              </a:rPr>
              <a:t>Hash function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>
                <a:solidFill>
                  <a:srgbClr val="C00000"/>
                </a:solidFill>
              </a:rPr>
              <a:t>Array Size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>
                <a:solidFill>
                  <a:srgbClr val="C00000"/>
                </a:solidFill>
              </a:rPr>
              <a:t>Collisions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1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5" y="958351"/>
            <a:ext cx="9404723" cy="894897"/>
          </a:xfrm>
        </p:spPr>
        <p:txBody>
          <a:bodyPr/>
          <a:lstStyle/>
          <a:p>
            <a:r>
              <a:rPr lang="en-US" dirty="0"/>
              <a:t>1. Hashing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56546"/>
            <a:ext cx="11514667" cy="4576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C000"/>
                </a:solidFill>
              </a:rPr>
              <a:t>A good hash function: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Computes quickly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Computes consistently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Distributes keys evenly throughout array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en-US" sz="2000" dirty="0"/>
              <a:t>Maps all keys to indices within  the array!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</a:rPr>
              <a:t>Avoids collisions</a:t>
            </a:r>
          </a:p>
          <a:p>
            <a:pPr lvl="2"/>
            <a:r>
              <a:rPr lang="en-US" sz="1800" dirty="0"/>
              <a:t>Two keys mapping to the same index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/>
          </a:p>
          <a:p>
            <a:pPr marL="457200" lvl="1" indent="-457200">
              <a:lnSpc>
                <a:spcPct val="120000"/>
              </a:lnSpc>
              <a:buNone/>
            </a:pPr>
            <a:r>
              <a:rPr lang="en-US" sz="1950" i="1" dirty="0"/>
              <a:t>Note: There are many hash functions.  Some are better than others.  None are perfect… yet…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7B95B5-CBD7-4DD9-91C9-2D06647A811E}"/>
              </a:ext>
            </a:extLst>
          </p:cNvPr>
          <p:cNvGrpSpPr/>
          <p:nvPr/>
        </p:nvGrpSpPr>
        <p:grpSpPr>
          <a:xfrm>
            <a:off x="580044" y="140136"/>
            <a:ext cx="6710082" cy="598395"/>
            <a:chOff x="416859" y="5923429"/>
            <a:chExt cx="6710082" cy="598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2689F3-53C1-44EE-B065-71D57595C92A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FC000"/>
                  </a:solidFill>
                </a:rPr>
                <a:t>fn</a:t>
              </a:r>
              <a:r>
                <a:rPr lang="en-US" b="1" dirty="0">
                  <a:solidFill>
                    <a:srgbClr val="FFC000"/>
                  </a:solidFill>
                </a:rPr>
                <a:t>  </a:t>
              </a:r>
              <a:r>
                <a:rPr lang="en-US" dirty="0">
                  <a:solidFill>
                    <a:srgbClr val="FFFF00"/>
                  </a:solidFill>
                </a:rPr>
                <a:t>      number        array at number        values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301E0917-B3CD-451C-9038-6C8A62F4D0C1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3A4C1B2-5855-4DEA-9235-21D903192096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4713C2D-C3BE-485E-84C3-8F6E4558534F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AD08E80-3CDD-4F74-B912-6703ED19A085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77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682438"/>
            <a:ext cx="8740602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Hash 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1" y="1485900"/>
            <a:ext cx="11515010" cy="53721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are many, many hashing functions</a:t>
            </a:r>
          </a:p>
          <a:p>
            <a:r>
              <a:rPr lang="en-US" dirty="0"/>
              <a:t>You can come up with your own…</a:t>
            </a:r>
          </a:p>
          <a:p>
            <a:pPr lvl="1"/>
            <a:r>
              <a:rPr lang="en-US" dirty="0"/>
              <a:t>Remember the function needs to be:</a:t>
            </a:r>
          </a:p>
          <a:p>
            <a:pPr lvl="2"/>
            <a:r>
              <a:rPr lang="en-US" dirty="0"/>
              <a:t>Quick to calculate (the point is to find data fast!)</a:t>
            </a:r>
          </a:p>
          <a:p>
            <a:pPr lvl="2"/>
            <a:r>
              <a:rPr lang="en-US" dirty="0"/>
              <a:t>Evenly distributes keys within a range (don’t want collisions!)</a:t>
            </a:r>
          </a:p>
          <a:p>
            <a:pPr lvl="2"/>
            <a:r>
              <a:rPr lang="en-US" dirty="0"/>
              <a:t>Consistently map a key to an index (so no random numbers)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 1: </a:t>
            </a:r>
          </a:p>
          <a:p>
            <a:r>
              <a:rPr lang="en-US" dirty="0"/>
              <a:t>Could just </a:t>
            </a:r>
            <a:r>
              <a:rPr lang="en-US" dirty="0">
                <a:solidFill>
                  <a:srgbClr val="FFC000"/>
                </a:solidFill>
              </a:rPr>
              <a:t>take any number </a:t>
            </a:r>
            <a:r>
              <a:rPr lang="en-US" dirty="0"/>
              <a:t>in the key and </a:t>
            </a:r>
            <a:r>
              <a:rPr lang="en-US" dirty="0">
                <a:solidFill>
                  <a:srgbClr val="FFC000"/>
                </a:solidFill>
              </a:rPr>
              <a:t>mod by the array size</a:t>
            </a:r>
          </a:p>
          <a:p>
            <a:pPr lvl="1"/>
            <a:r>
              <a:rPr lang="en-US" dirty="0"/>
              <a:t>E.g.,  if you have a student with id 324938748</a:t>
            </a:r>
          </a:p>
          <a:p>
            <a:pPr lvl="1"/>
            <a:r>
              <a:rPr lang="en-US" dirty="0"/>
              <a:t>324938748 % 11 would result in index: 2</a:t>
            </a:r>
          </a:p>
          <a:p>
            <a:pPr lvl="1"/>
            <a:r>
              <a:rPr lang="en-US" dirty="0"/>
              <a:t>This is what we’ve seen so far…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Remember – any pattern or trend in the numbers could lead to uneven distribution of indices</a:t>
            </a:r>
          </a:p>
          <a:p>
            <a:pPr lvl="1"/>
            <a:r>
              <a:rPr lang="en-US" dirty="0"/>
              <a:t>Why is this bad?  Because if the function leads to the same indices again and again, we have more collisions!!  (which are bad…)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39A9EC-98D0-4D51-A393-CACF9ECF4316}"/>
              </a:ext>
            </a:extLst>
          </p:cNvPr>
          <p:cNvGrpSpPr/>
          <p:nvPr/>
        </p:nvGrpSpPr>
        <p:grpSpPr>
          <a:xfrm>
            <a:off x="2272875" y="119902"/>
            <a:ext cx="6710082" cy="471769"/>
            <a:chOff x="416859" y="5923429"/>
            <a:chExt cx="6710082" cy="598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987E2A-8A16-4A3F-89CA-6FC72CAFFEF7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CA904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B13F0CA-C5BC-4C2F-9E72-8722C395250D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5CD64256-282E-4375-A6DF-DA493F935654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EF3451C-2BE2-4BCC-81A6-F550E035F0D2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A518E6B-C2D8-44B6-8203-6C550AD22653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01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682438"/>
            <a:ext cx="8740602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Hash Functions: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62ABDD-F093-41CF-BFEA-D35608075F35}"/>
              </a:ext>
            </a:extLst>
          </p:cNvPr>
          <p:cNvSpPr/>
          <p:nvPr/>
        </p:nvSpPr>
        <p:spPr>
          <a:xfrm>
            <a:off x="596560" y="2019504"/>
            <a:ext cx="11324869" cy="2151529"/>
          </a:xfrm>
          <a:prstGeom prst="rect">
            <a:avLst/>
          </a:prstGeom>
          <a:solidFill>
            <a:srgbClr val="735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1" y="1485900"/>
            <a:ext cx="11279687" cy="5000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Example 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Add Digits (I like this one):</a:t>
            </a:r>
          </a:p>
          <a:p>
            <a:r>
              <a:rPr lang="en-US" dirty="0"/>
              <a:t>Could </a:t>
            </a:r>
            <a:r>
              <a:rPr lang="en-US" dirty="0">
                <a:solidFill>
                  <a:srgbClr val="FFC000"/>
                </a:solidFill>
              </a:rPr>
              <a:t>add the digits </a:t>
            </a:r>
            <a:r>
              <a:rPr lang="en-US" dirty="0"/>
              <a:t>in a number and </a:t>
            </a:r>
            <a:r>
              <a:rPr lang="en-US" dirty="0">
                <a:solidFill>
                  <a:srgbClr val="FFC000"/>
                </a:solidFill>
              </a:rPr>
              <a:t>mod by array size</a:t>
            </a:r>
          </a:p>
          <a:p>
            <a:pPr lvl="1"/>
            <a:r>
              <a:rPr lang="en-US" dirty="0"/>
              <a:t>E.g., 3284 = 17 % </a:t>
            </a:r>
            <a:r>
              <a:rPr lang="en-US" dirty="0" err="1"/>
              <a:t>arraysize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arraysize</a:t>
            </a:r>
            <a:r>
              <a:rPr lang="en-US" dirty="0"/>
              <a:t> is 11, 17%11 = 6 so index would be 6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Remember – any pattern or trend in the numbers could lead to uneven distribution of indices</a:t>
            </a:r>
          </a:p>
          <a:p>
            <a:pPr lvl="1"/>
            <a:r>
              <a:rPr lang="en-US" dirty="0"/>
              <a:t>Why is this bad?  Because if the function leads to the same indices again and again, we have more collisions!!  (which are bad…)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39A9EC-98D0-4D51-A393-CACF9ECF4316}"/>
              </a:ext>
            </a:extLst>
          </p:cNvPr>
          <p:cNvGrpSpPr/>
          <p:nvPr/>
        </p:nvGrpSpPr>
        <p:grpSpPr>
          <a:xfrm>
            <a:off x="2272875" y="119902"/>
            <a:ext cx="6710082" cy="471769"/>
            <a:chOff x="416859" y="5923429"/>
            <a:chExt cx="6710082" cy="598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987E2A-8A16-4A3F-89CA-6FC72CAFFEF7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CA904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B13F0CA-C5BC-4C2F-9E72-8722C395250D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5CD64256-282E-4375-A6DF-DA493F935654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EF3451C-2BE2-4BCC-81A6-F550E035F0D2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A518E6B-C2D8-44B6-8203-6C550AD22653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94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" y="977968"/>
            <a:ext cx="9404723" cy="923496"/>
          </a:xfrm>
        </p:spPr>
        <p:txBody>
          <a:bodyPr/>
          <a:lstStyle/>
          <a:p>
            <a:r>
              <a:rPr lang="en-US" dirty="0"/>
              <a:t>Possible hash functions on </a:t>
            </a:r>
            <a:r>
              <a:rPr lang="en-US" dirty="0" err="1"/>
              <a:t>ints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54" y="2337343"/>
            <a:ext cx="11815217" cy="3178396"/>
          </a:xfrm>
          <a:solidFill>
            <a:srgbClr val="336699"/>
          </a:solidFill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3200" b="1" dirty="0">
                <a:solidFill>
                  <a:srgbClr val="FFC000"/>
                </a:solidFill>
              </a:rPr>
              <a:t>Power hash</a:t>
            </a:r>
            <a:r>
              <a:rPr lang="en-US" sz="3200" b="1" dirty="0"/>
              <a:t>: 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take the key, take each digit in the key to the power of its place in ascending order: </a:t>
            </a:r>
          </a:p>
          <a:p>
            <a:pPr lvl="2">
              <a:spcBef>
                <a:spcPts val="800"/>
              </a:spcBef>
            </a:pPr>
            <a:r>
              <a:rPr lang="en-US" dirty="0"/>
              <a:t>E.g.,  if key is 324:</a:t>
            </a:r>
          </a:p>
          <a:p>
            <a:pPr lvl="3">
              <a:spcBef>
                <a:spcPts val="800"/>
              </a:spcBef>
            </a:pPr>
            <a:r>
              <a:rPr lang="en-US" dirty="0"/>
              <a:t>  324 = 3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baseline="30000" dirty="0"/>
              <a:t>2 </a:t>
            </a:r>
            <a:r>
              <a:rPr lang="en-US" dirty="0"/>
              <a:t>+ 4</a:t>
            </a:r>
            <a:r>
              <a:rPr lang="en-US" baseline="30000" dirty="0"/>
              <a:t>3</a:t>
            </a:r>
            <a:r>
              <a:rPr lang="en-US" dirty="0"/>
              <a:t> = 3+4+64 = 71 % </a:t>
            </a:r>
            <a:r>
              <a:rPr lang="en-US" dirty="0" err="1"/>
              <a:t>arraysize</a:t>
            </a:r>
            <a:endParaRPr lang="en-US" dirty="0"/>
          </a:p>
          <a:p>
            <a:pPr lvl="3">
              <a:spcBef>
                <a:spcPts val="800"/>
              </a:spcBef>
            </a:pPr>
            <a:r>
              <a:rPr lang="en-US" dirty="0"/>
              <a:t>Works best with smaller numbers…</a:t>
            </a:r>
          </a:p>
          <a:p>
            <a:pPr lvl="3">
              <a:spcBef>
                <a:spcPts val="800"/>
              </a:spcBef>
            </a:pPr>
            <a:r>
              <a:rPr lang="en-US" i="1" dirty="0"/>
              <a:t>(could quickly surpass maximum int size)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7FBDD6-0B34-4D9B-BE28-8F0177013AC9}"/>
              </a:ext>
            </a:extLst>
          </p:cNvPr>
          <p:cNvGrpSpPr/>
          <p:nvPr/>
        </p:nvGrpSpPr>
        <p:grpSpPr>
          <a:xfrm>
            <a:off x="2272875" y="119903"/>
            <a:ext cx="6710082" cy="417980"/>
            <a:chOff x="416859" y="5923429"/>
            <a:chExt cx="6710082" cy="598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9DBDB1-686A-41BE-BEE0-A834A7DEECD0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CA904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8957CB3-773C-49C2-8A4C-32D82464F690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6924DDB-789A-46C5-A1B6-D7057C5030AF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5DC24AB-FA66-4CD5-BC2A-75961D64A878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D253B3F-C595-437C-B698-07A4A8D53381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EAEE36-8450-4A35-BFF5-DEF1397C4002}"/>
              </a:ext>
            </a:extLst>
          </p:cNvPr>
          <p:cNvSpPr txBox="1">
            <a:spLocks/>
          </p:cNvSpPr>
          <p:nvPr/>
        </p:nvSpPr>
        <p:spPr>
          <a:xfrm>
            <a:off x="206452" y="6317721"/>
            <a:ext cx="11815217" cy="462144"/>
          </a:xfrm>
          <a:prstGeom prst="rect">
            <a:avLst/>
          </a:prstGeom>
          <a:solidFill>
            <a:srgbClr val="33669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i="1" dirty="0"/>
              <a:t>MANY hashing functions involve shifting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52" y="1122651"/>
            <a:ext cx="9404723" cy="741864"/>
          </a:xfrm>
        </p:spPr>
        <p:txBody>
          <a:bodyPr/>
          <a:lstStyle/>
          <a:p>
            <a:r>
              <a:rPr lang="en-US" dirty="0"/>
              <a:t>Possible hash functions on </a:t>
            </a:r>
            <a:r>
              <a:rPr lang="en-US" dirty="0" err="1"/>
              <a:t>ints</a:t>
            </a:r>
            <a:r>
              <a:rPr lang="en-US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7FBDD6-0B34-4D9B-BE28-8F0177013AC9}"/>
              </a:ext>
            </a:extLst>
          </p:cNvPr>
          <p:cNvGrpSpPr/>
          <p:nvPr/>
        </p:nvGrpSpPr>
        <p:grpSpPr>
          <a:xfrm>
            <a:off x="2272875" y="119903"/>
            <a:ext cx="6710082" cy="417980"/>
            <a:chOff x="416859" y="5923429"/>
            <a:chExt cx="6710082" cy="598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9DBDB1-686A-41BE-BEE0-A834A7DEECD0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CA904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8957CB3-773C-49C2-8A4C-32D82464F690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6924DDB-789A-46C5-A1B6-D7057C5030AF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5DC24AB-FA66-4CD5-BC2A-75961D64A878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D253B3F-C595-437C-B698-07A4A8D53381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EB59CF-E2E1-4996-97D2-C3EA22D13D10}"/>
              </a:ext>
            </a:extLst>
          </p:cNvPr>
          <p:cNvSpPr txBox="1">
            <a:spLocks/>
          </p:cNvSpPr>
          <p:nvPr/>
        </p:nvSpPr>
        <p:spPr>
          <a:xfrm>
            <a:off x="254272" y="2006579"/>
            <a:ext cx="11767398" cy="2884045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b="1" dirty="0">
                <a:solidFill>
                  <a:srgbClr val="C00000"/>
                </a:solidFill>
              </a:rPr>
              <a:t>Middle r: </a:t>
            </a:r>
          </a:p>
          <a:p>
            <a:pPr lvl="1">
              <a:spcBef>
                <a:spcPts val="800"/>
              </a:spcBef>
            </a:pPr>
            <a:r>
              <a:rPr lang="en-US" dirty="0">
                <a:solidFill>
                  <a:srgbClr val="336699"/>
                </a:solidFill>
              </a:rPr>
              <a:t>square the key, (possibly convert to binary), and use the middle r bits or numbers (then mod by array size)</a:t>
            </a:r>
          </a:p>
          <a:p>
            <a:pPr lvl="2">
              <a:spcBef>
                <a:spcPts val="800"/>
              </a:spcBef>
            </a:pPr>
            <a:r>
              <a:rPr lang="en-US" dirty="0">
                <a:solidFill>
                  <a:srgbClr val="336699"/>
                </a:solidFill>
              </a:rPr>
              <a:t>E.g., if key is 44:</a:t>
            </a:r>
          </a:p>
          <a:p>
            <a:pPr lvl="3">
              <a:spcBef>
                <a:spcPts val="800"/>
              </a:spcBef>
            </a:pPr>
            <a:r>
              <a:rPr lang="en-US" dirty="0">
                <a:solidFill>
                  <a:srgbClr val="336699"/>
                </a:solidFill>
              </a:rPr>
              <a:t>44</a:t>
            </a:r>
            <a:r>
              <a:rPr lang="en-US" baseline="30000" dirty="0">
                <a:solidFill>
                  <a:srgbClr val="336699"/>
                </a:solidFill>
              </a:rPr>
              <a:t>2</a:t>
            </a:r>
            <a:r>
              <a:rPr lang="en-US" dirty="0">
                <a:solidFill>
                  <a:srgbClr val="336699"/>
                </a:solidFill>
              </a:rPr>
              <a:t>=1936, </a:t>
            </a:r>
          </a:p>
          <a:p>
            <a:pPr lvl="3">
              <a:spcBef>
                <a:spcPts val="800"/>
              </a:spcBef>
            </a:pPr>
            <a:r>
              <a:rPr lang="en-US" dirty="0">
                <a:solidFill>
                  <a:srgbClr val="336699"/>
                </a:solidFill>
              </a:rPr>
              <a:t>maybe take the middle 2 numbers, so you’d have 93 % </a:t>
            </a:r>
            <a:r>
              <a:rPr lang="en-US" dirty="0" err="1">
                <a:solidFill>
                  <a:srgbClr val="336699"/>
                </a:solidFill>
              </a:rPr>
              <a:t>arraysize</a:t>
            </a:r>
            <a:endParaRPr lang="en-US" dirty="0">
              <a:solidFill>
                <a:srgbClr val="33669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EAEE36-8450-4A35-BFF5-DEF1397C4002}"/>
              </a:ext>
            </a:extLst>
          </p:cNvPr>
          <p:cNvSpPr txBox="1">
            <a:spLocks/>
          </p:cNvSpPr>
          <p:nvPr/>
        </p:nvSpPr>
        <p:spPr>
          <a:xfrm>
            <a:off x="206452" y="6317721"/>
            <a:ext cx="11815217" cy="462144"/>
          </a:xfrm>
          <a:prstGeom prst="rect">
            <a:avLst/>
          </a:prstGeom>
          <a:solidFill>
            <a:srgbClr val="33669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i="1" dirty="0"/>
              <a:t>MANY hashing functions involve shifting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1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" y="500934"/>
            <a:ext cx="9404723" cy="1400530"/>
          </a:xfrm>
        </p:spPr>
        <p:txBody>
          <a:bodyPr/>
          <a:lstStyle/>
          <a:p>
            <a:r>
              <a:rPr lang="en-US" dirty="0"/>
              <a:t>Possible hash functions on </a:t>
            </a:r>
            <a:r>
              <a:rPr lang="en-US" dirty="0" err="1"/>
              <a:t>ints</a:t>
            </a:r>
            <a:r>
              <a:rPr lang="en-US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7FBDD6-0B34-4D9B-BE28-8F0177013AC9}"/>
              </a:ext>
            </a:extLst>
          </p:cNvPr>
          <p:cNvGrpSpPr/>
          <p:nvPr/>
        </p:nvGrpSpPr>
        <p:grpSpPr>
          <a:xfrm>
            <a:off x="2272875" y="119903"/>
            <a:ext cx="6710082" cy="417980"/>
            <a:chOff x="416859" y="5923429"/>
            <a:chExt cx="6710082" cy="598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9DBDB1-686A-41BE-BEE0-A834A7DEECD0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CA904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8957CB3-773C-49C2-8A4C-32D82464F690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6924DDB-789A-46C5-A1B6-D7057C5030AF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5DC24AB-FA66-4CD5-BC2A-75961D64A878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D253B3F-C595-437C-B698-07A4A8D53381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26E31E-079E-4A6A-B685-C9804E803CB8}"/>
              </a:ext>
            </a:extLst>
          </p:cNvPr>
          <p:cNvSpPr txBox="1">
            <a:spLocks/>
          </p:cNvSpPr>
          <p:nvPr/>
        </p:nvSpPr>
        <p:spPr>
          <a:xfrm>
            <a:off x="206452" y="2239548"/>
            <a:ext cx="11815217" cy="2435140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b="1" dirty="0">
                <a:solidFill>
                  <a:srgbClr val="FFC000"/>
                </a:solidFill>
              </a:rPr>
              <a:t>Folding (I personally like this one too!):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b="1" dirty="0"/>
              <a:t> </a:t>
            </a:r>
            <a:r>
              <a:rPr lang="en-US" dirty="0"/>
              <a:t>divide the number to equal sized pieces and add the pieces (then mod by </a:t>
            </a:r>
            <a:r>
              <a:rPr lang="en-US" dirty="0" err="1"/>
              <a:t>arraysize</a:t>
            </a:r>
            <a:r>
              <a:rPr lang="en-US" dirty="0"/>
              <a:t>)  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dirty="0"/>
              <a:t>(e.g., 328-444-2870 becomes (32 +84 + 44+28+70 )%</a:t>
            </a:r>
            <a:r>
              <a:rPr lang="en-US" dirty="0" err="1"/>
              <a:t>arraysize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EAEE36-8450-4A35-BFF5-DEF1397C4002}"/>
              </a:ext>
            </a:extLst>
          </p:cNvPr>
          <p:cNvSpPr txBox="1">
            <a:spLocks/>
          </p:cNvSpPr>
          <p:nvPr/>
        </p:nvSpPr>
        <p:spPr>
          <a:xfrm>
            <a:off x="206452" y="6317721"/>
            <a:ext cx="11815217" cy="462144"/>
          </a:xfrm>
          <a:prstGeom prst="rect">
            <a:avLst/>
          </a:prstGeom>
          <a:solidFill>
            <a:srgbClr val="33669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i="1" dirty="0"/>
              <a:t>MANY hashing functions involve shifting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3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C830DC7-51E7-4B8E-90CE-DBDDF6B2B358}"/>
              </a:ext>
            </a:extLst>
          </p:cNvPr>
          <p:cNvSpPr/>
          <p:nvPr/>
        </p:nvSpPr>
        <p:spPr>
          <a:xfrm>
            <a:off x="10050835" y="1"/>
            <a:ext cx="1651420" cy="68580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9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44612-3BE3-410C-9756-1F1083DF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8C8F7-CDC6-44CC-92C6-7E43140FA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46" y="1503982"/>
            <a:ext cx="9074344" cy="49840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Hash maps: unique data-&gt;function-&gt;mod </a:t>
            </a:r>
            <a:r>
              <a:rPr lang="en-US" dirty="0" err="1">
                <a:solidFill>
                  <a:srgbClr val="FFC000"/>
                </a:solidFill>
              </a:rPr>
              <a:t>arraysize</a:t>
            </a:r>
            <a:r>
              <a:rPr lang="en-US" dirty="0">
                <a:solidFill>
                  <a:srgbClr val="FFC000"/>
                </a:solidFill>
              </a:rPr>
              <a:t> -&gt;index into array</a:t>
            </a:r>
          </a:p>
          <a:p>
            <a:pPr lvl="1"/>
            <a:r>
              <a:rPr lang="en-US" dirty="0"/>
              <a:t>Last step of all hash functions must be to </a:t>
            </a:r>
            <a:r>
              <a:rPr lang="en-US" dirty="0">
                <a:solidFill>
                  <a:srgbClr val="FFC000"/>
                </a:solidFill>
              </a:rPr>
              <a:t>mod by array size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So pick a prime, ideally about twice the size of the amount of data</a:t>
            </a:r>
          </a:p>
          <a:p>
            <a:r>
              <a:rPr lang="en-US" dirty="0"/>
              <a:t>There are many, many hash functions!</a:t>
            </a:r>
          </a:p>
          <a:p>
            <a:pPr lvl="1"/>
            <a:r>
              <a:rPr lang="en-US" dirty="0"/>
              <a:t>Hash functions must be: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Replicable</a:t>
            </a:r>
            <a:r>
              <a:rPr lang="en-US" dirty="0"/>
              <a:t> (gives you the same result every time for a key)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Quick</a:t>
            </a:r>
            <a:r>
              <a:rPr lang="en-US" dirty="0"/>
              <a:t> to calculate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Distribute keys evenly </a:t>
            </a:r>
            <a:r>
              <a:rPr lang="en-US" dirty="0"/>
              <a:t>(aka generate indexes that are evenly spread throughout the array)</a:t>
            </a:r>
          </a:p>
          <a:p>
            <a:pPr lvl="1"/>
            <a:r>
              <a:rPr lang="en-US" dirty="0"/>
              <a:t>We’ve seen:</a:t>
            </a:r>
          </a:p>
          <a:p>
            <a:pPr lvl="2"/>
            <a:r>
              <a:rPr lang="en-US" dirty="0"/>
              <a:t>Add digits</a:t>
            </a:r>
          </a:p>
          <a:p>
            <a:pPr lvl="2"/>
            <a:r>
              <a:rPr lang="en-US" dirty="0"/>
              <a:t>Power Hash (but gives big numbers)</a:t>
            </a:r>
          </a:p>
          <a:p>
            <a:pPr lvl="2"/>
            <a:r>
              <a:rPr lang="en-US" dirty="0"/>
              <a:t>Middle r digits</a:t>
            </a:r>
          </a:p>
          <a:p>
            <a:pPr lvl="2"/>
            <a:r>
              <a:rPr lang="en-US" dirty="0"/>
              <a:t>folding</a:t>
            </a:r>
          </a:p>
        </p:txBody>
      </p:sp>
      <p:pic>
        <p:nvPicPr>
          <p:cNvPr id="5" name="Picture 4" descr="snowflake - unique!&#10;&#10;Description automatically generated">
            <a:extLst>
              <a:ext uri="{FF2B5EF4-FFF2-40B4-BE49-F238E27FC236}">
                <a16:creationId xmlns:a16="http://schemas.microsoft.com/office/drawing/2014/main" id="{C55D964C-D3B2-44BB-A686-9D7549EA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831" y="31751"/>
            <a:ext cx="555929" cy="555929"/>
          </a:xfrm>
          <a:prstGeom prst="rect">
            <a:avLst/>
          </a:prstGeom>
        </p:spPr>
      </p:pic>
      <p:pic>
        <p:nvPicPr>
          <p:cNvPr id="7" name="Picture 6" descr="key&#10;&#10;Description automatically generated">
            <a:extLst>
              <a:ext uri="{FF2B5EF4-FFF2-40B4-BE49-F238E27FC236}">
                <a16:creationId xmlns:a16="http://schemas.microsoft.com/office/drawing/2014/main" id="{8C7B3B60-418C-41C0-8331-91E6D8A1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723" y="235240"/>
            <a:ext cx="753108" cy="753108"/>
          </a:xfrm>
          <a:prstGeom prst="rect">
            <a:avLst/>
          </a:prstGeom>
        </p:spPr>
      </p:pic>
      <p:pic>
        <p:nvPicPr>
          <p:cNvPr id="9" name="Picture 8" descr="number (3) &#10;&#10;Description automatically generated">
            <a:extLst>
              <a:ext uri="{FF2B5EF4-FFF2-40B4-BE49-F238E27FC236}">
                <a16:creationId xmlns:a16="http://schemas.microsoft.com/office/drawing/2014/main" id="{7040B1C7-98E6-4A30-BAE7-606050C54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739" y="2779777"/>
            <a:ext cx="647127" cy="81405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B7245B9A-491F-4739-A249-F9F10ACAA8C2}"/>
              </a:ext>
            </a:extLst>
          </p:cNvPr>
          <p:cNvSpPr/>
          <p:nvPr/>
        </p:nvSpPr>
        <p:spPr>
          <a:xfrm>
            <a:off x="10733658" y="2289832"/>
            <a:ext cx="303533" cy="387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29D5059-904F-4BBF-9DB9-1A4EAB49CFA1}"/>
              </a:ext>
            </a:extLst>
          </p:cNvPr>
          <p:cNvSpPr/>
          <p:nvPr/>
        </p:nvSpPr>
        <p:spPr>
          <a:xfrm>
            <a:off x="10752755" y="3705519"/>
            <a:ext cx="368084" cy="39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FFE74-09BE-4AD0-9948-0882A137CE53}"/>
              </a:ext>
            </a:extLst>
          </p:cNvPr>
          <p:cNvSpPr txBox="1"/>
          <p:nvPr/>
        </p:nvSpPr>
        <p:spPr>
          <a:xfrm>
            <a:off x="10596282" y="1251734"/>
            <a:ext cx="921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 err="1">
                <a:solidFill>
                  <a:srgbClr val="92D050"/>
                </a:solidFill>
                <a:latin typeface="Bahnschrift Condensed" panose="020B0502040204020203" pitchFamily="34" charset="0"/>
              </a:rPr>
              <a:t>fn</a:t>
            </a:r>
            <a:endParaRPr lang="en-US" sz="6400" dirty="0">
              <a:solidFill>
                <a:srgbClr val="92D05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01F9CD-1FF6-44C7-A29B-0ED463AF2DAB}"/>
              </a:ext>
            </a:extLst>
          </p:cNvPr>
          <p:cNvSpPr/>
          <p:nvPr/>
        </p:nvSpPr>
        <p:spPr>
          <a:xfrm>
            <a:off x="10752755" y="992215"/>
            <a:ext cx="284436" cy="383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2F3F9DB-3286-4771-806D-49A2F4294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365" y="4149379"/>
            <a:ext cx="3660635" cy="993705"/>
          </a:xfrm>
          <a:prstGeom prst="rect">
            <a:avLst/>
          </a:prstGeom>
        </p:spPr>
      </p:pic>
      <p:sp>
        <p:nvSpPr>
          <p:cNvPr id="23" name="Arrow: Down 22">
            <a:extLst>
              <a:ext uri="{FF2B5EF4-FFF2-40B4-BE49-F238E27FC236}">
                <a16:creationId xmlns:a16="http://schemas.microsoft.com/office/drawing/2014/main" id="{6CCD54E3-E263-48A3-9D4D-3B110864C0B8}"/>
              </a:ext>
            </a:extLst>
          </p:cNvPr>
          <p:cNvSpPr/>
          <p:nvPr/>
        </p:nvSpPr>
        <p:spPr>
          <a:xfrm>
            <a:off x="10801656" y="5137726"/>
            <a:ext cx="319183" cy="35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onster 4&#10;&#10;Description automatically generated">
            <a:extLst>
              <a:ext uri="{FF2B5EF4-FFF2-40B4-BE49-F238E27FC236}">
                <a16:creationId xmlns:a16="http://schemas.microsoft.com/office/drawing/2014/main" id="{5970E994-D1C2-4938-9789-402EBAC4C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765" y="4333328"/>
            <a:ext cx="611963" cy="625805"/>
          </a:xfrm>
          <a:prstGeom prst="rect">
            <a:avLst/>
          </a:prstGeom>
        </p:spPr>
      </p:pic>
      <p:pic>
        <p:nvPicPr>
          <p:cNvPr id="27" name="Picture 26" descr="monster 2&#10;&#10;Description automatically generated">
            <a:extLst>
              <a:ext uri="{FF2B5EF4-FFF2-40B4-BE49-F238E27FC236}">
                <a16:creationId xmlns:a16="http://schemas.microsoft.com/office/drawing/2014/main" id="{8A5B120D-4C77-42A8-8510-8FB4B2E2D9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256" y="4379532"/>
            <a:ext cx="521600" cy="533398"/>
          </a:xfrm>
          <a:prstGeom prst="rect">
            <a:avLst/>
          </a:prstGeom>
        </p:spPr>
      </p:pic>
      <p:pic>
        <p:nvPicPr>
          <p:cNvPr id="33" name="Picture 32" descr="monster 3&#10;&#10;">
            <a:extLst>
              <a:ext uri="{FF2B5EF4-FFF2-40B4-BE49-F238E27FC236}">
                <a16:creationId xmlns:a16="http://schemas.microsoft.com/office/drawing/2014/main" id="{FDE41994-910F-4263-8D05-C16177982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013" y="4333329"/>
            <a:ext cx="419290" cy="555792"/>
          </a:xfrm>
          <a:prstGeom prst="rect">
            <a:avLst/>
          </a:prstGeom>
        </p:spPr>
      </p:pic>
      <p:pic>
        <p:nvPicPr>
          <p:cNvPr id="39" name="Picture 38" descr="Shape, circle&#10;&#10;Description automatically generated">
            <a:extLst>
              <a:ext uri="{FF2B5EF4-FFF2-40B4-BE49-F238E27FC236}">
                <a16:creationId xmlns:a16="http://schemas.microsoft.com/office/drawing/2014/main" id="{FF28E5D1-757C-4038-A25B-1D6FD4E01A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7340" y="4359365"/>
            <a:ext cx="497807" cy="599768"/>
          </a:xfrm>
          <a:prstGeom prst="rect">
            <a:avLst/>
          </a:prstGeom>
        </p:spPr>
      </p:pic>
      <p:pic>
        <p:nvPicPr>
          <p:cNvPr id="41" name="Picture 40" descr="Shape, circle&#10;&#10;Description automatically generated">
            <a:extLst>
              <a:ext uri="{FF2B5EF4-FFF2-40B4-BE49-F238E27FC236}">
                <a16:creationId xmlns:a16="http://schemas.microsoft.com/office/drawing/2014/main" id="{8969F2E1-8C38-4D00-ACE5-55A80B153A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2815" y="5530792"/>
            <a:ext cx="824774" cy="9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8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776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 Condensed</vt:lpstr>
      <vt:lpstr>Century Gothic</vt:lpstr>
      <vt:lpstr>Wingdings 3</vt:lpstr>
      <vt:lpstr>Ion</vt:lpstr>
      <vt:lpstr>HashMaps:</vt:lpstr>
      <vt:lpstr>Hash Maps So Far:</vt:lpstr>
      <vt:lpstr>1. Hashing Function</vt:lpstr>
      <vt:lpstr>Hash Functions:</vt:lpstr>
      <vt:lpstr>Hash Functions:</vt:lpstr>
      <vt:lpstr>Possible hash functions on ints:</vt:lpstr>
      <vt:lpstr>Possible hash functions on ints:</vt:lpstr>
      <vt:lpstr>Possible hash functions on ints:</vt:lpstr>
      <vt:lpstr>Take-Aways: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HashMaps:</dc:title>
  <dc:creator>Yarrington, Debra</dc:creator>
  <cp:lastModifiedBy>Yarrington, Debra</cp:lastModifiedBy>
  <cp:revision>32</cp:revision>
  <dcterms:created xsi:type="dcterms:W3CDTF">2020-11-18T17:27:37Z</dcterms:created>
  <dcterms:modified xsi:type="dcterms:W3CDTF">2021-04-19T21:52:46Z</dcterms:modified>
</cp:coreProperties>
</file>