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2" r:id="rId3"/>
    <p:sldId id="295" r:id="rId4"/>
    <p:sldId id="288" r:id="rId5"/>
    <p:sldId id="294" r:id="rId6"/>
    <p:sldId id="293" r:id="rId7"/>
    <p:sldId id="266" r:id="rId8"/>
    <p:sldId id="29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336699"/>
    <a:srgbClr val="009999"/>
    <a:srgbClr val="FFFF99"/>
    <a:srgbClr val="FCA9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9" autoAdjust="0"/>
    <p:restoredTop sz="94660"/>
  </p:normalViewPr>
  <p:slideViewPr>
    <p:cSldViewPr snapToGrid="0">
      <p:cViewPr varScale="1">
        <p:scale>
          <a:sx n="90" d="100"/>
          <a:sy n="90" d="100"/>
        </p:scale>
        <p:origin x="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C7CFF-3CCE-4BE5-9DFE-75B07E37C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3829" y="1447800"/>
            <a:ext cx="4397828" cy="3329581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rgbClr val="FFC000"/>
                </a:solidFill>
              </a:rPr>
              <a:t>HashMaps</a:t>
            </a:r>
            <a:r>
              <a:rPr lang="en-US" sz="6000" dirty="0">
                <a:solidFill>
                  <a:srgbClr val="FFC000"/>
                </a:solidFill>
              </a:rPr>
              <a:t>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6C5F74-375C-4215-8C0B-4F1CC3F060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3828" y="4777380"/>
            <a:ext cx="4611993" cy="119106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Array Size </a:t>
            </a:r>
          </a:p>
        </p:txBody>
      </p:sp>
      <p:pic>
        <p:nvPicPr>
          <p:cNvPr id="6" name="Picture 5" descr="A picture containing text, sky, outdoor, mammal&#10;&#10;Description automatically generated">
            <a:extLst>
              <a:ext uri="{FF2B5EF4-FFF2-40B4-BE49-F238E27FC236}">
                <a16:creationId xmlns:a16="http://schemas.microsoft.com/office/drawing/2014/main" id="{1796E47A-77AC-4ACE-B54A-97FDF8B39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06" y="1541535"/>
            <a:ext cx="4195386" cy="419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8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>
                  <a:alpha val="20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/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BA0468-73B1-4C29-BF8B-001BD48BF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Hash Maps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So Far: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0938D-F78A-401A-8A1C-EF23C5E6E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353" y="791183"/>
            <a:ext cx="6536987" cy="584956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800" b="1" dirty="0">
                <a:solidFill>
                  <a:srgbClr val="FF0000"/>
                </a:solidFill>
              </a:rPr>
              <a:t>Hash function </a:t>
            </a:r>
            <a:r>
              <a:rPr lang="en-US" sz="1800" dirty="0"/>
              <a:t>maps the data to an index in an array</a:t>
            </a:r>
          </a:p>
          <a:p>
            <a:pPr lvl="1">
              <a:lnSpc>
                <a:spcPct val="9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/>
              <a:t>Function takes something unique about the data as input and calculates a number that can be used as an index into an array.</a:t>
            </a:r>
          </a:p>
          <a:p>
            <a:pPr lvl="1">
              <a:lnSpc>
                <a:spcPct val="9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/>
              <a:t>That something unique is known as the </a:t>
            </a:r>
            <a:r>
              <a:rPr lang="en-US" b="1" dirty="0">
                <a:solidFill>
                  <a:srgbClr val="FF0000"/>
                </a:solidFill>
              </a:rPr>
              <a:t>key</a:t>
            </a:r>
          </a:p>
          <a:p>
            <a:pPr lvl="2">
              <a:lnSpc>
                <a:spcPct val="9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800" dirty="0"/>
              <a:t>In the array we store values associated with the key</a:t>
            </a:r>
          </a:p>
          <a:p>
            <a:pPr lvl="2">
              <a:lnSpc>
                <a:spcPct val="9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800" dirty="0"/>
              <a:t>In our example:</a:t>
            </a:r>
          </a:p>
          <a:p>
            <a:pPr lvl="3">
              <a:lnSpc>
                <a:spcPct val="9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800" b="1" dirty="0">
                <a:solidFill>
                  <a:srgbClr val="FF0000"/>
                </a:solidFill>
              </a:rPr>
              <a:t> the key </a:t>
            </a:r>
            <a:r>
              <a:rPr lang="en-US" sz="1800" dirty="0"/>
              <a:t>is the student id, </a:t>
            </a:r>
          </a:p>
          <a:p>
            <a:pPr lvl="3">
              <a:lnSpc>
                <a:spcPct val="9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800" b="1" dirty="0">
                <a:solidFill>
                  <a:srgbClr val="FF0000"/>
                </a:solidFill>
              </a:rPr>
              <a:t>values</a:t>
            </a:r>
            <a:r>
              <a:rPr lang="en-US" sz="1800" dirty="0"/>
              <a:t> are student name, year of graduation, etc.</a:t>
            </a:r>
          </a:p>
          <a:p>
            <a:pPr lvl="1">
              <a:lnSpc>
                <a:spcPct val="9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en-US" dirty="0"/>
          </a:p>
          <a:p>
            <a:pPr>
              <a:lnSpc>
                <a:spcPct val="9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1800" dirty="0"/>
              <a:t>In creating a hash map, we must worry about:</a:t>
            </a:r>
          </a:p>
          <a:p>
            <a:pPr lvl="1">
              <a:lnSpc>
                <a:spcPct val="9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b="1" dirty="0">
                <a:solidFill>
                  <a:srgbClr val="C00000"/>
                </a:solidFill>
              </a:rPr>
              <a:t>Hash function</a:t>
            </a:r>
          </a:p>
          <a:p>
            <a:pPr lvl="1">
              <a:lnSpc>
                <a:spcPct val="9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b="1" dirty="0">
                <a:solidFill>
                  <a:srgbClr val="C00000"/>
                </a:solidFill>
              </a:rPr>
              <a:t>Array Size</a:t>
            </a:r>
          </a:p>
          <a:p>
            <a:pPr lvl="1">
              <a:lnSpc>
                <a:spcPct val="9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b="1" dirty="0">
                <a:solidFill>
                  <a:srgbClr val="C00000"/>
                </a:solidFill>
              </a:rPr>
              <a:t>Collisions</a:t>
            </a:r>
            <a:endParaRPr lang="en-US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421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9E0A9A-D578-43BE-90F7-B5D126727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249" y="140818"/>
            <a:ext cx="6188190" cy="16223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Hash Map: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92956-52B4-4F8D-8922-C548C12A8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263" y="1222460"/>
            <a:ext cx="7018493" cy="563554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800"/>
              </a:spcBef>
            </a:pPr>
            <a:r>
              <a:rPr lang="en-US" sz="2600" dirty="0">
                <a:solidFill>
                  <a:srgbClr val="FFFFFF"/>
                </a:solidFill>
              </a:rPr>
              <a:t>data in a hash map must be </a:t>
            </a:r>
            <a:r>
              <a:rPr lang="en-US" sz="2600" dirty="0">
                <a:solidFill>
                  <a:srgbClr val="FFC000"/>
                </a:solidFill>
              </a:rPr>
              <a:t>UNIQUE</a:t>
            </a:r>
          </a:p>
          <a:p>
            <a:pPr lvl="1">
              <a:spcBef>
                <a:spcPts val="500"/>
              </a:spcBef>
            </a:pPr>
            <a:r>
              <a:rPr lang="en-US" sz="2400" dirty="0">
                <a:solidFill>
                  <a:srgbClr val="FFFFFF"/>
                </a:solidFill>
              </a:rPr>
              <a:t>E.g. student objects – each student is unique</a:t>
            </a:r>
          </a:p>
          <a:p>
            <a:pPr>
              <a:spcBef>
                <a:spcPts val="2600"/>
              </a:spcBef>
            </a:pPr>
            <a:r>
              <a:rPr lang="en-US" sz="2600" dirty="0">
                <a:solidFill>
                  <a:srgbClr val="FFFFFF"/>
                </a:solidFill>
              </a:rPr>
              <a:t>Goal: to be able to find data in as close to </a:t>
            </a:r>
            <a:r>
              <a:rPr lang="en-US" sz="2600" b="1" dirty="0">
                <a:solidFill>
                  <a:srgbClr val="FF0000"/>
                </a:solidFill>
              </a:rPr>
              <a:t>O(1)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>
                <a:solidFill>
                  <a:srgbClr val="FFFFFF"/>
                </a:solidFill>
              </a:rPr>
              <a:t>as possible</a:t>
            </a:r>
          </a:p>
          <a:p>
            <a:pPr lvl="1">
              <a:lnSpc>
                <a:spcPct val="109000"/>
              </a:lnSpc>
              <a:spcBef>
                <a:spcPts val="2600"/>
              </a:spcBef>
            </a:pPr>
            <a:r>
              <a:rPr lang="en-US" sz="2100" dirty="0" err="1">
                <a:solidFill>
                  <a:srgbClr val="FFFFFF"/>
                </a:solidFill>
              </a:rPr>
              <a:t>E.g.,Student</a:t>
            </a:r>
            <a:r>
              <a:rPr lang="en-US" sz="2100" dirty="0">
                <a:solidFill>
                  <a:srgbClr val="FFFFFF"/>
                </a:solidFill>
              </a:rPr>
              <a:t> gives you their </a:t>
            </a:r>
            <a:r>
              <a:rPr lang="en-US" sz="2100" dirty="0">
                <a:solidFill>
                  <a:srgbClr val="FFC000"/>
                </a:solidFill>
              </a:rPr>
              <a:t>id</a:t>
            </a:r>
            <a:r>
              <a:rPr lang="en-US" sz="2100" dirty="0">
                <a:solidFill>
                  <a:srgbClr val="FFFFFF"/>
                </a:solidFill>
              </a:rPr>
              <a:t>, you type it in, and up pops their info!</a:t>
            </a:r>
          </a:p>
          <a:p>
            <a:pPr lvl="1">
              <a:lnSpc>
                <a:spcPct val="110000"/>
              </a:lnSpc>
              <a:spcBef>
                <a:spcPts val="2600"/>
              </a:spcBef>
            </a:pPr>
            <a:r>
              <a:rPr lang="en-US" sz="2100" dirty="0">
                <a:solidFill>
                  <a:srgbClr val="FFFFFF"/>
                </a:solidFill>
              </a:rPr>
              <a:t>When you type in the id, the hash function uses it to find the index, then the program goes to the index, and returns the value at that index.</a:t>
            </a:r>
          </a:p>
          <a:p>
            <a:pPr lvl="1">
              <a:spcBef>
                <a:spcPts val="1800"/>
              </a:spcBef>
            </a:pPr>
            <a:endParaRPr lang="en-US" sz="2100" dirty="0">
              <a:solidFill>
                <a:srgbClr val="FFFFFF"/>
              </a:solidFill>
            </a:endParaRPr>
          </a:p>
          <a:p>
            <a:pPr marL="857250" lvl="1" indent="-342900">
              <a:spcBef>
                <a:spcPts val="400"/>
              </a:spcBef>
              <a:buFont typeface="+mj-lt"/>
              <a:buAutoNum type="arabicPeriod"/>
            </a:pPr>
            <a:r>
              <a:rPr lang="en-US" sz="2100" dirty="0">
                <a:solidFill>
                  <a:srgbClr val="FFFF99"/>
                </a:solidFill>
              </a:rPr>
              <a:t>Key (unique part of data) goes into a function.  </a:t>
            </a:r>
          </a:p>
          <a:p>
            <a:pPr marL="857250" lvl="1" indent="-342900">
              <a:spcBef>
                <a:spcPts val="400"/>
              </a:spcBef>
              <a:buFont typeface="+mj-lt"/>
              <a:buAutoNum type="arabicPeriod"/>
            </a:pPr>
            <a:r>
              <a:rPr lang="en-US" sz="2100" dirty="0">
                <a:solidFill>
                  <a:srgbClr val="FFFF99"/>
                </a:solidFill>
              </a:rPr>
              <a:t>The function calculates a number.  </a:t>
            </a:r>
          </a:p>
          <a:p>
            <a:pPr marL="857250" lvl="1" indent="-342900">
              <a:spcBef>
                <a:spcPts val="400"/>
              </a:spcBef>
              <a:buFont typeface="+mj-lt"/>
              <a:buAutoNum type="arabicPeriod"/>
            </a:pPr>
            <a:r>
              <a:rPr lang="en-US" sz="2100" dirty="0">
                <a:solidFill>
                  <a:srgbClr val="FFFF99"/>
                </a:solidFill>
              </a:rPr>
              <a:t>That number is used as an index into an array to access data at that index</a:t>
            </a:r>
          </a:p>
          <a:p>
            <a:pPr marL="857250" lvl="1" indent="-342900">
              <a:spcBef>
                <a:spcPts val="400"/>
              </a:spcBef>
              <a:buFont typeface="+mj-lt"/>
              <a:buAutoNum type="arabicPeriod"/>
            </a:pPr>
            <a:r>
              <a:rPr lang="en-US" sz="2100" dirty="0">
                <a:solidFill>
                  <a:srgbClr val="FFFF99"/>
                </a:solidFill>
              </a:rPr>
              <a:t>That data (the values associated with the key) are accessed.</a:t>
            </a:r>
          </a:p>
          <a:p>
            <a:pPr lvl="2">
              <a:spcBef>
                <a:spcPts val="1800"/>
              </a:spcBef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snowflake&#10;&#10;Description automatically generated">
            <a:extLst>
              <a:ext uri="{FF2B5EF4-FFF2-40B4-BE49-F238E27FC236}">
                <a16:creationId xmlns:a16="http://schemas.microsoft.com/office/drawing/2014/main" id="{C4CA2B43-6CFA-475D-9A9B-7609E67065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438" r="15330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06E94DB-DA10-4B81-A308-61192894BE9B}"/>
              </a:ext>
            </a:extLst>
          </p:cNvPr>
          <p:cNvGrpSpPr/>
          <p:nvPr/>
        </p:nvGrpSpPr>
        <p:grpSpPr>
          <a:xfrm>
            <a:off x="5613536" y="0"/>
            <a:ext cx="6578464" cy="598395"/>
            <a:chOff x="416859" y="5923429"/>
            <a:chExt cx="6710082" cy="59839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8ACF924-F740-4250-A8A3-432525439E6D}"/>
                </a:ext>
              </a:extLst>
            </p:cNvPr>
            <p:cNvSpPr/>
            <p:nvPr/>
          </p:nvSpPr>
          <p:spPr>
            <a:xfrm>
              <a:off x="416859" y="5923429"/>
              <a:ext cx="6710082" cy="598395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FF00"/>
                  </a:solidFill>
                </a:rPr>
                <a:t>Key        </a:t>
              </a:r>
              <a:r>
                <a:rPr lang="en-US" dirty="0" err="1">
                  <a:solidFill>
                    <a:srgbClr val="FFFF00"/>
                  </a:solidFill>
                </a:rPr>
                <a:t>fn</a:t>
              </a:r>
              <a:r>
                <a:rPr lang="en-US" dirty="0">
                  <a:solidFill>
                    <a:srgbClr val="FFFF00"/>
                  </a:solidFill>
                </a:rPr>
                <a:t>        number        array at number        values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A7E1894D-59DC-4C68-A603-62ABA0ABC831}"/>
                </a:ext>
              </a:extLst>
            </p:cNvPr>
            <p:cNvSpPr/>
            <p:nvPr/>
          </p:nvSpPr>
          <p:spPr>
            <a:xfrm>
              <a:off x="1307726" y="6143251"/>
              <a:ext cx="165100" cy="1587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3FC38E6B-384E-46F5-A8CF-C49263BBC026}"/>
                </a:ext>
              </a:extLst>
            </p:cNvPr>
            <p:cNvSpPr/>
            <p:nvPr/>
          </p:nvSpPr>
          <p:spPr>
            <a:xfrm>
              <a:off x="2077301" y="6143251"/>
              <a:ext cx="165100" cy="1587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C15B7AD9-33B2-47E6-8CE1-E16320A12DE6}"/>
                </a:ext>
              </a:extLst>
            </p:cNvPr>
            <p:cNvSpPr/>
            <p:nvPr/>
          </p:nvSpPr>
          <p:spPr>
            <a:xfrm>
              <a:off x="3449488" y="6143249"/>
              <a:ext cx="165100" cy="1587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6DD91151-3F45-4823-A6E3-EA75DE0A8E42}"/>
                </a:ext>
              </a:extLst>
            </p:cNvPr>
            <p:cNvSpPr/>
            <p:nvPr/>
          </p:nvSpPr>
          <p:spPr>
            <a:xfrm>
              <a:off x="5772150" y="6159690"/>
              <a:ext cx="165100" cy="1587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4169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575" y="958351"/>
            <a:ext cx="9404723" cy="894897"/>
          </a:xfrm>
        </p:spPr>
        <p:txBody>
          <a:bodyPr/>
          <a:lstStyle/>
          <a:p>
            <a:r>
              <a:rPr lang="en-US" dirty="0"/>
              <a:t>1. Hashing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956546"/>
            <a:ext cx="11514667" cy="45762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>
                <a:solidFill>
                  <a:srgbClr val="FFC000"/>
                </a:solidFill>
              </a:rPr>
              <a:t>A good hash function:</a:t>
            </a:r>
          </a:p>
          <a:p>
            <a:pPr lvl="1"/>
            <a:r>
              <a:rPr lang="en-US" sz="2000" dirty="0"/>
              <a:t>Maps all keys to </a:t>
            </a:r>
            <a:r>
              <a:rPr lang="en-US" sz="2000" dirty="0">
                <a:solidFill>
                  <a:srgbClr val="FFC000"/>
                </a:solidFill>
              </a:rPr>
              <a:t>indices</a:t>
            </a:r>
            <a:r>
              <a:rPr lang="en-US" sz="2000" dirty="0"/>
              <a:t> </a:t>
            </a:r>
            <a:r>
              <a:rPr lang="en-US" sz="2000" i="1" dirty="0">
                <a:solidFill>
                  <a:srgbClr val="FFC000"/>
                </a:solidFill>
              </a:rPr>
              <a:t>within  the array!</a:t>
            </a:r>
          </a:p>
          <a:p>
            <a:pPr lvl="1"/>
            <a:r>
              <a:rPr lang="en-US" sz="2000" dirty="0">
                <a:solidFill>
                  <a:srgbClr val="FFC000"/>
                </a:solidFill>
              </a:rPr>
              <a:t>Distributes keys evenly </a:t>
            </a:r>
            <a:r>
              <a:rPr lang="en-US" sz="2000" dirty="0"/>
              <a:t>throughout array</a:t>
            </a:r>
          </a:p>
          <a:p>
            <a:pPr lvl="1"/>
            <a:r>
              <a:rPr lang="en-US" sz="2000" dirty="0">
                <a:solidFill>
                  <a:srgbClr val="FFC000"/>
                </a:solidFill>
              </a:rPr>
              <a:t>Avoids collisions</a:t>
            </a:r>
          </a:p>
          <a:p>
            <a:pPr lvl="2"/>
            <a:r>
              <a:rPr lang="en-US" sz="1800" dirty="0"/>
              <a:t>Two keys mapping to the same index</a:t>
            </a:r>
          </a:p>
          <a:p>
            <a:pPr lvl="1"/>
            <a:r>
              <a:rPr lang="en-US" sz="2000" dirty="0"/>
              <a:t>Computes </a:t>
            </a:r>
            <a:r>
              <a:rPr lang="en-US" sz="2000" dirty="0">
                <a:solidFill>
                  <a:srgbClr val="FFC000"/>
                </a:solidFill>
              </a:rPr>
              <a:t>quickly</a:t>
            </a:r>
          </a:p>
          <a:p>
            <a:pPr lvl="1"/>
            <a:r>
              <a:rPr lang="en-US" sz="2000" dirty="0"/>
              <a:t>Computes </a:t>
            </a:r>
            <a:r>
              <a:rPr lang="en-US" sz="2000" dirty="0">
                <a:solidFill>
                  <a:srgbClr val="FFC000"/>
                </a:solidFill>
              </a:rPr>
              <a:t>consistently 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sz="2000" dirty="0"/>
          </a:p>
          <a:p>
            <a:pPr marL="457200" lvl="1" indent="0">
              <a:lnSpc>
                <a:spcPct val="120000"/>
              </a:lnSpc>
              <a:buNone/>
            </a:pPr>
            <a:endParaRPr lang="en-US" sz="2000" dirty="0"/>
          </a:p>
          <a:p>
            <a:pPr marL="457200" lvl="1" indent="-457200">
              <a:lnSpc>
                <a:spcPct val="120000"/>
              </a:lnSpc>
              <a:buNone/>
            </a:pPr>
            <a:r>
              <a:rPr lang="en-US" sz="1950" i="1" dirty="0"/>
              <a:t>Note: There are many hash functions.  Some are better than others.  None are perfect… yet…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7B95B5-CBD7-4DD9-91C9-2D06647A811E}"/>
              </a:ext>
            </a:extLst>
          </p:cNvPr>
          <p:cNvGrpSpPr/>
          <p:nvPr/>
        </p:nvGrpSpPr>
        <p:grpSpPr>
          <a:xfrm>
            <a:off x="580044" y="140136"/>
            <a:ext cx="6710082" cy="598395"/>
            <a:chOff x="416859" y="5923429"/>
            <a:chExt cx="6710082" cy="59839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02689F3-53C1-44EE-B065-71D57595C92A}"/>
                </a:ext>
              </a:extLst>
            </p:cNvPr>
            <p:cNvSpPr/>
            <p:nvPr/>
          </p:nvSpPr>
          <p:spPr>
            <a:xfrm>
              <a:off x="416859" y="5923429"/>
              <a:ext cx="6710082" cy="598395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FF00"/>
                  </a:solidFill>
                </a:rPr>
                <a:t>Key        </a:t>
              </a:r>
              <a:r>
                <a:rPr lang="en-US" b="1" dirty="0" err="1">
                  <a:solidFill>
                    <a:srgbClr val="FFC000"/>
                  </a:solidFill>
                </a:rPr>
                <a:t>fn</a:t>
              </a:r>
              <a:r>
                <a:rPr lang="en-US" b="1" dirty="0">
                  <a:solidFill>
                    <a:srgbClr val="FFC000"/>
                  </a:solidFill>
                </a:rPr>
                <a:t>  </a:t>
              </a:r>
              <a:r>
                <a:rPr lang="en-US" dirty="0">
                  <a:solidFill>
                    <a:srgbClr val="FFFF00"/>
                  </a:solidFill>
                </a:rPr>
                <a:t>      number        array at number        values</a:t>
              </a:r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301E0917-B3CD-451C-9038-6C8A62F4D0C1}"/>
                </a:ext>
              </a:extLst>
            </p:cNvPr>
            <p:cNvSpPr/>
            <p:nvPr/>
          </p:nvSpPr>
          <p:spPr>
            <a:xfrm>
              <a:off x="1307726" y="6143251"/>
              <a:ext cx="165100" cy="1587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03A4C1B2-5855-4DEA-9235-21D903192096}"/>
                </a:ext>
              </a:extLst>
            </p:cNvPr>
            <p:cNvSpPr/>
            <p:nvPr/>
          </p:nvSpPr>
          <p:spPr>
            <a:xfrm>
              <a:off x="2077301" y="6143251"/>
              <a:ext cx="165100" cy="1587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94713C2D-C3BE-485E-84C3-8F6E4558534F}"/>
                </a:ext>
              </a:extLst>
            </p:cNvPr>
            <p:cNvSpPr/>
            <p:nvPr/>
          </p:nvSpPr>
          <p:spPr>
            <a:xfrm>
              <a:off x="3449488" y="6143249"/>
              <a:ext cx="165100" cy="1587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9AD08E80-3CDD-4F74-B912-6703ED19A085}"/>
                </a:ext>
              </a:extLst>
            </p:cNvPr>
            <p:cNvSpPr/>
            <p:nvPr/>
          </p:nvSpPr>
          <p:spPr>
            <a:xfrm>
              <a:off x="5772150" y="6159690"/>
              <a:ext cx="165100" cy="1587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60773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487" y="794876"/>
            <a:ext cx="8596668" cy="720620"/>
          </a:xfrm>
        </p:spPr>
        <p:txBody>
          <a:bodyPr/>
          <a:lstStyle/>
          <a:p>
            <a:r>
              <a:rPr lang="en-US" dirty="0"/>
              <a:t>Potential Hash functions: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920" y="1459007"/>
            <a:ext cx="11562080" cy="5562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1400"/>
              </a:spcBef>
            </a:pPr>
            <a:r>
              <a:rPr lang="en-US" sz="2400" dirty="0">
                <a:solidFill>
                  <a:srgbClr val="00B0F0"/>
                </a:solidFill>
              </a:rPr>
              <a:t>Function 1 (not great, but we have to start somewhere):</a:t>
            </a:r>
          </a:p>
          <a:p>
            <a:pPr lvl="1">
              <a:lnSpc>
                <a:spcPct val="110000"/>
              </a:lnSpc>
              <a:spcBef>
                <a:spcPts val="1400"/>
              </a:spcBef>
            </a:pPr>
            <a:r>
              <a:rPr lang="en-US" sz="1600" dirty="0"/>
              <a:t>Take the </a:t>
            </a:r>
            <a:r>
              <a:rPr lang="en-US" sz="1600" dirty="0">
                <a:solidFill>
                  <a:srgbClr val="FFC000"/>
                </a:solidFill>
              </a:rPr>
              <a:t>key</a:t>
            </a:r>
            <a:r>
              <a:rPr lang="en-US" sz="1600" dirty="0"/>
              <a:t> (whatever it is, it can be represented as a number – this is the computer) and then </a:t>
            </a:r>
            <a:r>
              <a:rPr lang="en-US" sz="1600" dirty="0">
                <a:solidFill>
                  <a:srgbClr val="FFC000"/>
                </a:solidFill>
              </a:rPr>
              <a:t>mod by </a:t>
            </a:r>
            <a:r>
              <a:rPr lang="en-US" sz="1600" dirty="0" err="1">
                <a:solidFill>
                  <a:srgbClr val="FFC000"/>
                </a:solidFill>
              </a:rPr>
              <a:t>arraysize</a:t>
            </a:r>
            <a:r>
              <a:rPr lang="en-US" sz="1600" dirty="0">
                <a:solidFill>
                  <a:srgbClr val="FFC000"/>
                </a:solidFill>
              </a:rPr>
              <a:t> </a:t>
            </a:r>
          </a:p>
          <a:p>
            <a:pPr lvl="1">
              <a:lnSpc>
                <a:spcPct val="110000"/>
              </a:lnSpc>
              <a:spcBef>
                <a:spcPts val="1400"/>
              </a:spcBef>
            </a:pPr>
            <a:r>
              <a:rPr lang="en-US" sz="1600" dirty="0"/>
              <a:t>E.g., </a:t>
            </a:r>
            <a:r>
              <a:rPr lang="en-US" sz="1600" dirty="0">
                <a:solidFill>
                  <a:srgbClr val="FFC000"/>
                </a:solidFill>
              </a:rPr>
              <a:t>student.id % </a:t>
            </a:r>
            <a:r>
              <a:rPr lang="en-US" sz="1600" dirty="0" err="1">
                <a:solidFill>
                  <a:srgbClr val="FFC000"/>
                </a:solidFill>
              </a:rPr>
              <a:t>arraySize</a:t>
            </a:r>
            <a:endParaRPr lang="en-US" sz="1600" dirty="0">
              <a:solidFill>
                <a:srgbClr val="FFC000"/>
              </a:solidFill>
            </a:endParaRPr>
          </a:p>
          <a:p>
            <a:pPr lvl="2">
              <a:lnSpc>
                <a:spcPct val="110000"/>
              </a:lnSpc>
              <a:spcBef>
                <a:spcPts val="1400"/>
              </a:spcBef>
            </a:pPr>
            <a:r>
              <a:rPr lang="en-US" i="1" dirty="0"/>
              <a:t>% </a:t>
            </a:r>
            <a:r>
              <a:rPr lang="en-US" i="1" dirty="0" err="1"/>
              <a:t>arraysize</a:t>
            </a:r>
            <a:r>
              <a:rPr lang="en-US" i="1" dirty="0"/>
              <a:t> means function will </a:t>
            </a:r>
            <a:r>
              <a:rPr lang="en-US" i="1" dirty="0">
                <a:solidFill>
                  <a:srgbClr val="FFC000"/>
                </a:solidFill>
              </a:rPr>
              <a:t>always </a:t>
            </a:r>
            <a:r>
              <a:rPr lang="en-US" i="1" dirty="0"/>
              <a:t>result in an index that falls within the bounds of the array!</a:t>
            </a:r>
          </a:p>
          <a:p>
            <a:pPr lvl="1"/>
            <a:endParaRPr lang="en-US" sz="1600" dirty="0"/>
          </a:p>
          <a:p>
            <a:r>
              <a:rPr lang="en-US" sz="1800" dirty="0">
                <a:solidFill>
                  <a:srgbClr val="00B0F0"/>
                </a:solidFill>
              </a:rPr>
              <a:t>Problem:</a:t>
            </a:r>
          </a:p>
          <a:p>
            <a:pPr lvl="1"/>
            <a:r>
              <a:rPr lang="en-US" sz="1600" dirty="0"/>
              <a:t>Array size below is 10</a:t>
            </a:r>
          </a:p>
          <a:p>
            <a:pPr lvl="2"/>
            <a:r>
              <a:rPr lang="en-US" dirty="0"/>
              <a:t>Function is:  key %10</a:t>
            </a:r>
          </a:p>
          <a:p>
            <a:pPr lvl="3"/>
            <a:r>
              <a:rPr lang="en-US" dirty="0"/>
              <a:t>E.g., 71%10, 81%10, 75%10, etc.</a:t>
            </a:r>
          </a:p>
          <a:p>
            <a:pPr lvl="1"/>
            <a:r>
              <a:rPr lang="en-US" sz="1600" dirty="0"/>
              <a:t>Could end up with many numbers hashing to the same value</a:t>
            </a:r>
          </a:p>
          <a:p>
            <a:pPr lvl="2"/>
            <a:r>
              <a:rPr lang="en-US" dirty="0"/>
              <a:t>E.g., array is 100 and keys are all multiples of 10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lvl="2"/>
            <a:r>
              <a:rPr lang="en-US" i="1" dirty="0">
                <a:solidFill>
                  <a:srgbClr val="FFC000"/>
                </a:solidFill>
              </a:rPr>
              <a:t>81 collided with 71, 89, 29, 99, and 79 all collided!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500929"/>
              </p:ext>
            </p:extLst>
          </p:nvPr>
        </p:nvGraphicFramePr>
        <p:xfrm>
          <a:off x="1619598" y="5531107"/>
          <a:ext cx="738909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0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75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131404" y="4047745"/>
            <a:ext cx="1879324" cy="258532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u="sng" dirty="0"/>
              <a:t>Key      index</a:t>
            </a:r>
          </a:p>
          <a:p>
            <a:r>
              <a:rPr lang="en-US" dirty="0"/>
              <a:t>x=71    f(x)= 1</a:t>
            </a:r>
          </a:p>
          <a:p>
            <a:r>
              <a:rPr lang="en-US" dirty="0"/>
              <a:t>x= 81   f(x)= 1</a:t>
            </a:r>
          </a:p>
          <a:p>
            <a:r>
              <a:rPr lang="en-US" dirty="0"/>
              <a:t>x= 75   f(x)= 5</a:t>
            </a:r>
          </a:p>
          <a:p>
            <a:r>
              <a:rPr lang="en-US" dirty="0"/>
              <a:t>x= 89   f(x)= 9</a:t>
            </a:r>
          </a:p>
          <a:p>
            <a:r>
              <a:rPr lang="en-US" dirty="0"/>
              <a:t>x= 29   f(x)= 9</a:t>
            </a:r>
          </a:p>
          <a:p>
            <a:r>
              <a:rPr lang="en-US" dirty="0"/>
              <a:t>x= 99   f(x)= 9</a:t>
            </a:r>
          </a:p>
          <a:p>
            <a:r>
              <a:rPr lang="en-US" dirty="0"/>
              <a:t>x= 79   f(x)= 9</a:t>
            </a:r>
          </a:p>
          <a:p>
            <a:r>
              <a:rPr lang="en-US" dirty="0"/>
              <a:t>x= 72   f(x)= 2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D13A2ED-6DF4-4E8D-8FBD-E8D0E1D61E51}"/>
              </a:ext>
            </a:extLst>
          </p:cNvPr>
          <p:cNvGrpSpPr/>
          <p:nvPr/>
        </p:nvGrpSpPr>
        <p:grpSpPr>
          <a:xfrm>
            <a:off x="524757" y="91821"/>
            <a:ext cx="6710082" cy="598395"/>
            <a:chOff x="416859" y="5923429"/>
            <a:chExt cx="6710082" cy="59839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F1BE785-B429-456F-8824-2A7C763DD28B}"/>
                </a:ext>
              </a:extLst>
            </p:cNvPr>
            <p:cNvSpPr/>
            <p:nvPr/>
          </p:nvSpPr>
          <p:spPr>
            <a:xfrm>
              <a:off x="416859" y="5923429"/>
              <a:ext cx="6710082" cy="598395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FF00"/>
                  </a:solidFill>
                </a:rPr>
                <a:t>Key        </a:t>
              </a:r>
              <a:r>
                <a:rPr lang="en-US" b="1" dirty="0" err="1">
                  <a:solidFill>
                    <a:srgbClr val="FCA904"/>
                  </a:solidFill>
                </a:rPr>
                <a:t>fn</a:t>
              </a:r>
              <a:r>
                <a:rPr lang="en-US" dirty="0">
                  <a:solidFill>
                    <a:srgbClr val="FFFF00"/>
                  </a:solidFill>
                </a:rPr>
                <a:t>        number        array at number        values</a:t>
              </a:r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70E6C0ED-B45C-470C-AB74-A8CA5185CEEC}"/>
                </a:ext>
              </a:extLst>
            </p:cNvPr>
            <p:cNvSpPr/>
            <p:nvPr/>
          </p:nvSpPr>
          <p:spPr>
            <a:xfrm>
              <a:off x="1307726" y="6143251"/>
              <a:ext cx="165100" cy="1587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823CBFB6-74CB-424C-BE57-2012F0C1B6ED}"/>
                </a:ext>
              </a:extLst>
            </p:cNvPr>
            <p:cNvSpPr/>
            <p:nvPr/>
          </p:nvSpPr>
          <p:spPr>
            <a:xfrm>
              <a:off x="2077301" y="6143251"/>
              <a:ext cx="165100" cy="1587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A31D0E84-776A-4688-90FD-726B3722DBA4}"/>
                </a:ext>
              </a:extLst>
            </p:cNvPr>
            <p:cNvSpPr/>
            <p:nvPr/>
          </p:nvSpPr>
          <p:spPr>
            <a:xfrm>
              <a:off x="3449488" y="6143249"/>
              <a:ext cx="165100" cy="1587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3D4D34D0-8591-4BFD-912C-28B373C6285C}"/>
                </a:ext>
              </a:extLst>
            </p:cNvPr>
            <p:cNvSpPr/>
            <p:nvPr/>
          </p:nvSpPr>
          <p:spPr>
            <a:xfrm>
              <a:off x="5772150" y="6159690"/>
              <a:ext cx="165100" cy="1587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7E9ED40-DEC7-4A2C-8297-B7C198E0CBEA}"/>
              </a:ext>
            </a:extLst>
          </p:cNvPr>
          <p:cNvCxnSpPr/>
          <p:nvPr/>
        </p:nvCxnSpPr>
        <p:spPr>
          <a:xfrm flipH="1">
            <a:off x="10572402" y="1706554"/>
            <a:ext cx="190135" cy="312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28B52B4-83AA-4CF4-A0D1-9BCB6C5252D3}"/>
              </a:ext>
            </a:extLst>
          </p:cNvPr>
          <p:cNvSpPr txBox="1"/>
          <p:nvPr/>
        </p:nvSpPr>
        <p:spPr>
          <a:xfrm>
            <a:off x="9557720" y="1418014"/>
            <a:ext cx="240963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Bradley Hand ITC" panose="03070402050302030203" pitchFamily="66" charset="0"/>
              </a:rPr>
              <a:t>Gives you the remainder</a:t>
            </a:r>
          </a:p>
        </p:txBody>
      </p:sp>
    </p:spTree>
    <p:extLst>
      <p:ext uri="{BB962C8B-B14F-4D97-AF65-F5344CB8AC3E}">
        <p14:creationId xmlns:p14="http://schemas.microsoft.com/office/powerpoint/2010/main" val="3029766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07" y="852725"/>
            <a:ext cx="10958046" cy="83069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900" dirty="0"/>
              <a:t>2. Better Hash Functions: Make Array Size Prime!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282" y="1795182"/>
            <a:ext cx="9475287" cy="4920250"/>
          </a:xfrm>
        </p:spPr>
        <p:txBody>
          <a:bodyPr>
            <a:normAutofit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US" b="1" i="1" dirty="0">
                <a:solidFill>
                  <a:srgbClr val="FCA904"/>
                </a:solidFill>
              </a:rPr>
              <a:t>Hash functions and array size are intricately connected.</a:t>
            </a:r>
          </a:p>
          <a:p>
            <a:pPr>
              <a:spcBef>
                <a:spcPts val="1500"/>
              </a:spcBef>
            </a:pPr>
            <a:r>
              <a:rPr lang="en-US" i="1" dirty="0">
                <a:solidFill>
                  <a:srgbClr val="FCA904"/>
                </a:solidFill>
              </a:rPr>
              <a:t>Because the last step of any decent hash function is % </a:t>
            </a:r>
            <a:r>
              <a:rPr lang="en-US" i="1" dirty="0" err="1">
                <a:solidFill>
                  <a:srgbClr val="FCA904"/>
                </a:solidFill>
              </a:rPr>
              <a:t>array_size</a:t>
            </a:r>
            <a:endParaRPr lang="en-US" i="1" dirty="0">
              <a:solidFill>
                <a:srgbClr val="FCA904"/>
              </a:solidFill>
            </a:endParaRPr>
          </a:p>
          <a:p>
            <a:pPr lvl="1">
              <a:spcBef>
                <a:spcPts val="1500"/>
              </a:spcBef>
            </a:pPr>
            <a:r>
              <a:rPr lang="en-US" sz="1400" i="1" dirty="0"/>
              <a:t>This ensures the hash </a:t>
            </a:r>
            <a:r>
              <a:rPr lang="en-US" sz="1400" i="1" dirty="0" err="1"/>
              <a:t>fn</a:t>
            </a:r>
            <a:r>
              <a:rPr lang="en-US" sz="1400" i="1" dirty="0"/>
              <a:t> returns a number that will be usable as an index</a:t>
            </a:r>
            <a:r>
              <a:rPr lang="en-US" sz="1400" i="1" dirty="0">
                <a:solidFill>
                  <a:srgbClr val="FCA904"/>
                </a:solidFill>
              </a:rPr>
              <a:t> </a:t>
            </a:r>
            <a:r>
              <a:rPr lang="en-US" sz="1400" i="1" dirty="0"/>
              <a:t>into the array</a:t>
            </a:r>
          </a:p>
          <a:p>
            <a:pPr>
              <a:spcBef>
                <a:spcPts val="1500"/>
              </a:spcBef>
            </a:pPr>
            <a:r>
              <a:rPr lang="en-US" dirty="0">
                <a:solidFill>
                  <a:srgbClr val="FCA904"/>
                </a:solidFill>
              </a:rPr>
              <a:t>Make Array Size be a Prime Number!:</a:t>
            </a:r>
          </a:p>
          <a:p>
            <a:pPr lvl="1">
              <a:spcBef>
                <a:spcPts val="1500"/>
              </a:spcBef>
            </a:pPr>
            <a:r>
              <a:rPr lang="en-US" dirty="0">
                <a:solidFill>
                  <a:srgbClr val="FCA904"/>
                </a:solidFill>
              </a:rPr>
              <a:t>Why?</a:t>
            </a:r>
          </a:p>
          <a:p>
            <a:pPr lvl="2">
              <a:spcBef>
                <a:spcPts val="1500"/>
              </a:spcBef>
            </a:pPr>
            <a:r>
              <a:rPr lang="en-US" sz="1400" dirty="0"/>
              <a:t>We know: we’re not going to be able to fill the array perfectly </a:t>
            </a:r>
          </a:p>
          <a:p>
            <a:pPr lvl="3">
              <a:spcBef>
                <a:spcPts val="1500"/>
              </a:spcBef>
            </a:pPr>
            <a:r>
              <a:rPr lang="en-US" dirty="0"/>
              <a:t>we’ll have some unfilled spaces</a:t>
            </a:r>
          </a:p>
          <a:p>
            <a:pPr lvl="2">
              <a:spcBef>
                <a:spcPts val="1500"/>
              </a:spcBef>
            </a:pPr>
            <a:r>
              <a:rPr lang="en-US" sz="1400" dirty="0"/>
              <a:t>We know: the last step in the hash function has to be mod-</a:t>
            </a:r>
            <a:r>
              <a:rPr lang="en-US" sz="1400" dirty="0" err="1"/>
              <a:t>ing</a:t>
            </a:r>
            <a:r>
              <a:rPr lang="en-US" sz="1400" dirty="0"/>
              <a:t> by the array size…</a:t>
            </a:r>
          </a:p>
          <a:p>
            <a:pPr lvl="2">
              <a:spcBef>
                <a:spcPts val="1500"/>
              </a:spcBef>
            </a:pPr>
            <a:r>
              <a:rPr lang="en-US" sz="1400" dirty="0"/>
              <a:t>So: pick a good array size!</a:t>
            </a:r>
          </a:p>
          <a:p>
            <a:pPr lvl="3">
              <a:spcBef>
                <a:spcPts val="1500"/>
              </a:spcBef>
            </a:pPr>
            <a:r>
              <a:rPr lang="en-US" dirty="0"/>
              <a:t>Make it a </a:t>
            </a:r>
            <a:r>
              <a:rPr lang="en-US" b="1" dirty="0"/>
              <a:t>prime number </a:t>
            </a:r>
          </a:p>
          <a:p>
            <a:pPr lvl="1">
              <a:spcBef>
                <a:spcPts val="1500"/>
              </a:spcBef>
            </a:pPr>
            <a:r>
              <a:rPr lang="en-US" b="1" i="1" dirty="0"/>
              <a:t>Spreads remainder out more evenly through array</a:t>
            </a:r>
          </a:p>
          <a:p>
            <a:pPr lvl="1">
              <a:lnSpc>
                <a:spcPct val="90000"/>
              </a:lnSpc>
            </a:pPr>
            <a:endParaRPr lang="en-US" sz="1300" dirty="0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E805AF-F8A7-47EE-BADB-E05A77DD4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664" y="3315311"/>
            <a:ext cx="2213020" cy="250767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0C3071A-E35C-4126-B0FA-8697B9453684}"/>
              </a:ext>
            </a:extLst>
          </p:cNvPr>
          <p:cNvSpPr/>
          <p:nvPr/>
        </p:nvSpPr>
        <p:spPr>
          <a:xfrm>
            <a:off x="2151852" y="142568"/>
            <a:ext cx="6710082" cy="59839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Key        </a:t>
            </a:r>
            <a:r>
              <a:rPr lang="en-US" b="1" dirty="0" err="1">
                <a:solidFill>
                  <a:srgbClr val="FCA904"/>
                </a:solidFill>
              </a:rPr>
              <a:t>fn</a:t>
            </a:r>
            <a:r>
              <a:rPr lang="en-US" dirty="0">
                <a:solidFill>
                  <a:srgbClr val="FFFF00"/>
                </a:solidFill>
              </a:rPr>
              <a:t>        number        array at number        values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320B7AA2-099C-4B93-AA7F-4C6ED1954F0D}"/>
              </a:ext>
            </a:extLst>
          </p:cNvPr>
          <p:cNvSpPr/>
          <p:nvPr/>
        </p:nvSpPr>
        <p:spPr>
          <a:xfrm>
            <a:off x="3017031" y="361848"/>
            <a:ext cx="239602" cy="176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624E416-7399-44A4-82AF-D91E1A6D8FB0}"/>
              </a:ext>
            </a:extLst>
          </p:cNvPr>
          <p:cNvSpPr/>
          <p:nvPr/>
        </p:nvSpPr>
        <p:spPr>
          <a:xfrm>
            <a:off x="3780661" y="372191"/>
            <a:ext cx="239602" cy="176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324F556-A824-4242-9BB6-4BD719D01DB9}"/>
              </a:ext>
            </a:extLst>
          </p:cNvPr>
          <p:cNvSpPr/>
          <p:nvPr/>
        </p:nvSpPr>
        <p:spPr>
          <a:xfrm>
            <a:off x="5144926" y="372191"/>
            <a:ext cx="239602" cy="176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CDE4AF0-7038-4A54-AD69-B71A08349107}"/>
              </a:ext>
            </a:extLst>
          </p:cNvPr>
          <p:cNvSpPr/>
          <p:nvPr/>
        </p:nvSpPr>
        <p:spPr>
          <a:xfrm>
            <a:off x="7462711" y="361848"/>
            <a:ext cx="239602" cy="176034"/>
          </a:xfrm>
          <a:prstGeom prst="rightArrow">
            <a:avLst>
              <a:gd name="adj1" fmla="val 50000"/>
              <a:gd name="adj2" fmla="val 972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8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073" y="650869"/>
            <a:ext cx="11598144" cy="541582"/>
          </a:xfrm>
        </p:spPr>
        <p:txBody>
          <a:bodyPr>
            <a:normAutofit fontScale="90000"/>
          </a:bodyPr>
          <a:lstStyle/>
          <a:p>
            <a:r>
              <a:rPr lang="en-US" sz="3800" dirty="0"/>
              <a:t>2. Prime Number Array </a:t>
            </a:r>
            <a:r>
              <a:rPr lang="en-US" dirty="0"/>
              <a:t>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073" y="1347557"/>
            <a:ext cx="11671492" cy="56596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i="1" dirty="0">
                <a:solidFill>
                  <a:srgbClr val="FFC000"/>
                </a:solidFill>
              </a:rPr>
              <a:t>Hash functions and array size are intricately connected.</a:t>
            </a:r>
          </a:p>
          <a:p>
            <a:r>
              <a:rPr lang="en-US" sz="1900" dirty="0"/>
              <a:t>Here: array size = 11 (prime number)</a:t>
            </a:r>
          </a:p>
          <a:p>
            <a:pPr lvl="1"/>
            <a:r>
              <a:rPr lang="en-US" sz="1500" dirty="0"/>
              <a:t>(works even better with larger primes that aren’t close to powers of 2)</a:t>
            </a:r>
          </a:p>
          <a:p>
            <a:pPr marL="457200" lvl="1" indent="0">
              <a:buNone/>
            </a:pPr>
            <a:endParaRPr lang="en-US" sz="300" dirty="0"/>
          </a:p>
          <a:p>
            <a:r>
              <a:rPr lang="en-US" sz="1700" dirty="0"/>
              <a:t>Watch what happens with 8 random numbers between 0 and 100, hash function is number%11: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800" dirty="0"/>
              <a:t>Already we’ve got a better hash function!!!</a:t>
            </a:r>
          </a:p>
          <a:p>
            <a:r>
              <a:rPr lang="en-US" sz="2100" i="1" dirty="0">
                <a:solidFill>
                  <a:srgbClr val="FFC000"/>
                </a:solidFill>
              </a:rPr>
              <a:t>Even better array size: double the amount of data, then to go the next largest prime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293476"/>
              </p:ext>
            </p:extLst>
          </p:nvPr>
        </p:nvGraphicFramePr>
        <p:xfrm>
          <a:off x="2694383" y="4839883"/>
          <a:ext cx="5862868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2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2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2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2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29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29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29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29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29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00029"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29">
                <a:tc>
                  <a:txBody>
                    <a:bodyPr/>
                    <a:lstStyle/>
                    <a:p>
                      <a:r>
                        <a:rPr lang="en-US" sz="1600" dirty="0"/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754783CD-DA08-4184-8BE8-586422817069}"/>
              </a:ext>
            </a:extLst>
          </p:cNvPr>
          <p:cNvGrpSpPr/>
          <p:nvPr/>
        </p:nvGrpSpPr>
        <p:grpSpPr>
          <a:xfrm>
            <a:off x="2197429" y="87004"/>
            <a:ext cx="6710082" cy="408759"/>
            <a:chOff x="416859" y="5923429"/>
            <a:chExt cx="6710082" cy="59839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8A73244-34D3-49E5-9A98-A2C8BC0A8831}"/>
                </a:ext>
              </a:extLst>
            </p:cNvPr>
            <p:cNvSpPr/>
            <p:nvPr/>
          </p:nvSpPr>
          <p:spPr>
            <a:xfrm>
              <a:off x="416859" y="5923429"/>
              <a:ext cx="6710082" cy="598395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FF00"/>
                  </a:solidFill>
                </a:rPr>
                <a:t>Key        </a:t>
              </a:r>
              <a:r>
                <a:rPr lang="en-US" b="1" dirty="0" err="1">
                  <a:solidFill>
                    <a:srgbClr val="FCA904"/>
                  </a:solidFill>
                </a:rPr>
                <a:t>fn</a:t>
              </a:r>
              <a:r>
                <a:rPr lang="en-US" dirty="0">
                  <a:solidFill>
                    <a:srgbClr val="FFFF00"/>
                  </a:solidFill>
                </a:rPr>
                <a:t>        number        array at number        values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855B3E2E-F4E3-4EBE-8C93-113DB3FFCD29}"/>
                </a:ext>
              </a:extLst>
            </p:cNvPr>
            <p:cNvSpPr/>
            <p:nvPr/>
          </p:nvSpPr>
          <p:spPr>
            <a:xfrm>
              <a:off x="1307726" y="6143251"/>
              <a:ext cx="165100" cy="1587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D1A047C9-1E22-4F59-917E-A828F4C78D76}"/>
                </a:ext>
              </a:extLst>
            </p:cNvPr>
            <p:cNvSpPr/>
            <p:nvPr/>
          </p:nvSpPr>
          <p:spPr>
            <a:xfrm>
              <a:off x="2077301" y="6143251"/>
              <a:ext cx="165100" cy="1587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76502EA1-6A67-4072-AA27-FFD27AB4A591}"/>
                </a:ext>
              </a:extLst>
            </p:cNvPr>
            <p:cNvSpPr/>
            <p:nvPr/>
          </p:nvSpPr>
          <p:spPr>
            <a:xfrm>
              <a:off x="3449488" y="6143249"/>
              <a:ext cx="165100" cy="1587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7BB21829-BEAF-4059-A20D-2E9ED5F78171}"/>
                </a:ext>
              </a:extLst>
            </p:cNvPr>
            <p:cNvSpPr/>
            <p:nvPr/>
          </p:nvSpPr>
          <p:spPr>
            <a:xfrm>
              <a:off x="5772150" y="6159690"/>
              <a:ext cx="165100" cy="1587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E71C35B-0280-4D24-89F4-176C5A1684B2}"/>
              </a:ext>
            </a:extLst>
          </p:cNvPr>
          <p:cNvSpPr/>
          <p:nvPr/>
        </p:nvSpPr>
        <p:spPr>
          <a:xfrm>
            <a:off x="701321" y="3118676"/>
            <a:ext cx="1879324" cy="244682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700" u="sng" dirty="0"/>
              <a:t>Key      index</a:t>
            </a:r>
          </a:p>
          <a:p>
            <a:r>
              <a:rPr lang="en-US" sz="1700" dirty="0"/>
              <a:t>x=71    f(x)= 5</a:t>
            </a:r>
          </a:p>
          <a:p>
            <a:r>
              <a:rPr lang="en-US" sz="1700" dirty="0"/>
              <a:t>x= 81   f(x)= 4</a:t>
            </a:r>
          </a:p>
          <a:p>
            <a:r>
              <a:rPr lang="en-US" sz="1700" dirty="0"/>
              <a:t>x= 75   f(x)= 9</a:t>
            </a:r>
          </a:p>
          <a:p>
            <a:r>
              <a:rPr lang="en-US" sz="1700" dirty="0"/>
              <a:t>x= 89   f(x)= 1</a:t>
            </a:r>
          </a:p>
          <a:p>
            <a:r>
              <a:rPr lang="en-US" sz="1700" dirty="0"/>
              <a:t>x= 29   f(x)= 7</a:t>
            </a:r>
          </a:p>
          <a:p>
            <a:r>
              <a:rPr lang="en-US" sz="1700" dirty="0"/>
              <a:t>x= 99   f(x)= 0</a:t>
            </a:r>
          </a:p>
          <a:p>
            <a:r>
              <a:rPr lang="en-US" sz="1700" dirty="0"/>
              <a:t>x= 79   f(x)= 2</a:t>
            </a:r>
          </a:p>
          <a:p>
            <a:r>
              <a:rPr lang="en-US" sz="1700" dirty="0"/>
              <a:t>x= 72   f(x)= 6</a:t>
            </a:r>
          </a:p>
        </p:txBody>
      </p:sp>
    </p:spTree>
    <p:extLst>
      <p:ext uri="{BB962C8B-B14F-4D97-AF65-F5344CB8AC3E}">
        <p14:creationId xmlns:p14="http://schemas.microsoft.com/office/powerpoint/2010/main" val="3157717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F69D1-0808-44D2-9615-94427A9AE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 dirty="0" err="1"/>
              <a:t>TakeAways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4369E-472E-4D41-851F-CBACEDF3D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021" y="1685476"/>
            <a:ext cx="6813339" cy="4196185"/>
          </a:xfrm>
        </p:spPr>
        <p:txBody>
          <a:bodyPr>
            <a:normAutofit/>
          </a:bodyPr>
          <a:lstStyle/>
          <a:p>
            <a:r>
              <a:rPr lang="en-US" dirty="0"/>
              <a:t>Hash Function:</a:t>
            </a:r>
          </a:p>
          <a:p>
            <a:pPr lvl="1"/>
            <a:r>
              <a:rPr lang="en-US" dirty="0"/>
              <a:t>Converts key (Unique data) into an index in an array</a:t>
            </a:r>
          </a:p>
          <a:p>
            <a:pPr lvl="1"/>
            <a:r>
              <a:rPr lang="en-US" dirty="0"/>
              <a:t>Index must fall between 0 and the length of the array</a:t>
            </a:r>
          </a:p>
          <a:p>
            <a:pPr lvl="1"/>
            <a:r>
              <a:rPr lang="en-US" dirty="0"/>
              <a:t>SO last step: mod by array size</a:t>
            </a:r>
          </a:p>
          <a:p>
            <a:endParaRPr lang="en-US" dirty="0"/>
          </a:p>
          <a:p>
            <a:r>
              <a:rPr lang="en-US" dirty="0"/>
              <a:t>Works better when array size is prime number</a:t>
            </a:r>
          </a:p>
          <a:p>
            <a:pPr lvl="1"/>
            <a:r>
              <a:rPr lang="en-US" dirty="0"/>
              <a:t>Spreads values out more evenly</a:t>
            </a:r>
          </a:p>
          <a:p>
            <a:pPr lvl="1"/>
            <a:r>
              <a:rPr lang="en-US" dirty="0"/>
              <a:t>Even better: double amount of data and then go up to nearest prime</a:t>
            </a:r>
          </a:p>
          <a:p>
            <a:pPr lvl="2"/>
            <a:r>
              <a:rPr lang="en-US" dirty="0"/>
              <a:t>About half full is a good goal</a:t>
            </a:r>
          </a:p>
          <a:p>
            <a:pPr lvl="1"/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6EAB3FC4-BC5E-4947-BA90-3D804DBE3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7433" y="3710722"/>
            <a:ext cx="2440666" cy="30413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05012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3140</TotalTime>
  <Words>915</Words>
  <Application>Microsoft Office PowerPoint</Application>
  <PresentationFormat>Widescreen</PresentationFormat>
  <Paragraphs>147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Bradley Hand ITC</vt:lpstr>
      <vt:lpstr>Century Gothic</vt:lpstr>
      <vt:lpstr>Wingdings 3</vt:lpstr>
      <vt:lpstr>Ion</vt:lpstr>
      <vt:lpstr>HashMaps:</vt:lpstr>
      <vt:lpstr>Hash Maps So Far:</vt:lpstr>
      <vt:lpstr>Hash Map:</vt:lpstr>
      <vt:lpstr>1. Hashing Function</vt:lpstr>
      <vt:lpstr>Potential Hash functions:</vt:lpstr>
      <vt:lpstr>2. Better Hash Functions: Make Array Size Prime!</vt:lpstr>
      <vt:lpstr>2. Prime Number Array Size</vt:lpstr>
      <vt:lpstr>TakeAways: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HashMaps:</dc:title>
  <dc:creator>Yarrington, Debra</dc:creator>
  <cp:lastModifiedBy>Yarrington, Debra</cp:lastModifiedBy>
  <cp:revision>26</cp:revision>
  <dcterms:created xsi:type="dcterms:W3CDTF">2020-11-18T17:27:37Z</dcterms:created>
  <dcterms:modified xsi:type="dcterms:W3CDTF">2021-04-19T21:53:24Z</dcterms:modified>
</cp:coreProperties>
</file>