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1" r:id="rId2"/>
  </p:sldMasterIdLst>
  <p:sldIdLst>
    <p:sldId id="256" r:id="rId3"/>
    <p:sldId id="297" r:id="rId4"/>
    <p:sldId id="291" r:id="rId5"/>
    <p:sldId id="282" r:id="rId6"/>
    <p:sldId id="294" r:id="rId7"/>
    <p:sldId id="292" r:id="rId8"/>
    <p:sldId id="293" r:id="rId9"/>
    <p:sldId id="295" r:id="rId10"/>
    <p:sldId id="286" r:id="rId11"/>
    <p:sldId id="285" r:id="rId12"/>
    <p:sldId id="289" r:id="rId13"/>
    <p:sldId id="29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53" y="4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418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52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288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805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354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552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0284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8448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1125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3787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1425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725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7552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5485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8675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8355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288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8623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F4807A-5068-4492-8025-D75F320E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E900B1-724A-477C-9CF6-C944D95327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0837" y="1325880"/>
            <a:ext cx="3543464" cy="3066507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rgbClr val="EBEBEB"/>
                </a:solidFill>
              </a:rPr>
              <a:t>HashMaps: </a:t>
            </a:r>
            <a:br>
              <a:rPr lang="en-US" sz="4800">
                <a:solidFill>
                  <a:srgbClr val="EBEBEB"/>
                </a:solidFill>
              </a:rPr>
            </a:br>
            <a:r>
              <a:rPr lang="en-US" sz="4800">
                <a:solidFill>
                  <a:srgbClr val="EBEBEB"/>
                </a:solidFill>
              </a:rPr>
              <a:t>Load Factor and rehashing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692EF2-2DEB-4A22-85A8-13BACF7081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3137" y="4588329"/>
            <a:ext cx="3571163" cy="1621508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When and how should you re-hash the keys?</a:t>
            </a:r>
          </a:p>
        </p:txBody>
      </p:sp>
      <p:sp>
        <p:nvSpPr>
          <p:cNvPr id="12" name="Freeform 36">
            <a:extLst>
              <a:ext uri="{FF2B5EF4-FFF2-40B4-BE49-F238E27FC236}">
                <a16:creationId xmlns:a16="http://schemas.microsoft.com/office/drawing/2014/main" id="{B24996F8-180C-4DCB-8A26-DFA336CDE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13666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95A82BDE-15F9-4786-A4F3-C7B3868DF1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7" b="14513"/>
          <a:stretch/>
        </p:blipFill>
        <p:spPr>
          <a:xfrm>
            <a:off x="20" y="10"/>
            <a:ext cx="7759920" cy="6857991"/>
          </a:xfrm>
          <a:custGeom>
            <a:avLst/>
            <a:gdLst/>
            <a:ahLst/>
            <a:cxnLst/>
            <a:rect l="l" t="t" r="r" b="b"/>
            <a:pathLst>
              <a:path w="7759940" h="6858001">
                <a:moveTo>
                  <a:pt x="0" y="0"/>
                </a:moveTo>
                <a:lnTo>
                  <a:pt x="1296537" y="0"/>
                </a:lnTo>
                <a:lnTo>
                  <a:pt x="1296537" y="1"/>
                </a:lnTo>
                <a:lnTo>
                  <a:pt x="6415225" y="1"/>
                </a:lnTo>
                <a:lnTo>
                  <a:pt x="6415225" y="0"/>
                </a:lnTo>
                <a:lnTo>
                  <a:pt x="7758763" y="0"/>
                </a:lnTo>
                <a:lnTo>
                  <a:pt x="7733718" y="155677"/>
                </a:lnTo>
                <a:lnTo>
                  <a:pt x="7709849" y="310668"/>
                </a:lnTo>
                <a:lnTo>
                  <a:pt x="7686485" y="466344"/>
                </a:lnTo>
                <a:lnTo>
                  <a:pt x="7666482" y="622707"/>
                </a:lnTo>
                <a:lnTo>
                  <a:pt x="7646311" y="778383"/>
                </a:lnTo>
                <a:lnTo>
                  <a:pt x="7627485" y="934746"/>
                </a:lnTo>
                <a:lnTo>
                  <a:pt x="7611349" y="1089051"/>
                </a:lnTo>
                <a:lnTo>
                  <a:pt x="7596053" y="1245413"/>
                </a:lnTo>
                <a:lnTo>
                  <a:pt x="7582101" y="1401090"/>
                </a:lnTo>
                <a:lnTo>
                  <a:pt x="7569999" y="1554023"/>
                </a:lnTo>
                <a:lnTo>
                  <a:pt x="7557896" y="1709014"/>
                </a:lnTo>
                <a:lnTo>
                  <a:pt x="7547811" y="1861947"/>
                </a:lnTo>
                <a:lnTo>
                  <a:pt x="7539911" y="2014881"/>
                </a:lnTo>
                <a:lnTo>
                  <a:pt x="7531674" y="2167128"/>
                </a:lnTo>
                <a:lnTo>
                  <a:pt x="7524783" y="2318004"/>
                </a:lnTo>
                <a:lnTo>
                  <a:pt x="7519908" y="2467509"/>
                </a:lnTo>
                <a:lnTo>
                  <a:pt x="7515706" y="2617013"/>
                </a:lnTo>
                <a:lnTo>
                  <a:pt x="7511672" y="2765146"/>
                </a:lnTo>
                <a:lnTo>
                  <a:pt x="7509823" y="2911221"/>
                </a:lnTo>
                <a:lnTo>
                  <a:pt x="7507806" y="3057297"/>
                </a:lnTo>
                <a:lnTo>
                  <a:pt x="7506797" y="3201315"/>
                </a:lnTo>
                <a:lnTo>
                  <a:pt x="7507806" y="3343961"/>
                </a:lnTo>
                <a:lnTo>
                  <a:pt x="7507806" y="3485236"/>
                </a:lnTo>
                <a:lnTo>
                  <a:pt x="7509823" y="3625139"/>
                </a:lnTo>
                <a:lnTo>
                  <a:pt x="7512848" y="3762299"/>
                </a:lnTo>
                <a:lnTo>
                  <a:pt x="7515706" y="3898087"/>
                </a:lnTo>
                <a:lnTo>
                  <a:pt x="7518900" y="4031133"/>
                </a:lnTo>
                <a:lnTo>
                  <a:pt x="7523774" y="4163492"/>
                </a:lnTo>
                <a:lnTo>
                  <a:pt x="7528985" y="4293793"/>
                </a:lnTo>
                <a:lnTo>
                  <a:pt x="7533691" y="4421352"/>
                </a:lnTo>
                <a:lnTo>
                  <a:pt x="7546971" y="4670298"/>
                </a:lnTo>
                <a:lnTo>
                  <a:pt x="7561090" y="4908956"/>
                </a:lnTo>
                <a:lnTo>
                  <a:pt x="7575882" y="5138013"/>
                </a:lnTo>
                <a:lnTo>
                  <a:pt x="7592187" y="5354726"/>
                </a:lnTo>
                <a:lnTo>
                  <a:pt x="7609164" y="5561838"/>
                </a:lnTo>
                <a:lnTo>
                  <a:pt x="7627485" y="5753862"/>
                </a:lnTo>
                <a:lnTo>
                  <a:pt x="7645471" y="5934227"/>
                </a:lnTo>
                <a:lnTo>
                  <a:pt x="7663456" y="6100191"/>
                </a:lnTo>
                <a:lnTo>
                  <a:pt x="7680433" y="6252438"/>
                </a:lnTo>
                <a:lnTo>
                  <a:pt x="7696570" y="6387541"/>
                </a:lnTo>
                <a:lnTo>
                  <a:pt x="7711866" y="6509613"/>
                </a:lnTo>
                <a:lnTo>
                  <a:pt x="7724641" y="6612483"/>
                </a:lnTo>
                <a:lnTo>
                  <a:pt x="7736743" y="6698894"/>
                </a:lnTo>
                <a:lnTo>
                  <a:pt x="7754057" y="6817538"/>
                </a:lnTo>
                <a:lnTo>
                  <a:pt x="7759940" y="6858000"/>
                </a:lnTo>
                <a:lnTo>
                  <a:pt x="6854586" y="6858000"/>
                </a:lnTo>
                <a:lnTo>
                  <a:pt x="6854586" y="6858001"/>
                </a:lnTo>
                <a:lnTo>
                  <a:pt x="764022" y="6858001"/>
                </a:lnTo>
                <a:lnTo>
                  <a:pt x="76402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30182B0-3559-41D5-9EBC-0BD86BEDA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98805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95785"/>
            <a:ext cx="8596668" cy="655093"/>
          </a:xfrm>
        </p:spPr>
        <p:txBody>
          <a:bodyPr/>
          <a:lstStyle/>
          <a:p>
            <a:r>
              <a:rPr lang="en-US" dirty="0"/>
              <a:t>Overall: Hash Tables: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21475"/>
            <a:ext cx="8596668" cy="481988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Good for:</a:t>
            </a:r>
          </a:p>
          <a:p>
            <a:pPr lvl="1"/>
            <a:r>
              <a:rPr lang="en-US" dirty="0"/>
              <a:t>data that can handle random access</a:t>
            </a:r>
          </a:p>
          <a:p>
            <a:pPr lvl="1"/>
            <a:r>
              <a:rPr lang="en-US" dirty="0"/>
              <a:t>Data that is unique! (1 per </a:t>
            </a:r>
            <a:r>
              <a:rPr lang="en-US" dirty="0" err="1"/>
              <a:t>hashmap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When mostly you need to find data (and quickly) </a:t>
            </a:r>
          </a:p>
          <a:p>
            <a:pPr lvl="2"/>
            <a:r>
              <a:rPr lang="en-US" dirty="0"/>
              <a:t>As opposed to anything else!</a:t>
            </a:r>
          </a:p>
          <a:p>
            <a:endParaRPr lang="en-US" dirty="0"/>
          </a:p>
          <a:p>
            <a:r>
              <a:rPr lang="en-US" dirty="0">
                <a:solidFill>
                  <a:srgbClr val="FFC000"/>
                </a:solidFill>
              </a:rPr>
              <a:t>Not so good for:</a:t>
            </a:r>
          </a:p>
          <a:p>
            <a:pPr lvl="1"/>
            <a:r>
              <a:rPr lang="en-US" dirty="0"/>
              <a:t>Data that must be ordered</a:t>
            </a:r>
          </a:p>
          <a:p>
            <a:pPr lvl="2"/>
            <a:r>
              <a:rPr lang="en-US" dirty="0"/>
              <a:t>Finding the largest, smallest, median value, etc.</a:t>
            </a:r>
          </a:p>
          <a:p>
            <a:pPr lvl="1"/>
            <a:r>
              <a:rPr lang="en-US" dirty="0"/>
              <a:t>Dynamic data</a:t>
            </a:r>
          </a:p>
          <a:p>
            <a:pPr lvl="2"/>
            <a:r>
              <a:rPr lang="en-US" dirty="0"/>
              <a:t>A lot of adding and removing of data</a:t>
            </a:r>
          </a:p>
          <a:p>
            <a:pPr lvl="3"/>
            <a:r>
              <a:rPr lang="en-US" dirty="0"/>
              <a:t>Don’t want to rehash too often</a:t>
            </a:r>
          </a:p>
          <a:p>
            <a:pPr lvl="1"/>
            <a:r>
              <a:rPr lang="en-US" dirty="0"/>
              <a:t>Data that doesn’t have unique keys (i.e., duplicates)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0714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maps Usage: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130" y="1160060"/>
            <a:ext cx="9404723" cy="5088339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Encryption </a:t>
            </a:r>
            <a:r>
              <a:rPr lang="en-US" dirty="0"/>
              <a:t>– for authentication</a:t>
            </a:r>
          </a:p>
          <a:p>
            <a:pPr lvl="1"/>
            <a:r>
              <a:rPr lang="en-US" dirty="0"/>
              <a:t>Hash a digital signature, get the value associated with the digital </a:t>
            </a:r>
            <a:r>
              <a:rPr lang="en-US" dirty="0" err="1"/>
              <a:t>signature,and</a:t>
            </a:r>
            <a:r>
              <a:rPr lang="en-US" dirty="0"/>
              <a:t> both are sent separately to receiver.  The receiver then uses the same hash function on the signature, gets the value associated with that signature, compares the messages.  If the same - authentication</a:t>
            </a:r>
          </a:p>
          <a:p>
            <a:r>
              <a:rPr lang="en-US" dirty="0">
                <a:solidFill>
                  <a:srgbClr val="00B0F0"/>
                </a:solidFill>
              </a:rPr>
              <a:t>Database access</a:t>
            </a:r>
          </a:p>
          <a:p>
            <a:pPr lvl="1"/>
            <a:r>
              <a:rPr lang="en-US" dirty="0"/>
              <a:t>Names-&gt;phone numbers</a:t>
            </a:r>
          </a:p>
          <a:p>
            <a:pPr lvl="1"/>
            <a:r>
              <a:rPr lang="en-US" dirty="0"/>
              <a:t>Author-&gt;articles (or books)</a:t>
            </a:r>
          </a:p>
          <a:p>
            <a:pPr lvl="1"/>
            <a:r>
              <a:rPr lang="en-US" dirty="0"/>
              <a:t>Topic-&gt;articles</a:t>
            </a:r>
          </a:p>
          <a:p>
            <a:pPr lvl="1"/>
            <a:r>
              <a:rPr lang="en-US" dirty="0"/>
              <a:t>usernames-&gt;passwords</a:t>
            </a:r>
          </a:p>
          <a:p>
            <a:pPr lvl="1"/>
            <a:r>
              <a:rPr lang="en-US" dirty="0"/>
              <a:t>Social Security Number-&gt;everything about you</a:t>
            </a:r>
          </a:p>
          <a:p>
            <a:pPr lvl="1"/>
            <a:r>
              <a:rPr lang="en-US" dirty="0"/>
              <a:t>Zip codes-&gt;regions</a:t>
            </a:r>
          </a:p>
          <a:p>
            <a:r>
              <a:rPr lang="en-US" dirty="0">
                <a:solidFill>
                  <a:srgbClr val="00B0F0"/>
                </a:solidFill>
              </a:rPr>
              <a:t>Translation</a:t>
            </a:r>
          </a:p>
          <a:p>
            <a:r>
              <a:rPr lang="en-US" dirty="0">
                <a:solidFill>
                  <a:srgbClr val="00B0F0"/>
                </a:solidFill>
              </a:rPr>
              <a:t>Anagrams</a:t>
            </a:r>
            <a:r>
              <a:rPr lang="en-US" dirty="0"/>
              <a:t> (how?)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1117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8FDEC-6DE6-42CF-A852-6EFDABECD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099" y="107859"/>
            <a:ext cx="2149341" cy="1400530"/>
          </a:xfrm>
        </p:spPr>
        <p:txBody>
          <a:bodyPr/>
          <a:lstStyle/>
          <a:p>
            <a:r>
              <a:rPr lang="en-US" dirty="0"/>
              <a:t>Take</a:t>
            </a:r>
            <a:br>
              <a:rPr lang="en-US" dirty="0"/>
            </a:br>
            <a:r>
              <a:rPr lang="en-US" dirty="0" err="1"/>
              <a:t>aways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44260-C527-40D4-9466-A4E70406A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4016" y="172431"/>
            <a:ext cx="9650840" cy="647917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1100"/>
              </a:spcBef>
            </a:pPr>
            <a:r>
              <a:rPr lang="en-US" sz="1700" dirty="0"/>
              <a:t>Hash maps:  Implementing the ADT Set</a:t>
            </a:r>
          </a:p>
          <a:p>
            <a:pPr lvl="1">
              <a:lnSpc>
                <a:spcPct val="120000"/>
              </a:lnSpc>
              <a:spcBef>
                <a:spcPts val="500"/>
              </a:spcBef>
            </a:pPr>
            <a:r>
              <a:rPr lang="en-US" sz="1500" dirty="0"/>
              <a:t>Unique values, no order to the data</a:t>
            </a:r>
          </a:p>
          <a:p>
            <a:pPr>
              <a:lnSpc>
                <a:spcPct val="120000"/>
              </a:lnSpc>
              <a:spcBef>
                <a:spcPts val="1100"/>
              </a:spcBef>
            </a:pPr>
            <a:r>
              <a:rPr lang="en-US" sz="1700" dirty="0"/>
              <a:t>How it works: 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US" dirty="0"/>
              <a:t>	</a:t>
            </a:r>
            <a:r>
              <a:rPr lang="en-US" sz="1500" dirty="0">
                <a:solidFill>
                  <a:srgbClr val="FFFF00"/>
                </a:solidFill>
              </a:rPr>
              <a:t>unique key </a:t>
            </a:r>
            <a:r>
              <a:rPr lang="en-US" sz="1500" dirty="0">
                <a:solidFill>
                  <a:srgbClr val="92D050"/>
                </a:solidFill>
              </a:rPr>
              <a:t>-&gt;</a:t>
            </a:r>
            <a:r>
              <a:rPr lang="en-US" sz="1500" dirty="0">
                <a:solidFill>
                  <a:srgbClr val="FFFF00"/>
                </a:solidFill>
              </a:rPr>
              <a:t> hash </a:t>
            </a:r>
            <a:r>
              <a:rPr lang="en-US" sz="1500" dirty="0" err="1">
                <a:solidFill>
                  <a:srgbClr val="FFFF00"/>
                </a:solidFill>
              </a:rPr>
              <a:t>fn</a:t>
            </a:r>
            <a:r>
              <a:rPr lang="en-US" sz="1500" dirty="0">
                <a:solidFill>
                  <a:srgbClr val="FFFF00"/>
                </a:solidFill>
              </a:rPr>
              <a:t> (mod </a:t>
            </a:r>
            <a:r>
              <a:rPr lang="en-US" sz="1500" dirty="0" err="1">
                <a:solidFill>
                  <a:srgbClr val="FFFF00"/>
                </a:solidFill>
              </a:rPr>
              <a:t>arraysize</a:t>
            </a:r>
            <a:r>
              <a:rPr lang="en-US" sz="1500" dirty="0">
                <a:solidFill>
                  <a:srgbClr val="FFFF00"/>
                </a:solidFill>
              </a:rPr>
              <a:t>)</a:t>
            </a:r>
            <a:r>
              <a:rPr lang="en-US" sz="1500" dirty="0">
                <a:solidFill>
                  <a:srgbClr val="92D050"/>
                </a:solidFill>
              </a:rPr>
              <a:t> -&gt; </a:t>
            </a:r>
            <a:r>
              <a:rPr lang="en-US" sz="1500" dirty="0">
                <a:solidFill>
                  <a:srgbClr val="FFFF00"/>
                </a:solidFill>
              </a:rPr>
              <a:t>number</a:t>
            </a:r>
            <a:r>
              <a:rPr lang="en-US" sz="1500" dirty="0">
                <a:solidFill>
                  <a:srgbClr val="92D050"/>
                </a:solidFill>
              </a:rPr>
              <a:t> -&gt; </a:t>
            </a:r>
            <a:r>
              <a:rPr lang="en-US" sz="1500" dirty="0">
                <a:solidFill>
                  <a:srgbClr val="FFFF00"/>
                </a:solidFill>
              </a:rPr>
              <a:t>used as index into hash array</a:t>
            </a:r>
            <a:r>
              <a:rPr lang="en-US" sz="1500" dirty="0">
                <a:solidFill>
                  <a:srgbClr val="92D050"/>
                </a:solidFill>
              </a:rPr>
              <a:t> -&gt; </a:t>
            </a:r>
            <a:r>
              <a:rPr lang="en-US" sz="1500" dirty="0">
                <a:solidFill>
                  <a:srgbClr val="FFFF00"/>
                </a:solidFill>
              </a:rPr>
              <a:t>values associated with key 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US" sz="1700" i="1" dirty="0"/>
              <a:t>Many, many hash functions!!</a:t>
            </a:r>
          </a:p>
          <a:p>
            <a:pPr marL="0" indent="0">
              <a:lnSpc>
                <a:spcPct val="120000"/>
              </a:lnSpc>
              <a:spcBef>
                <a:spcPts val="1100"/>
              </a:spcBef>
              <a:buNone/>
            </a:pPr>
            <a:r>
              <a:rPr lang="en-US" sz="1700" dirty="0"/>
              <a:t>But you will always have </a:t>
            </a:r>
            <a:r>
              <a:rPr lang="en-US" sz="1700" dirty="0">
                <a:solidFill>
                  <a:srgbClr val="FFC000"/>
                </a:solidFill>
              </a:rPr>
              <a:t>collisions</a:t>
            </a:r>
          </a:p>
          <a:p>
            <a:pPr marL="0" indent="0">
              <a:lnSpc>
                <a:spcPct val="120000"/>
              </a:lnSpc>
              <a:spcBef>
                <a:spcPts val="500"/>
              </a:spcBef>
              <a:buNone/>
            </a:pPr>
            <a:r>
              <a:rPr lang="en-US" sz="1700" dirty="0"/>
              <a:t>	</a:t>
            </a:r>
            <a:r>
              <a:rPr lang="en-US" sz="1700" i="1" dirty="0"/>
              <a:t>when multiple keys hash to the same index in the array</a:t>
            </a:r>
          </a:p>
          <a:p>
            <a:pPr marL="0" indent="0">
              <a:lnSpc>
                <a:spcPct val="120000"/>
              </a:lnSpc>
              <a:spcBef>
                <a:spcPts val="1100"/>
              </a:spcBef>
              <a:buNone/>
            </a:pPr>
            <a:r>
              <a:rPr lang="en-US" sz="1700" dirty="0"/>
              <a:t>	Many ways of dealing with collisions!</a:t>
            </a:r>
          </a:p>
          <a:p>
            <a:pPr marL="0" indent="0">
              <a:lnSpc>
                <a:spcPct val="120000"/>
              </a:lnSpc>
              <a:spcBef>
                <a:spcPts val="1100"/>
              </a:spcBef>
              <a:buNone/>
            </a:pPr>
            <a:r>
              <a:rPr lang="en-US" sz="1700" dirty="0">
                <a:solidFill>
                  <a:srgbClr val="FFC000"/>
                </a:solidFill>
              </a:rPr>
              <a:t>Collisions are costly in terms of time (and we want to find things fast!)</a:t>
            </a:r>
          </a:p>
          <a:p>
            <a:pPr lvl="1">
              <a:lnSpc>
                <a:spcPct val="120000"/>
              </a:lnSpc>
              <a:spcBef>
                <a:spcPts val="1100"/>
              </a:spcBef>
            </a:pPr>
            <a:r>
              <a:rPr lang="en-US" sz="1500" dirty="0"/>
              <a:t>Usually, </a:t>
            </a:r>
            <a:r>
              <a:rPr lang="en-US" sz="1500" dirty="0">
                <a:solidFill>
                  <a:srgbClr val="FFC000"/>
                </a:solidFill>
              </a:rPr>
              <a:t>the larger the hash array (and thus the more wasted space), the fewer collisions. </a:t>
            </a:r>
          </a:p>
          <a:p>
            <a:pPr marL="0" indent="0">
              <a:lnSpc>
                <a:spcPct val="120000"/>
              </a:lnSpc>
              <a:spcBef>
                <a:spcPts val="1100"/>
              </a:spcBef>
              <a:buNone/>
            </a:pPr>
            <a:r>
              <a:rPr lang="en-US" sz="1700" i="1"/>
              <a:t>Does </a:t>
            </a:r>
            <a:r>
              <a:rPr lang="en-US" sz="1700" i="1" dirty="0"/>
              <a:t>it pay to change the array size and rehash all the values?</a:t>
            </a:r>
          </a:p>
          <a:p>
            <a:pPr marL="0" indent="0">
              <a:lnSpc>
                <a:spcPct val="120000"/>
              </a:lnSpc>
              <a:spcBef>
                <a:spcPts val="1100"/>
              </a:spcBef>
              <a:buNone/>
            </a:pPr>
            <a:r>
              <a:rPr lang="en-US" sz="1700" dirty="0"/>
              <a:t>	Sometimes…</a:t>
            </a:r>
          </a:p>
          <a:p>
            <a:pPr marL="0" indent="0">
              <a:lnSpc>
                <a:spcPct val="120000"/>
              </a:lnSpc>
              <a:spcBef>
                <a:spcPts val="1100"/>
              </a:spcBef>
              <a:buNone/>
            </a:pPr>
            <a:r>
              <a:rPr lang="en-US" sz="1700" dirty="0"/>
              <a:t>	</a:t>
            </a:r>
            <a:r>
              <a:rPr lang="en-US" sz="1700" dirty="0">
                <a:solidFill>
                  <a:srgbClr val="00B0F0"/>
                </a:solidFill>
              </a:rPr>
              <a:t>Load factor </a:t>
            </a:r>
            <a:r>
              <a:rPr lang="en-US" sz="1700" dirty="0"/>
              <a:t>– </a:t>
            </a:r>
            <a:r>
              <a:rPr lang="en-US" sz="1700" dirty="0">
                <a:solidFill>
                  <a:srgbClr val="FFC000"/>
                </a:solidFill>
              </a:rPr>
              <a:t>number of values in the hash array/ total size of hash array</a:t>
            </a:r>
          </a:p>
          <a:p>
            <a:pPr lvl="1">
              <a:lnSpc>
                <a:spcPct val="120000"/>
              </a:lnSpc>
              <a:spcBef>
                <a:spcPts val="1100"/>
              </a:spcBef>
            </a:pPr>
            <a:r>
              <a:rPr lang="en-US" sz="1500" dirty="0"/>
              <a:t>Load factor </a:t>
            </a:r>
            <a:r>
              <a:rPr lang="en-US" sz="1500" dirty="0">
                <a:solidFill>
                  <a:srgbClr val="FFC000"/>
                </a:solidFill>
              </a:rPr>
              <a:t>under 25%?  </a:t>
            </a:r>
            <a:r>
              <a:rPr lang="en-US" sz="1500" dirty="0"/>
              <a:t>Time to </a:t>
            </a:r>
            <a:r>
              <a:rPr lang="en-US" sz="1500" dirty="0">
                <a:solidFill>
                  <a:srgbClr val="FFC000"/>
                </a:solidFill>
              </a:rPr>
              <a:t>rehash with an array half the size </a:t>
            </a:r>
            <a:r>
              <a:rPr lang="en-US" sz="1500" dirty="0"/>
              <a:t>of the current array</a:t>
            </a:r>
          </a:p>
          <a:p>
            <a:pPr lvl="1">
              <a:lnSpc>
                <a:spcPct val="120000"/>
              </a:lnSpc>
              <a:spcBef>
                <a:spcPts val="1100"/>
              </a:spcBef>
            </a:pPr>
            <a:r>
              <a:rPr lang="en-US" sz="1500" dirty="0"/>
              <a:t>Load factor </a:t>
            </a:r>
            <a:r>
              <a:rPr lang="en-US" sz="1500" dirty="0">
                <a:solidFill>
                  <a:srgbClr val="FFC000"/>
                </a:solidFill>
              </a:rPr>
              <a:t>over 70%?  </a:t>
            </a:r>
            <a:r>
              <a:rPr lang="en-US" sz="1500" dirty="0"/>
              <a:t>Time to </a:t>
            </a:r>
            <a:r>
              <a:rPr lang="en-US" sz="1500" dirty="0">
                <a:solidFill>
                  <a:srgbClr val="FFC000"/>
                </a:solidFill>
              </a:rPr>
              <a:t>rehash with an array double the size </a:t>
            </a:r>
            <a:r>
              <a:rPr lang="en-US" sz="1500" dirty="0"/>
              <a:t>of the current array</a:t>
            </a:r>
          </a:p>
          <a:p>
            <a:pPr marL="0" indent="0">
              <a:lnSpc>
                <a:spcPct val="120000"/>
              </a:lnSpc>
              <a:spcBef>
                <a:spcPts val="1100"/>
              </a:spcBef>
              <a:buNone/>
            </a:pPr>
            <a:r>
              <a:rPr lang="en-US" sz="1700" dirty="0"/>
              <a:t>	</a:t>
            </a:r>
            <a:r>
              <a:rPr lang="en-US" sz="1700" dirty="0">
                <a:solidFill>
                  <a:srgbClr val="FFC000"/>
                </a:solidFill>
              </a:rPr>
              <a:t>	-always go up to the nearest prime for the </a:t>
            </a:r>
            <a:r>
              <a:rPr lang="en-US" sz="1700" dirty="0" err="1">
                <a:solidFill>
                  <a:srgbClr val="FFC000"/>
                </a:solidFill>
              </a:rPr>
              <a:t>arraysize</a:t>
            </a:r>
            <a:r>
              <a:rPr lang="en-US" sz="1700" dirty="0">
                <a:solidFill>
                  <a:srgbClr val="FFC000"/>
                </a:solidFill>
              </a:rPr>
              <a:t>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4180FB-BEAA-4C72-9847-C6045FF6A3D7}"/>
              </a:ext>
            </a:extLst>
          </p:cNvPr>
          <p:cNvSpPr txBox="1"/>
          <p:nvPr/>
        </p:nvSpPr>
        <p:spPr>
          <a:xfrm>
            <a:off x="298280" y="2308004"/>
            <a:ext cx="1277914" cy="22518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dirty="0">
                <a:solidFill>
                  <a:srgbClr val="92D050"/>
                </a:solidFill>
                <a:latin typeface="Bradley Hand ITC" panose="03070402050302030203" pitchFamily="66" charset="0"/>
              </a:rPr>
              <a:t>Hang in </a:t>
            </a:r>
          </a:p>
          <a:p>
            <a:pPr>
              <a:lnSpc>
                <a:spcPct val="120000"/>
              </a:lnSpc>
            </a:pPr>
            <a:r>
              <a:rPr lang="en-US" sz="2200" dirty="0">
                <a:solidFill>
                  <a:srgbClr val="92D050"/>
                </a:solidFill>
                <a:latin typeface="Bradley Hand ITC" panose="03070402050302030203" pitchFamily="66" charset="0"/>
              </a:rPr>
              <a:t>There </a:t>
            </a:r>
          </a:p>
          <a:p>
            <a:pPr>
              <a:lnSpc>
                <a:spcPct val="120000"/>
              </a:lnSpc>
            </a:pPr>
            <a:r>
              <a:rPr lang="en-US" sz="2200" dirty="0">
                <a:solidFill>
                  <a:srgbClr val="92D050"/>
                </a:solidFill>
                <a:latin typeface="Bradley Hand ITC" panose="03070402050302030203" pitchFamily="66" charset="0"/>
              </a:rPr>
              <a:t>People!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2200" dirty="0">
                <a:solidFill>
                  <a:srgbClr val="92D050"/>
                </a:solidFill>
                <a:latin typeface="Bradley Hand ITC" panose="03070402050302030203" pitchFamily="66" charset="0"/>
              </a:rPr>
              <a:t>You got </a:t>
            </a:r>
          </a:p>
          <a:p>
            <a:pPr>
              <a:lnSpc>
                <a:spcPct val="120000"/>
              </a:lnSpc>
            </a:pPr>
            <a:r>
              <a:rPr lang="en-US" sz="2200" dirty="0">
                <a:solidFill>
                  <a:srgbClr val="92D050"/>
                </a:solidFill>
                <a:latin typeface="Bradley Hand ITC" panose="03070402050302030203" pitchFamily="66" charset="0"/>
              </a:rPr>
              <a:t>This!!</a:t>
            </a:r>
          </a:p>
        </p:txBody>
      </p:sp>
    </p:spTree>
    <p:extLst>
      <p:ext uri="{BB962C8B-B14F-4D97-AF65-F5344CB8AC3E}">
        <p14:creationId xmlns:p14="http://schemas.microsoft.com/office/powerpoint/2010/main" val="4238963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4CC03-4767-4F5E-821C-76A61DEB3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256423" cy="1641987"/>
          </a:xfrm>
        </p:spPr>
        <p:txBody>
          <a:bodyPr>
            <a:normAutofit/>
          </a:bodyPr>
          <a:lstStyle/>
          <a:p>
            <a:r>
              <a:rPr lang="en-US" dirty="0"/>
              <a:t>So Far We’ve discussed: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187C4E-14B9-4504-B200-5127823FA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69FFB449-800F-4A16-AC03-94FD05FBA9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862" b="1"/>
          <a:stretch/>
        </p:blipFill>
        <p:spPr>
          <a:xfrm>
            <a:off x="7967498" y="283924"/>
            <a:ext cx="3990160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3772D-05AB-49D3-B2C6-EB0C74E71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2438401"/>
            <a:ext cx="6258737" cy="380999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900" dirty="0"/>
              <a:t>Optimal Hash Array Size (hint – it’s a prime)</a:t>
            </a:r>
          </a:p>
          <a:p>
            <a:pPr>
              <a:lnSpc>
                <a:spcPct val="90000"/>
              </a:lnSpc>
            </a:pPr>
            <a:r>
              <a:rPr lang="en-US" sz="1900" dirty="0"/>
              <a:t>Hash functions (convert keys to numbers to be used as indices)</a:t>
            </a:r>
          </a:p>
          <a:p>
            <a:pPr>
              <a:lnSpc>
                <a:spcPct val="90000"/>
              </a:lnSpc>
            </a:pPr>
            <a:r>
              <a:rPr lang="en-US" sz="1900" dirty="0"/>
              <a:t>Special considerations for hash functions and strings</a:t>
            </a:r>
          </a:p>
          <a:p>
            <a:pPr>
              <a:lnSpc>
                <a:spcPct val="90000"/>
              </a:lnSpc>
            </a:pPr>
            <a:r>
              <a:rPr lang="en-US" sz="1900" dirty="0"/>
              <a:t>Different options for dealing with collisions</a:t>
            </a:r>
          </a:p>
          <a:p>
            <a:pPr>
              <a:lnSpc>
                <a:spcPct val="90000"/>
              </a:lnSpc>
            </a:pPr>
            <a:r>
              <a:rPr lang="en-US" sz="1900" dirty="0"/>
              <a:t>THE SAME HASH FUNCTION AND COLLISION HANDLING system is used for both finding and inserting</a:t>
            </a:r>
          </a:p>
          <a:p>
            <a:pPr>
              <a:lnSpc>
                <a:spcPct val="90000"/>
              </a:lnSpc>
            </a:pPr>
            <a:endParaRPr lang="en-US" sz="19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900" i="1" dirty="0"/>
              <a:t>What about removing?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0DAF58-CC04-493B-84BF-0C0162F11338}"/>
              </a:ext>
            </a:extLst>
          </p:cNvPr>
          <p:cNvSpPr/>
          <p:nvPr/>
        </p:nvSpPr>
        <p:spPr>
          <a:xfrm>
            <a:off x="7977279" y="5883479"/>
            <a:ext cx="3990160" cy="7014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594142-D76A-4009-8A82-4CEF5BC4A193}"/>
              </a:ext>
            </a:extLst>
          </p:cNvPr>
          <p:cNvSpPr/>
          <p:nvPr/>
        </p:nvSpPr>
        <p:spPr>
          <a:xfrm>
            <a:off x="8070279" y="5787025"/>
            <a:ext cx="3897159" cy="7014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C36947-CF87-407B-8162-136FE3D3E288}"/>
              </a:ext>
            </a:extLst>
          </p:cNvPr>
          <p:cNvSpPr txBox="1"/>
          <p:nvPr/>
        </p:nvSpPr>
        <p:spPr>
          <a:xfrm flipH="1">
            <a:off x="8256529" y="5883479"/>
            <a:ext cx="3990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Things could be worse… at least your burps don’t taste like bugs!!!</a:t>
            </a:r>
          </a:p>
        </p:txBody>
      </p:sp>
    </p:spTree>
    <p:extLst>
      <p:ext uri="{BB962C8B-B14F-4D97-AF65-F5344CB8AC3E}">
        <p14:creationId xmlns:p14="http://schemas.microsoft.com/office/powerpoint/2010/main" val="3397380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597" y="202346"/>
            <a:ext cx="9404723" cy="1049511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Remove From a Hash Map?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13" y="1251857"/>
            <a:ext cx="10803419" cy="487723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With </a:t>
            </a:r>
            <a:r>
              <a:rPr lang="en-US" dirty="0">
                <a:solidFill>
                  <a:srgbClr val="00B0F0"/>
                </a:solidFill>
              </a:rPr>
              <a:t>chaining</a:t>
            </a:r>
            <a:r>
              <a:rPr lang="en-US" dirty="0"/>
              <a:t> – not an issue – just find, then remove from the linked list</a:t>
            </a:r>
          </a:p>
          <a:p>
            <a:r>
              <a:rPr lang="en-US" dirty="0"/>
              <a:t>With </a:t>
            </a:r>
            <a:r>
              <a:rPr lang="en-US" dirty="0">
                <a:solidFill>
                  <a:srgbClr val="00B0F0"/>
                </a:solidFill>
              </a:rPr>
              <a:t>Open Addressing</a:t>
            </a:r>
            <a:r>
              <a:rPr lang="en-US" dirty="0"/>
              <a:t>: We have an issue.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Hashing: 20,22,32,43,42,55,66,53</a:t>
            </a:r>
          </a:p>
          <a:p>
            <a:pPr lvl="1"/>
            <a:r>
              <a:rPr lang="en-US" dirty="0"/>
              <a:t>Function: </a:t>
            </a:r>
            <a:r>
              <a:rPr lang="en-US" dirty="0" err="1"/>
              <a:t>num%arraysize</a:t>
            </a:r>
            <a:r>
              <a:rPr lang="en-US" dirty="0"/>
              <a:t> (bad </a:t>
            </a:r>
            <a:r>
              <a:rPr lang="en-US" dirty="0" err="1"/>
              <a:t>hashfunction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Array size 10 (bad </a:t>
            </a:r>
            <a:r>
              <a:rPr lang="en-US" dirty="0" err="1"/>
              <a:t>arraysize</a:t>
            </a:r>
            <a:r>
              <a:rPr lang="en-US" dirty="0"/>
              <a:t>)</a:t>
            </a:r>
          </a:p>
          <a:p>
            <a:r>
              <a:rPr lang="en-US" dirty="0"/>
              <a:t>Results: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828800" lvl="4" indent="0">
              <a:buNone/>
            </a:pPr>
            <a:r>
              <a:rPr lang="en-US" sz="1600" dirty="0"/>
              <a:t> 32		43			    55		  66</a:t>
            </a:r>
          </a:p>
          <a:p>
            <a:pPr marL="1828800" lvl="4" indent="0">
              <a:buNone/>
            </a:pPr>
            <a:r>
              <a:rPr lang="en-US" sz="1600" dirty="0"/>
              <a:t> 42		53</a:t>
            </a:r>
          </a:p>
          <a:p>
            <a:pPr marL="0" lvl="4" indent="0">
              <a:buNone/>
            </a:pPr>
            <a:r>
              <a:rPr lang="en-US" sz="1800" b="1" i="1" dirty="0">
                <a:solidFill>
                  <a:srgbClr val="FFC000"/>
                </a:solidFill>
              </a:rPr>
              <a:t>HOW WOULD YOU FIND 53? (Or, how would you find 64 IS NOT in the hash array)?</a:t>
            </a:r>
          </a:p>
          <a:p>
            <a:pPr marL="0" lvl="4" indent="0">
              <a:buNone/>
            </a:pPr>
            <a:r>
              <a:rPr lang="en-US" sz="1800" b="1" i="1" dirty="0">
                <a:solidFill>
                  <a:srgbClr val="FFC000"/>
                </a:solidFill>
              </a:rPr>
              <a:t>What if we removed 42?  </a:t>
            </a:r>
            <a:r>
              <a:rPr lang="en-US" sz="1800" b="1" i="1" dirty="0"/>
              <a:t>Now how do you find 53?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324361"/>
              </p:ext>
            </p:extLst>
          </p:nvPr>
        </p:nvGraphicFramePr>
        <p:xfrm>
          <a:off x="703943" y="3804452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5601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04800"/>
            <a:ext cx="8596668" cy="755650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Removing with Probing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38251"/>
            <a:ext cx="9963452" cy="4803112"/>
          </a:xfrm>
        </p:spPr>
        <p:txBody>
          <a:bodyPr>
            <a:normAutofit/>
          </a:bodyPr>
          <a:lstStyle/>
          <a:p>
            <a:r>
              <a:rPr lang="en-US" dirty="0"/>
              <a:t>To find a key-value pair: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Redo the hash function on the key, get the index</a:t>
            </a:r>
          </a:p>
          <a:p>
            <a:pPr lvl="2"/>
            <a:r>
              <a:rPr lang="en-US" dirty="0"/>
              <a:t>start looking there.  </a:t>
            </a:r>
          </a:p>
          <a:p>
            <a:pPr lvl="2"/>
            <a:r>
              <a:rPr lang="en-US" dirty="0"/>
              <a:t>If that location is full, and it isn’t the value you’re looking for, you look at the next probe-defined location </a:t>
            </a:r>
          </a:p>
          <a:p>
            <a:pPr lvl="2"/>
            <a:r>
              <a:rPr lang="en-US" dirty="0"/>
              <a:t>(linear probing – next index, double-hashing – the value rehashed)</a:t>
            </a:r>
          </a:p>
          <a:p>
            <a:r>
              <a:rPr lang="en-US" dirty="0"/>
              <a:t>You know the value is not in your data set </a:t>
            </a:r>
            <a:r>
              <a:rPr lang="en-US" dirty="0">
                <a:solidFill>
                  <a:srgbClr val="FFC000"/>
                </a:solidFill>
              </a:rPr>
              <a:t>IF YOU FIND AN EMPTY SPACE</a:t>
            </a:r>
          </a:p>
          <a:p>
            <a:pPr lvl="1"/>
            <a:r>
              <a:rPr lang="en-US" dirty="0"/>
              <a:t>Otherwise that’s where the data would have been placed in the hash map.</a:t>
            </a:r>
          </a:p>
          <a:p>
            <a:pPr lvl="1"/>
            <a:endParaRPr lang="en-US" dirty="0"/>
          </a:p>
          <a:p>
            <a:pPr lvl="1"/>
            <a:r>
              <a:rPr lang="en-US" sz="2400" b="1" i="1" dirty="0">
                <a:solidFill>
                  <a:srgbClr val="FFC000"/>
                </a:solidFill>
              </a:rPr>
              <a:t>But what if you removed, and that’s why there’s an empty space???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7470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015"/>
            <a:ext cx="9252154" cy="1223983"/>
          </a:xfrm>
        </p:spPr>
        <p:txBody>
          <a:bodyPr>
            <a:normAutofit/>
          </a:bodyPr>
          <a:lstStyle/>
          <a:p>
            <a:r>
              <a:rPr lang="en-US" dirty="0"/>
              <a:t>Removing with Probing: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3585"/>
            <a:ext cx="7014754" cy="5285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300"/>
              </a:spcBef>
            </a:pPr>
            <a:r>
              <a:rPr lang="en-US" sz="1800" dirty="0"/>
              <a:t>What if you’ve removed?  </a:t>
            </a:r>
          </a:p>
          <a:p>
            <a:pPr lvl="1">
              <a:lnSpc>
                <a:spcPct val="90000"/>
              </a:lnSpc>
              <a:spcBef>
                <a:spcPts val="1300"/>
              </a:spcBef>
            </a:pPr>
            <a:r>
              <a:rPr lang="en-US" dirty="0"/>
              <a:t>What to do about the empty space?</a:t>
            </a:r>
          </a:p>
          <a:p>
            <a:pPr lvl="2">
              <a:lnSpc>
                <a:spcPct val="90000"/>
              </a:lnSpc>
              <a:spcBef>
                <a:spcPts val="1300"/>
              </a:spcBef>
            </a:pPr>
            <a:r>
              <a:rPr lang="en-US" dirty="0"/>
              <a:t> so it doesn’t confuse future probes for a different key…</a:t>
            </a:r>
          </a:p>
          <a:p>
            <a:pPr>
              <a:lnSpc>
                <a:spcPct val="90000"/>
              </a:lnSpc>
              <a:spcBef>
                <a:spcPts val="1300"/>
              </a:spcBef>
            </a:pPr>
            <a:r>
              <a:rPr lang="en-US" sz="1800" dirty="0"/>
              <a:t>Quick and Dirty Solution: “Dummy value”</a:t>
            </a:r>
          </a:p>
          <a:p>
            <a:pPr lvl="1">
              <a:lnSpc>
                <a:spcPct val="90000"/>
              </a:lnSpc>
              <a:spcBef>
                <a:spcPts val="1300"/>
              </a:spcBef>
            </a:pPr>
            <a:r>
              <a:rPr lang="en-US" i="1" dirty="0">
                <a:solidFill>
                  <a:srgbClr val="FFC000"/>
                </a:solidFill>
              </a:rPr>
              <a:t>Dummy value - some value that won’t ever occur in your data set</a:t>
            </a:r>
          </a:p>
          <a:p>
            <a:pPr lvl="2">
              <a:lnSpc>
                <a:spcPct val="90000"/>
              </a:lnSpc>
              <a:spcBef>
                <a:spcPts val="1300"/>
              </a:spcBef>
            </a:pPr>
            <a:r>
              <a:rPr lang="en-US" dirty="0"/>
              <a:t>When you remove, mark the slot as “removed” somehow</a:t>
            </a:r>
          </a:p>
          <a:p>
            <a:pPr lvl="3">
              <a:lnSpc>
                <a:spcPct val="90000"/>
              </a:lnSpc>
              <a:spcBef>
                <a:spcPts val="1300"/>
              </a:spcBef>
            </a:pPr>
            <a:r>
              <a:rPr lang="en-US" sz="1600" dirty="0" err="1"/>
              <a:t>Mqybe</a:t>
            </a:r>
            <a:r>
              <a:rPr lang="en-US" sz="1600" dirty="0"/>
              <a:t>  -1 ?</a:t>
            </a:r>
          </a:p>
          <a:p>
            <a:pPr lvl="3">
              <a:lnSpc>
                <a:spcPct val="90000"/>
              </a:lnSpc>
              <a:spcBef>
                <a:spcPts val="1300"/>
              </a:spcBef>
            </a:pPr>
            <a:r>
              <a:rPr lang="en-US" sz="1800" dirty="0"/>
              <a:t>Different from an empty slot</a:t>
            </a:r>
          </a:p>
          <a:p>
            <a:pPr lvl="1">
              <a:lnSpc>
                <a:spcPct val="90000"/>
              </a:lnSpc>
              <a:spcBef>
                <a:spcPts val="1300"/>
              </a:spcBef>
            </a:pPr>
            <a:r>
              <a:rPr lang="en-US" sz="1700" dirty="0"/>
              <a:t>So when probing during a find, continue to search past “removed” slots  (with dummy values) until either the value is found or a slot is empty</a:t>
            </a:r>
          </a:p>
          <a:p>
            <a:pPr lvl="1">
              <a:lnSpc>
                <a:spcPct val="90000"/>
              </a:lnSpc>
              <a:spcBef>
                <a:spcPts val="1300"/>
              </a:spcBef>
            </a:pPr>
            <a:r>
              <a:rPr lang="en-US" sz="1700" i="1" dirty="0"/>
              <a:t>Note: The array must have an empty value!</a:t>
            </a:r>
          </a:p>
          <a:p>
            <a:pPr lvl="2">
              <a:lnSpc>
                <a:spcPct val="90000"/>
              </a:lnSpc>
              <a:spcBef>
                <a:spcPts val="1300"/>
              </a:spcBef>
            </a:pPr>
            <a:r>
              <a:rPr lang="en-US" sz="1700" i="1" dirty="0"/>
              <a:t>Why?</a:t>
            </a:r>
          </a:p>
          <a:p>
            <a:pPr lvl="1">
              <a:lnSpc>
                <a:spcPct val="90000"/>
              </a:lnSpc>
            </a:pPr>
            <a:endParaRPr lang="en-US" sz="1500" dirty="0"/>
          </a:p>
        </p:txBody>
      </p:sp>
      <p:pic>
        <p:nvPicPr>
          <p:cNvPr id="5" name="Picture 4" descr="A picture containing small, sitting, toy, table&#10;&#10;Description automatically generated">
            <a:extLst>
              <a:ext uri="{FF2B5EF4-FFF2-40B4-BE49-F238E27FC236}">
                <a16:creationId xmlns:a16="http://schemas.microsoft.com/office/drawing/2014/main" id="{87763727-0938-4762-88F3-6E791FBEBE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29" r="28165"/>
          <a:stretch/>
        </p:blipFill>
        <p:spPr>
          <a:xfrm>
            <a:off x="7551643" y="2052213"/>
            <a:ext cx="3991900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884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4E613-675E-474F-805E-95C5A864F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 with probing: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3193D-3279-4EF2-A0A0-51324290C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316" y="1520518"/>
            <a:ext cx="9485538" cy="4727882"/>
          </a:xfrm>
        </p:spPr>
        <p:txBody>
          <a:bodyPr>
            <a:normAutofit/>
          </a:bodyPr>
          <a:lstStyle/>
          <a:p>
            <a:r>
              <a:rPr lang="en-US" dirty="0"/>
              <a:t>Problem: could have a hash array with very few values, yet search could take a while</a:t>
            </a:r>
          </a:p>
          <a:p>
            <a:pPr lvl="1"/>
            <a:r>
              <a:rPr lang="en-US" dirty="0"/>
              <a:t>Because lots of dummy values</a:t>
            </a:r>
          </a:p>
          <a:p>
            <a:pPr lvl="1"/>
            <a:r>
              <a:rPr lang="en-US" dirty="0"/>
              <a:t>May need “compaction” </a:t>
            </a:r>
          </a:p>
          <a:p>
            <a:pPr lvl="2"/>
            <a:r>
              <a:rPr lang="en-US" dirty="0"/>
              <a:t>Sort of like “defragging”</a:t>
            </a:r>
          </a:p>
          <a:p>
            <a:pPr lvl="2"/>
            <a:r>
              <a:rPr lang="en-US" dirty="0"/>
              <a:t>Remove all values from the hash array</a:t>
            </a:r>
          </a:p>
          <a:p>
            <a:pPr lvl="3"/>
            <a:r>
              <a:rPr lang="en-US" dirty="0"/>
              <a:t>and rehash everything that is a legitimate value (not the dummy values!)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If  amount of data is much smaller than array size, and we’re rehashing everything anyhow, we might want to create a smaller array</a:t>
            </a:r>
          </a:p>
          <a:p>
            <a:pPr lvl="2"/>
            <a:r>
              <a:rPr lang="en-US" dirty="0"/>
              <a:t>When?  How empty?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801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D0E6D-D2EF-40F4-962C-5B422C0D6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48125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Load Factor: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8F356D-78B9-42B1-847B-BB0D541493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6314" y="1104901"/>
            <a:ext cx="9604149" cy="51435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30000"/>
              </a:lnSpc>
            </a:pPr>
            <a:r>
              <a:rPr lang="en-CA" altLang="en-US" sz="2600" dirty="0"/>
              <a:t>There’s usually a trade-off between the number of collisions and the size of the array:</a:t>
            </a:r>
          </a:p>
          <a:p>
            <a:pPr lvl="1">
              <a:lnSpc>
                <a:spcPct val="130000"/>
              </a:lnSpc>
            </a:pPr>
            <a:r>
              <a:rPr lang="en-CA" altLang="en-US" sz="2100" dirty="0"/>
              <a:t>Huge arrays with little data should mean fewer collisions</a:t>
            </a:r>
          </a:p>
          <a:p>
            <a:pPr lvl="2">
              <a:lnSpc>
                <a:spcPct val="130000"/>
              </a:lnSpc>
            </a:pPr>
            <a:r>
              <a:rPr lang="en-CA" altLang="en-US" sz="1900" dirty="0"/>
              <a:t>But too much wasted space!!</a:t>
            </a:r>
          </a:p>
          <a:p>
            <a:pPr lvl="1">
              <a:lnSpc>
                <a:spcPct val="130000"/>
              </a:lnSpc>
            </a:pPr>
            <a:r>
              <a:rPr lang="en-CA" altLang="en-US" sz="2600" dirty="0"/>
              <a:t>Small arrays with large amounts of data mean more collisions</a:t>
            </a:r>
          </a:p>
          <a:p>
            <a:pPr lvl="2">
              <a:lnSpc>
                <a:spcPct val="130000"/>
              </a:lnSpc>
            </a:pPr>
            <a:r>
              <a:rPr lang="en-CA" altLang="en-US" sz="1900" dirty="0"/>
              <a:t>But less wasted space</a:t>
            </a:r>
          </a:p>
          <a:p>
            <a:pPr lvl="1">
              <a:lnSpc>
                <a:spcPct val="130000"/>
              </a:lnSpc>
            </a:pPr>
            <a:r>
              <a:rPr lang="en-CA" altLang="en-US" sz="2600" dirty="0"/>
              <a:t>We’ll need to keep track of how full the array is.</a:t>
            </a:r>
          </a:p>
          <a:p>
            <a:pPr marL="457200" lvl="1" indent="0">
              <a:lnSpc>
                <a:spcPct val="130000"/>
              </a:lnSpc>
              <a:spcBef>
                <a:spcPts val="1800"/>
              </a:spcBef>
              <a:buNone/>
            </a:pPr>
            <a:r>
              <a:rPr lang="en-CA" altLang="en-US" sz="2600" b="1" i="1" dirty="0">
                <a:solidFill>
                  <a:srgbClr val="00B0F0"/>
                </a:solidFill>
              </a:rPr>
              <a:t>Load factor: </a:t>
            </a:r>
          </a:p>
          <a:p>
            <a:pPr marL="914400" lvl="2" indent="0">
              <a:lnSpc>
                <a:spcPct val="130000"/>
              </a:lnSpc>
              <a:spcBef>
                <a:spcPts val="200"/>
              </a:spcBef>
              <a:buNone/>
            </a:pPr>
            <a:r>
              <a:rPr lang="en-CA" altLang="en-US" sz="2600" dirty="0">
                <a:solidFill>
                  <a:srgbClr val="00B0F0"/>
                </a:solidFill>
              </a:rPr>
              <a:t>	</a:t>
            </a:r>
            <a:r>
              <a:rPr lang="en-CA" altLang="en-US" sz="2200" dirty="0">
                <a:solidFill>
                  <a:srgbClr val="00B0F0"/>
                </a:solidFill>
              </a:rPr>
              <a:t>number of indices filled(n) / total number of slots (m)</a:t>
            </a:r>
          </a:p>
          <a:p>
            <a:pPr lvl="3">
              <a:lnSpc>
                <a:spcPct val="130000"/>
              </a:lnSpc>
              <a:spcBef>
                <a:spcPts val="200"/>
              </a:spcBef>
            </a:pPr>
            <a:r>
              <a:rPr lang="en-CA" altLang="en-US" sz="2000" dirty="0">
                <a:solidFill>
                  <a:srgbClr val="FFC000"/>
                </a:solidFill>
              </a:rPr>
              <a:t>Indicates how full the array is</a:t>
            </a:r>
          </a:p>
        </p:txBody>
      </p:sp>
    </p:spTree>
    <p:extLst>
      <p:ext uri="{BB962C8B-B14F-4D97-AF65-F5344CB8AC3E}">
        <p14:creationId xmlns:p14="http://schemas.microsoft.com/office/powerpoint/2010/main" val="4028020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ACE36-1693-4C3B-9BDB-44F9562F2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Removing: How empty before rehashing?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F6865-779E-4CF8-B470-CA3D9118E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If  amount of data is much smaller than array size, and we’re rehashing everything anyhow, we might want to create a smaller array</a:t>
            </a:r>
          </a:p>
          <a:p>
            <a:pPr lvl="2"/>
            <a:r>
              <a:rPr lang="en-US" dirty="0"/>
              <a:t>When?  How empty?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rgbClr val="FFC000"/>
                </a:solidFill>
              </a:rPr>
              <a:t>If LOAD gets to be under 25%, </a:t>
            </a:r>
          </a:p>
          <a:p>
            <a:pPr lvl="2"/>
            <a:r>
              <a:rPr lang="en-US" dirty="0"/>
              <a:t>Make a new array </a:t>
            </a:r>
            <a:r>
              <a:rPr lang="en-US" dirty="0">
                <a:solidFill>
                  <a:srgbClr val="00B0F0"/>
                </a:solidFill>
              </a:rPr>
              <a:t>half the size </a:t>
            </a:r>
            <a:r>
              <a:rPr lang="en-US" dirty="0"/>
              <a:t>of old array, up to nearest prime</a:t>
            </a:r>
          </a:p>
          <a:p>
            <a:pPr lvl="2"/>
            <a:r>
              <a:rPr lang="en-US" dirty="0"/>
              <a:t>Rehash all values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O(n) </a:t>
            </a:r>
            <a:r>
              <a:rPr lang="en-US" dirty="0">
                <a:solidFill>
                  <a:srgbClr val="FFC000"/>
                </a:solidFill>
              </a:rPr>
              <a:t>( </a:t>
            </a:r>
            <a:r>
              <a:rPr lang="en-US" dirty="0" err="1">
                <a:solidFill>
                  <a:srgbClr val="FFC000"/>
                </a:solidFill>
              </a:rPr>
              <a:t>bleck</a:t>
            </a:r>
            <a:r>
              <a:rPr lang="en-US" dirty="0">
                <a:solidFill>
                  <a:srgbClr val="FFC000"/>
                </a:solidFill>
              </a:rPr>
              <a:t>, Ugh!)</a:t>
            </a:r>
          </a:p>
          <a:p>
            <a:pPr lvl="3"/>
            <a:r>
              <a:rPr lang="en-US" dirty="0"/>
              <a:t>But… it means that future inserts and finds can be done in close to O(1) without a lot of wasted space!</a:t>
            </a:r>
          </a:p>
          <a:p>
            <a:pPr lvl="3"/>
            <a:r>
              <a:rPr lang="en-US" b="1" i="1" dirty="0"/>
              <a:t>SO it’s a trade-off…</a:t>
            </a:r>
          </a:p>
          <a:p>
            <a:pPr marL="914400" lvl="2" indent="0">
              <a:buNone/>
            </a:pPr>
            <a:endParaRPr lang="en-US" dirty="0">
              <a:solidFill>
                <a:srgbClr val="FFC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323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52" y="170598"/>
            <a:ext cx="8596668" cy="955343"/>
          </a:xfrm>
        </p:spPr>
        <p:txBody>
          <a:bodyPr/>
          <a:lstStyle/>
          <a:p>
            <a:r>
              <a:rPr lang="en-US" dirty="0"/>
              <a:t>Back to inserting: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125941"/>
            <a:ext cx="9814754" cy="491542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What is the best case for insertion?</a:t>
            </a:r>
          </a:p>
          <a:p>
            <a:r>
              <a:rPr lang="en-US" dirty="0"/>
              <a:t>What is the worst case for insertion?</a:t>
            </a:r>
          </a:p>
          <a:p>
            <a:pPr lvl="1"/>
            <a:r>
              <a:rPr lang="en-US" dirty="0"/>
              <a:t>When does this happen?</a:t>
            </a:r>
          </a:p>
          <a:p>
            <a:r>
              <a:rPr lang="en-US" dirty="0"/>
              <a:t>Clearly the more we avoid collisions, the more efficient hashing is (and we want efficient!)</a:t>
            </a:r>
          </a:p>
          <a:p>
            <a:pPr lvl="1"/>
            <a:r>
              <a:rPr lang="en-US" dirty="0"/>
              <a:t>Usually, the </a:t>
            </a:r>
            <a:r>
              <a:rPr lang="en-US" dirty="0">
                <a:solidFill>
                  <a:srgbClr val="FFC000"/>
                </a:solidFill>
              </a:rPr>
              <a:t>more elements in the hash array, the more collisions</a:t>
            </a:r>
          </a:p>
          <a:p>
            <a:endParaRPr lang="en-US" dirty="0"/>
          </a:p>
          <a:p>
            <a:r>
              <a:rPr lang="en-US" dirty="0">
                <a:solidFill>
                  <a:srgbClr val="FFC000"/>
                </a:solidFill>
              </a:rPr>
              <a:t>Rule: </a:t>
            </a:r>
            <a:r>
              <a:rPr lang="en-US" dirty="0"/>
              <a:t> When a hash table(array)’s </a:t>
            </a:r>
            <a:r>
              <a:rPr lang="en-US" dirty="0">
                <a:solidFill>
                  <a:srgbClr val="FFC000"/>
                </a:solidFill>
              </a:rPr>
              <a:t>load  is over 70%, </a:t>
            </a:r>
            <a:r>
              <a:rPr lang="en-US" dirty="0"/>
              <a:t>we want to: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Allocate a new array</a:t>
            </a:r>
          </a:p>
          <a:p>
            <a:pPr lvl="2"/>
            <a:r>
              <a:rPr lang="en-US" dirty="0">
                <a:solidFill>
                  <a:srgbClr val="FFC000"/>
                </a:solidFill>
              </a:rPr>
              <a:t>New Size: double the previous array’s size (up to next prime)</a:t>
            </a:r>
          </a:p>
          <a:p>
            <a:pPr lvl="1"/>
            <a:r>
              <a:rPr lang="en-US" dirty="0"/>
              <a:t>Take all the key-value pairs and </a:t>
            </a:r>
            <a:r>
              <a:rPr lang="en-US" dirty="0">
                <a:solidFill>
                  <a:srgbClr val="FFC000"/>
                </a:solidFill>
              </a:rPr>
              <a:t>rehash</a:t>
            </a:r>
          </a:p>
          <a:p>
            <a:pPr lvl="2"/>
            <a:r>
              <a:rPr lang="en-US" dirty="0">
                <a:solidFill>
                  <a:srgbClr val="FFC000"/>
                </a:solidFill>
              </a:rPr>
              <a:t>Mod by new array size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Time: </a:t>
            </a:r>
            <a:r>
              <a:rPr lang="en-US" dirty="0">
                <a:solidFill>
                  <a:srgbClr val="FF0000"/>
                </a:solidFill>
              </a:rPr>
              <a:t>0(n)  </a:t>
            </a:r>
            <a:r>
              <a:rPr lang="en-US" dirty="0">
                <a:solidFill>
                  <a:srgbClr val="FFC000"/>
                </a:solidFill>
              </a:rPr>
              <a:t>Ugh!</a:t>
            </a:r>
          </a:p>
          <a:p>
            <a:pPr lvl="2"/>
            <a:r>
              <a:rPr lang="en-US" b="1" i="1" dirty="0"/>
              <a:t>Again, the trade-off is now future finds and inserts should be close to O(1)</a:t>
            </a:r>
          </a:p>
        </p:txBody>
      </p:sp>
    </p:spTree>
    <p:extLst>
      <p:ext uri="{BB962C8B-B14F-4D97-AF65-F5344CB8AC3E}">
        <p14:creationId xmlns:p14="http://schemas.microsoft.com/office/powerpoint/2010/main" val="23932787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1_Io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Override1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2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3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4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5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6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1234</Words>
  <Application>Microsoft Office PowerPoint</Application>
  <PresentationFormat>Widescreen</PresentationFormat>
  <Paragraphs>158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Bradley Hand ITC</vt:lpstr>
      <vt:lpstr>Century Gothic</vt:lpstr>
      <vt:lpstr>Comic Sans MS</vt:lpstr>
      <vt:lpstr>Wingdings 3</vt:lpstr>
      <vt:lpstr>Ion</vt:lpstr>
      <vt:lpstr>1_Ion</vt:lpstr>
      <vt:lpstr>HashMaps:  Load Factor and rehashing</vt:lpstr>
      <vt:lpstr>So Far We’ve discussed:</vt:lpstr>
      <vt:lpstr>Remove From a Hash Map?</vt:lpstr>
      <vt:lpstr>Removing with Probing:</vt:lpstr>
      <vt:lpstr>Removing with Probing:</vt:lpstr>
      <vt:lpstr>Removing with probing:</vt:lpstr>
      <vt:lpstr>Load Factor:</vt:lpstr>
      <vt:lpstr>Removing: How empty before rehashing?</vt:lpstr>
      <vt:lpstr>Back to inserting:</vt:lpstr>
      <vt:lpstr>Overall: Hash Tables:</vt:lpstr>
      <vt:lpstr>Hash maps Usage:</vt:lpstr>
      <vt:lpstr>Take 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HashMaps:  Load Factor and rehashing</dc:title>
  <dc:creator>Yarrington, Debra</dc:creator>
  <cp:lastModifiedBy>Yarrington, Debra</cp:lastModifiedBy>
  <cp:revision>5</cp:revision>
  <dcterms:created xsi:type="dcterms:W3CDTF">2020-11-25T18:18:55Z</dcterms:created>
  <dcterms:modified xsi:type="dcterms:W3CDTF">2021-04-20T04:17:43Z</dcterms:modified>
</cp:coreProperties>
</file>