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92" r:id="rId2"/>
    <p:sldId id="296" r:id="rId3"/>
    <p:sldId id="297" r:id="rId4"/>
    <p:sldId id="258" r:id="rId5"/>
    <p:sldId id="295" r:id="rId6"/>
    <p:sldId id="264" r:id="rId7"/>
    <p:sldId id="298" r:id="rId8"/>
    <p:sldId id="29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32"/>
    <a:srgbClr val="005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1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8811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3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9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0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8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4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6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98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te of hash browns&#10;&#10;Description automatically generated">
            <a:extLst>
              <a:ext uri="{FF2B5EF4-FFF2-40B4-BE49-F238E27FC236}">
                <a16:creationId xmlns:a16="http://schemas.microsoft.com/office/drawing/2014/main" id="{5BDC6010-1A90-44C4-8387-9A3993780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99" r="-2" b="19330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7" name="Picture 6" descr="A Map&#10;&#10;Description automatically generated">
            <a:extLst>
              <a:ext uri="{FF2B5EF4-FFF2-40B4-BE49-F238E27FC236}">
                <a16:creationId xmlns:a16="http://schemas.microsoft.com/office/drawing/2014/main" id="{A36DACFE-1188-4A0C-9019-E71CE97A0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8" r="14104" b="-1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1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C405C-07BE-49CE-AEDC-39DEC7E98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Hash Maps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D7F92-693F-4E6C-8838-08C663F7B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 extremely well-used data Structure!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8119C8C-9EB6-4179-B413-EB6D111528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7000"/>
          </a:blip>
          <a:stretch>
            <a:fillRect/>
          </a:stretch>
        </p:blipFill>
        <p:spPr>
          <a:xfrm>
            <a:off x="8713962" y="5094130"/>
            <a:ext cx="3477839" cy="17389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5299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D1A37-A977-46F9-9AB4-681A6CC0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ADT </a:t>
            </a:r>
            <a:r>
              <a:rPr lang="en-US" sz="4800" b="1" dirty="0">
                <a:solidFill>
                  <a:srgbClr val="FFC000"/>
                </a:solidFill>
              </a:rPr>
              <a:t>Sets: 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 descr="Set of animals - each animal is unique, no order">
            <a:extLst>
              <a:ext uri="{FF2B5EF4-FFF2-40B4-BE49-F238E27FC236}">
                <a16:creationId xmlns:a16="http://schemas.microsoft.com/office/drawing/2014/main" id="{8C879F8A-A1E6-48D0-8F05-308DD99F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67" y="2548281"/>
            <a:ext cx="4915461" cy="3662018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142C9-1C10-4A0B-89F9-84CDAA776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028" y="2548281"/>
            <a:ext cx="6031122" cy="397316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Every data in a set is </a:t>
            </a:r>
            <a:r>
              <a:rPr lang="en-US" b="1" dirty="0">
                <a:solidFill>
                  <a:srgbClr val="FF0000"/>
                </a:solidFill>
              </a:rPr>
              <a:t>unique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No duplicates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No order </a:t>
            </a:r>
            <a:r>
              <a:rPr lang="en-US" dirty="0"/>
              <a:t>to a set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 first, no last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 this comes after this…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Finding: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 far the best we can do is </a:t>
            </a:r>
            <a:r>
              <a:rPr lang="en-US" sz="2000" dirty="0">
                <a:solidFill>
                  <a:srgbClr val="FF0000"/>
                </a:solidFill>
              </a:rPr>
              <a:t>O (log n)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With balanced trees</a:t>
            </a:r>
          </a:p>
        </p:txBody>
      </p:sp>
    </p:spTree>
    <p:extLst>
      <p:ext uri="{BB962C8B-B14F-4D97-AF65-F5344CB8AC3E}">
        <p14:creationId xmlns:p14="http://schemas.microsoft.com/office/powerpoint/2010/main" val="39387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70D9-452E-4939-A114-A80B01F0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553"/>
          </a:xfrm>
        </p:spPr>
        <p:txBody>
          <a:bodyPr/>
          <a:lstStyle/>
          <a:p>
            <a:r>
              <a:rPr lang="en-US" dirty="0"/>
              <a:t>The problem of </a:t>
            </a:r>
            <a:r>
              <a:rPr lang="en-US" dirty="0">
                <a:solidFill>
                  <a:srgbClr val="FFC000"/>
                </a:solidFill>
              </a:rPr>
              <a:t>finding x: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A252-BC11-456A-9461-8202A4D5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965"/>
            <a:ext cx="9629544" cy="450839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CA" altLang="en-US" b="1" i="1" dirty="0">
                <a:solidFill>
                  <a:srgbClr val="FFC000"/>
                </a:solidFill>
              </a:rPr>
              <a:t>Let’s go back to arrays:</a:t>
            </a:r>
          </a:p>
          <a:p>
            <a:pPr>
              <a:buFontTx/>
              <a:buNone/>
            </a:pPr>
            <a:r>
              <a:rPr lang="en-CA" altLang="en-US" dirty="0"/>
              <a:t>	Arrays allow us to access data </a:t>
            </a:r>
            <a:r>
              <a:rPr lang="en-CA" altLang="en-US" b="1" i="1" dirty="0">
                <a:solidFill>
                  <a:srgbClr val="FFC000"/>
                </a:solidFill>
              </a:rPr>
              <a:t>at an index </a:t>
            </a:r>
            <a:r>
              <a:rPr lang="en-CA" altLang="en-US" dirty="0"/>
              <a:t>quickly (</a:t>
            </a:r>
            <a:r>
              <a:rPr lang="en-CA" altLang="en-US" b="1" dirty="0">
                <a:solidFill>
                  <a:srgbClr val="FF0000"/>
                </a:solidFill>
              </a:rPr>
              <a:t>O(1)</a:t>
            </a:r>
            <a:r>
              <a:rPr lang="en-CA" altLang="en-US" dirty="0"/>
              <a:t>)</a:t>
            </a:r>
          </a:p>
          <a:p>
            <a:pPr>
              <a:buFontTx/>
              <a:buNone/>
            </a:pPr>
            <a:endParaRPr lang="en-CA" altLang="en-US" dirty="0"/>
          </a:p>
          <a:p>
            <a:pPr lvl="1">
              <a:buFontTx/>
              <a:buNone/>
            </a:pPr>
            <a:r>
              <a:rPr lang="en-CA" altLang="en-US" dirty="0"/>
              <a:t>	a. If all the students are in an array and</a:t>
            </a:r>
          </a:p>
          <a:p>
            <a:pPr lvl="1">
              <a:buFontTx/>
              <a:buNone/>
            </a:pPr>
            <a:r>
              <a:rPr lang="en-CA" altLang="en-US" dirty="0"/>
              <a:t>	b. we know what index in the array a student is located at,  (e.g., Cruella is at index 4)</a:t>
            </a:r>
          </a:p>
          <a:p>
            <a:pPr lvl="1">
              <a:buFontTx/>
              <a:buNone/>
            </a:pPr>
            <a:r>
              <a:rPr lang="en-CA" altLang="en-US" dirty="0"/>
              <a:t>	c. we can access the student info in 1</a:t>
            </a:r>
          </a:p>
          <a:p>
            <a:pPr lvl="1">
              <a:buFontTx/>
              <a:buNone/>
            </a:pPr>
            <a:endParaRPr lang="en-CA" altLang="en-US" dirty="0"/>
          </a:p>
          <a:p>
            <a:pPr lvl="1">
              <a:buFontTx/>
              <a:buNone/>
            </a:pPr>
            <a:endParaRPr lang="en-CA" altLang="en-US" dirty="0"/>
          </a:p>
          <a:p>
            <a:pPr lvl="1">
              <a:buFontTx/>
              <a:buNone/>
            </a:pPr>
            <a:endParaRPr lang="en-CA" altLang="en-US" dirty="0"/>
          </a:p>
          <a:p>
            <a:pPr lvl="1">
              <a:buFontTx/>
              <a:buNone/>
            </a:pPr>
            <a:endParaRPr lang="en-CA" altLang="en-US" dirty="0"/>
          </a:p>
          <a:p>
            <a:pPr lvl="1">
              <a:buFontTx/>
              <a:buNone/>
            </a:pPr>
            <a:endParaRPr lang="en-CA" altLang="en-US" dirty="0"/>
          </a:p>
          <a:p>
            <a:pPr>
              <a:buFontTx/>
              <a:buNone/>
            </a:pPr>
            <a:r>
              <a:rPr lang="en-CA" altLang="en-US" dirty="0"/>
              <a:t>	We need a way to </a:t>
            </a:r>
            <a:r>
              <a:rPr lang="en-CA" altLang="en-US" dirty="0">
                <a:solidFill>
                  <a:srgbClr val="00B0F0"/>
                </a:solidFill>
              </a:rPr>
              <a:t>MAP (HASH) </a:t>
            </a:r>
            <a:r>
              <a:rPr lang="en-CA" altLang="en-US" dirty="0"/>
              <a:t>each student (or other data) to </a:t>
            </a:r>
            <a:r>
              <a:rPr lang="en-CA" altLang="en-US" dirty="0">
                <a:solidFill>
                  <a:srgbClr val="FFC000"/>
                </a:solidFill>
              </a:rPr>
              <a:t>an index in the array</a:t>
            </a:r>
          </a:p>
          <a:p>
            <a:pPr>
              <a:buFontTx/>
              <a:buNone/>
            </a:pPr>
            <a:endParaRPr lang="en-CA" altLang="en-US" dirty="0"/>
          </a:p>
          <a:p>
            <a:pPr>
              <a:buFontTx/>
              <a:buNone/>
            </a:pPr>
            <a:r>
              <a:rPr lang="en-CA" altLang="en-US" dirty="0"/>
              <a:t>	Note that each student is unique – no two students with exactly the same data</a:t>
            </a:r>
          </a:p>
          <a:p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B3145F5-7D3D-463E-A2FE-DCC4ECAF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34436"/>
              </p:ext>
            </p:extLst>
          </p:nvPr>
        </p:nvGraphicFramePr>
        <p:xfrm>
          <a:off x="1514062" y="3483665"/>
          <a:ext cx="916387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125">
                  <a:extLst>
                    <a:ext uri="{9D8B030D-6E8A-4147-A177-3AD203B41FA5}">
                      <a16:colId xmlns:a16="http://schemas.microsoft.com/office/drawing/2014/main" val="1698675524"/>
                    </a:ext>
                  </a:extLst>
                </a:gridCol>
                <a:gridCol w="1309125">
                  <a:extLst>
                    <a:ext uri="{9D8B030D-6E8A-4147-A177-3AD203B41FA5}">
                      <a16:colId xmlns:a16="http://schemas.microsoft.com/office/drawing/2014/main" val="1408169530"/>
                    </a:ext>
                  </a:extLst>
                </a:gridCol>
                <a:gridCol w="1309125">
                  <a:extLst>
                    <a:ext uri="{9D8B030D-6E8A-4147-A177-3AD203B41FA5}">
                      <a16:colId xmlns:a16="http://schemas.microsoft.com/office/drawing/2014/main" val="1668973524"/>
                    </a:ext>
                  </a:extLst>
                </a:gridCol>
                <a:gridCol w="1309125">
                  <a:extLst>
                    <a:ext uri="{9D8B030D-6E8A-4147-A177-3AD203B41FA5}">
                      <a16:colId xmlns:a16="http://schemas.microsoft.com/office/drawing/2014/main" val="3326767032"/>
                    </a:ext>
                  </a:extLst>
                </a:gridCol>
                <a:gridCol w="1309125">
                  <a:extLst>
                    <a:ext uri="{9D8B030D-6E8A-4147-A177-3AD203B41FA5}">
                      <a16:colId xmlns:a16="http://schemas.microsoft.com/office/drawing/2014/main" val="2215706593"/>
                    </a:ext>
                  </a:extLst>
                </a:gridCol>
                <a:gridCol w="1309125">
                  <a:extLst>
                    <a:ext uri="{9D8B030D-6E8A-4147-A177-3AD203B41FA5}">
                      <a16:colId xmlns:a16="http://schemas.microsoft.com/office/drawing/2014/main" val="477002925"/>
                    </a:ext>
                  </a:extLst>
                </a:gridCol>
                <a:gridCol w="1309125">
                  <a:extLst>
                    <a:ext uri="{9D8B030D-6E8A-4147-A177-3AD203B41FA5}">
                      <a16:colId xmlns:a16="http://schemas.microsoft.com/office/drawing/2014/main" val="2059303800"/>
                    </a:ext>
                  </a:extLst>
                </a:gridCol>
              </a:tblGrid>
              <a:tr h="93525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Malfoy,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Draco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2023</a:t>
                      </a:r>
                    </a:p>
                    <a:p>
                      <a:r>
                        <a:rPr lang="en-US" sz="1400" b="1" dirty="0">
                          <a:solidFill>
                            <a:srgbClr val="005284"/>
                          </a:solidFill>
                        </a:rPr>
                        <a:t>638428112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Munster,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Herman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2025</a:t>
                      </a:r>
                    </a:p>
                    <a:p>
                      <a:r>
                        <a:rPr lang="en-US" sz="1400" b="1" dirty="0">
                          <a:solidFill>
                            <a:srgbClr val="005284"/>
                          </a:solidFill>
                        </a:rPr>
                        <a:t>302956473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Adams,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Morticia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2024</a:t>
                      </a:r>
                    </a:p>
                    <a:p>
                      <a:r>
                        <a:rPr lang="en-US" sz="1400" b="1" dirty="0">
                          <a:solidFill>
                            <a:srgbClr val="005284"/>
                          </a:solidFill>
                        </a:rPr>
                        <a:t>493238281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Dracula,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Vlad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2024</a:t>
                      </a:r>
                    </a:p>
                    <a:p>
                      <a:r>
                        <a:rPr lang="en-US" sz="1400" b="1" dirty="0">
                          <a:solidFill>
                            <a:srgbClr val="005284"/>
                          </a:solidFill>
                        </a:rPr>
                        <a:t>3894928171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5284"/>
                          </a:solidFill>
                        </a:rPr>
                        <a:t>DeVille</a:t>
                      </a:r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,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Cruella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2023</a:t>
                      </a:r>
                    </a:p>
                    <a:p>
                      <a:r>
                        <a:rPr lang="en-US" sz="1400" b="1" dirty="0">
                          <a:solidFill>
                            <a:srgbClr val="005284"/>
                          </a:solidFill>
                        </a:rPr>
                        <a:t>693842813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rgbClr val="005284"/>
                          </a:solidFill>
                        </a:rPr>
                        <a:t>Thanos</a:t>
                      </a:r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,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Bert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2025</a:t>
                      </a:r>
                    </a:p>
                    <a:p>
                      <a:r>
                        <a:rPr lang="en-US" sz="1400" b="1" dirty="0">
                          <a:solidFill>
                            <a:srgbClr val="005284"/>
                          </a:solidFill>
                        </a:rPr>
                        <a:t>992834764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Bates,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Norman</a:t>
                      </a:r>
                    </a:p>
                    <a:p>
                      <a:r>
                        <a:rPr lang="en-US" sz="1400" b="0" dirty="0">
                          <a:solidFill>
                            <a:srgbClr val="005284"/>
                          </a:solidFill>
                        </a:rPr>
                        <a:t>2025</a:t>
                      </a:r>
                    </a:p>
                    <a:p>
                      <a:r>
                        <a:rPr lang="en-US" sz="1400" b="1" dirty="0">
                          <a:solidFill>
                            <a:srgbClr val="005284"/>
                          </a:solidFill>
                        </a:rPr>
                        <a:t>492837123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9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9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98" y="0"/>
            <a:ext cx="9382307" cy="840141"/>
          </a:xfrm>
        </p:spPr>
        <p:txBody>
          <a:bodyPr>
            <a:normAutofit/>
          </a:bodyPr>
          <a:lstStyle/>
          <a:p>
            <a:r>
              <a:rPr lang="en-CA" altLang="en-US" dirty="0"/>
              <a:t>Hashing: 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99893" y="761999"/>
            <a:ext cx="11645895" cy="6037729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CA" altLang="en-US" dirty="0"/>
              <a:t>Example:</a:t>
            </a:r>
          </a:p>
          <a:p>
            <a:r>
              <a:rPr lang="en-CA" altLang="en-US" dirty="0"/>
              <a:t>We’ve got 5000 students, each with a unique student id that’s 9 digits long.</a:t>
            </a:r>
          </a:p>
          <a:p>
            <a:pPr lvl="1"/>
            <a:r>
              <a:rPr lang="en-CA" altLang="en-US" dirty="0"/>
              <a:t>Could we use the student ids as the index into an array?</a:t>
            </a:r>
          </a:p>
          <a:p>
            <a:pPr lvl="1"/>
            <a:r>
              <a:rPr lang="en-CA" altLang="en-US" dirty="0"/>
              <a:t>Can you think of a reason why we shouldn’t?</a:t>
            </a:r>
          </a:p>
          <a:p>
            <a:pPr marL="457200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endParaRPr lang="en-CA" altLang="en-US" dirty="0"/>
          </a:p>
          <a:p>
            <a:r>
              <a:rPr lang="en-CA" altLang="en-US" dirty="0">
                <a:solidFill>
                  <a:srgbClr val="00B0F0"/>
                </a:solidFill>
              </a:rPr>
              <a:t>Mapping: </a:t>
            </a:r>
          </a:p>
          <a:p>
            <a:pPr lvl="1"/>
            <a:r>
              <a:rPr lang="en-CA" altLang="en-US" dirty="0"/>
              <a:t>a way of taking a unique </a:t>
            </a:r>
            <a:r>
              <a:rPr lang="en-CA" altLang="en-US" dirty="0">
                <a:solidFill>
                  <a:srgbClr val="00B0F0"/>
                </a:solidFill>
              </a:rPr>
              <a:t>key</a:t>
            </a:r>
            <a:r>
              <a:rPr lang="en-CA" altLang="en-US" dirty="0"/>
              <a:t> (in this case, the student’s id) and </a:t>
            </a:r>
            <a:r>
              <a:rPr lang="en-CA" altLang="en-US" dirty="0">
                <a:solidFill>
                  <a:srgbClr val="00B0F0"/>
                </a:solidFill>
              </a:rPr>
              <a:t>mapping</a:t>
            </a:r>
            <a:r>
              <a:rPr lang="en-CA" altLang="en-US" dirty="0"/>
              <a:t> it to an </a:t>
            </a:r>
            <a:r>
              <a:rPr lang="en-CA" altLang="en-US" dirty="0">
                <a:solidFill>
                  <a:srgbClr val="00B0F0"/>
                </a:solidFill>
              </a:rPr>
              <a:t>index</a:t>
            </a:r>
            <a:r>
              <a:rPr lang="en-CA" altLang="en-US" dirty="0"/>
              <a:t> (a number)</a:t>
            </a:r>
          </a:p>
          <a:p>
            <a:pPr lvl="1"/>
            <a:r>
              <a:rPr lang="en-CA" altLang="en-US" dirty="0"/>
              <a:t>In other words, we are mapping a student to an index in the array.</a:t>
            </a:r>
          </a:p>
          <a:p>
            <a:pPr lvl="2"/>
            <a:r>
              <a:rPr lang="en-CA" altLang="en-US" dirty="0"/>
              <a:t>In this case using their id.</a:t>
            </a:r>
          </a:p>
          <a:p>
            <a:pPr lvl="2"/>
            <a:endParaRPr lang="en-CA" altLang="en-US" dirty="0"/>
          </a:p>
          <a:p>
            <a:r>
              <a:rPr lang="en-CA" altLang="en-US" dirty="0"/>
              <a:t>	</a:t>
            </a:r>
            <a:r>
              <a:rPr lang="en-CA" altLang="en-US" dirty="0">
                <a:solidFill>
                  <a:srgbClr val="00B0F0"/>
                </a:solidFill>
              </a:rPr>
              <a:t>Hashing function </a:t>
            </a:r>
            <a:r>
              <a:rPr lang="en-CA" altLang="en-US" dirty="0"/>
              <a:t>maps the unique key to an index</a:t>
            </a:r>
          </a:p>
          <a:p>
            <a:pPr lvl="1"/>
            <a:r>
              <a:rPr lang="en-CA" altLang="en-US" dirty="0"/>
              <a:t>That way we can find the student by looking at the index created by the key and the hashing function </a:t>
            </a:r>
          </a:p>
          <a:p>
            <a:pPr lvl="1"/>
            <a:r>
              <a:rPr lang="en-CA" altLang="en-US" b="1" i="1" dirty="0">
                <a:solidFill>
                  <a:srgbClr val="FF0000"/>
                </a:solidFill>
              </a:rPr>
              <a:t>takes one step!!  O(1)</a:t>
            </a:r>
          </a:p>
          <a:p>
            <a:pPr>
              <a:buFontTx/>
              <a:buNone/>
            </a:pPr>
            <a:endParaRPr lang="en-CA" altLang="en-US" dirty="0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B1E5E380-74E2-4B2B-8B24-447D76FAA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6322"/>
              </p:ext>
            </p:extLst>
          </p:nvPr>
        </p:nvGraphicFramePr>
        <p:xfrm>
          <a:off x="1476375" y="2406406"/>
          <a:ext cx="8894988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68">
                  <a:extLst>
                    <a:ext uri="{9D8B030D-6E8A-4147-A177-3AD203B41FA5}">
                      <a16:colId xmlns:a16="http://schemas.microsoft.com/office/drawing/2014/main" val="2076750570"/>
                    </a:ext>
                  </a:extLst>
                </a:gridCol>
                <a:gridCol w="893671">
                  <a:extLst>
                    <a:ext uri="{9D8B030D-6E8A-4147-A177-3AD203B41FA5}">
                      <a16:colId xmlns:a16="http://schemas.microsoft.com/office/drawing/2014/main" val="468127057"/>
                    </a:ext>
                  </a:extLst>
                </a:gridCol>
                <a:gridCol w="271820">
                  <a:extLst>
                    <a:ext uri="{9D8B030D-6E8A-4147-A177-3AD203B41FA5}">
                      <a16:colId xmlns:a16="http://schemas.microsoft.com/office/drawing/2014/main" val="2647606003"/>
                    </a:ext>
                  </a:extLst>
                </a:gridCol>
                <a:gridCol w="946249">
                  <a:extLst>
                    <a:ext uri="{9D8B030D-6E8A-4147-A177-3AD203B41FA5}">
                      <a16:colId xmlns:a16="http://schemas.microsoft.com/office/drawing/2014/main" val="3142177348"/>
                    </a:ext>
                  </a:extLst>
                </a:gridCol>
                <a:gridCol w="323462">
                  <a:extLst>
                    <a:ext uri="{9D8B030D-6E8A-4147-A177-3AD203B41FA5}">
                      <a16:colId xmlns:a16="http://schemas.microsoft.com/office/drawing/2014/main" val="1602561868"/>
                    </a:ext>
                  </a:extLst>
                </a:gridCol>
                <a:gridCol w="907627">
                  <a:extLst>
                    <a:ext uri="{9D8B030D-6E8A-4147-A177-3AD203B41FA5}">
                      <a16:colId xmlns:a16="http://schemas.microsoft.com/office/drawing/2014/main" val="1393471578"/>
                    </a:ext>
                  </a:extLst>
                </a:gridCol>
                <a:gridCol w="371741">
                  <a:extLst>
                    <a:ext uri="{9D8B030D-6E8A-4147-A177-3AD203B41FA5}">
                      <a16:colId xmlns:a16="http://schemas.microsoft.com/office/drawing/2014/main" val="2513985241"/>
                    </a:ext>
                  </a:extLst>
                </a:gridCol>
                <a:gridCol w="902799">
                  <a:extLst>
                    <a:ext uri="{9D8B030D-6E8A-4147-A177-3AD203B41FA5}">
                      <a16:colId xmlns:a16="http://schemas.microsoft.com/office/drawing/2014/main" val="981891352"/>
                    </a:ext>
                  </a:extLst>
                </a:gridCol>
                <a:gridCol w="342775">
                  <a:extLst>
                    <a:ext uri="{9D8B030D-6E8A-4147-A177-3AD203B41FA5}">
                      <a16:colId xmlns:a16="http://schemas.microsoft.com/office/drawing/2014/main" val="1021741137"/>
                    </a:ext>
                  </a:extLst>
                </a:gridCol>
                <a:gridCol w="907627">
                  <a:extLst>
                    <a:ext uri="{9D8B030D-6E8A-4147-A177-3AD203B41FA5}">
                      <a16:colId xmlns:a16="http://schemas.microsoft.com/office/drawing/2014/main" val="3652572662"/>
                    </a:ext>
                  </a:extLst>
                </a:gridCol>
                <a:gridCol w="333118">
                  <a:extLst>
                    <a:ext uri="{9D8B030D-6E8A-4147-A177-3AD203B41FA5}">
                      <a16:colId xmlns:a16="http://schemas.microsoft.com/office/drawing/2014/main" val="1312215635"/>
                    </a:ext>
                  </a:extLst>
                </a:gridCol>
                <a:gridCol w="946249">
                  <a:extLst>
                    <a:ext uri="{9D8B030D-6E8A-4147-A177-3AD203B41FA5}">
                      <a16:colId xmlns:a16="http://schemas.microsoft.com/office/drawing/2014/main" val="334306446"/>
                    </a:ext>
                  </a:extLst>
                </a:gridCol>
                <a:gridCol w="458642">
                  <a:extLst>
                    <a:ext uri="{9D8B030D-6E8A-4147-A177-3AD203B41FA5}">
                      <a16:colId xmlns:a16="http://schemas.microsoft.com/office/drawing/2014/main" val="2176922805"/>
                    </a:ext>
                  </a:extLst>
                </a:gridCol>
                <a:gridCol w="926940">
                  <a:extLst>
                    <a:ext uri="{9D8B030D-6E8A-4147-A177-3AD203B41FA5}">
                      <a16:colId xmlns:a16="http://schemas.microsoft.com/office/drawing/2014/main" val="1415512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302956473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389492817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492837123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493238281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638428112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693842813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992834764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13383"/>
                  </a:ext>
                </a:extLst>
              </a:tr>
              <a:tr h="3528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Munster,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Herman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Dracula,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Vlad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Bates,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Norman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Adams,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Morticia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Malfoy,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Draco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solidFill>
                            <a:srgbClr val="005284"/>
                          </a:solidFill>
                        </a:rPr>
                        <a:t>DeVille</a:t>
                      </a: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,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Cruella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solidFill>
                            <a:srgbClr val="005284"/>
                          </a:solidFill>
                        </a:rPr>
                        <a:t>Thanos</a:t>
                      </a:r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,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Bert</a:t>
                      </a:r>
                    </a:p>
                    <a:p>
                      <a:r>
                        <a:rPr lang="en-US" sz="1100" b="0" dirty="0">
                          <a:solidFill>
                            <a:srgbClr val="005284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586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B9BF60-6B15-4EBA-ABF3-16BE7B3E1937}"/>
              </a:ext>
            </a:extLst>
          </p:cNvPr>
          <p:cNvSpPr txBox="1"/>
          <p:nvPr/>
        </p:nvSpPr>
        <p:spPr>
          <a:xfrm>
            <a:off x="514350" y="240640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977255-6931-49CD-856D-848FEAB483DF}"/>
              </a:ext>
            </a:extLst>
          </p:cNvPr>
          <p:cNvCxnSpPr/>
          <p:nvPr/>
        </p:nvCxnSpPr>
        <p:spPr>
          <a:xfrm>
            <a:off x="1119188" y="2547938"/>
            <a:ext cx="290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A4EE08-896B-41ED-9229-5F251326DD5B}"/>
              </a:ext>
            </a:extLst>
          </p:cNvPr>
          <p:cNvCxnSpPr>
            <a:cxnSpLocks/>
          </p:cNvCxnSpPr>
          <p:nvPr/>
        </p:nvCxnSpPr>
        <p:spPr>
          <a:xfrm flipH="1">
            <a:off x="9589605" y="1873526"/>
            <a:ext cx="392595" cy="3677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6CFB51-221D-4852-929B-51D008864A0F}"/>
              </a:ext>
            </a:extLst>
          </p:cNvPr>
          <p:cNvSpPr txBox="1"/>
          <p:nvPr/>
        </p:nvSpPr>
        <p:spPr>
          <a:xfrm>
            <a:off x="9982200" y="1405371"/>
            <a:ext cx="1515717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Needs to be one seriously huge array!!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ED04CA-D267-486F-B564-D9E498845B51}"/>
              </a:ext>
            </a:extLst>
          </p:cNvPr>
          <p:cNvCxnSpPr>
            <a:cxnSpLocks/>
          </p:cNvCxnSpPr>
          <p:nvPr/>
        </p:nvCxnSpPr>
        <p:spPr>
          <a:xfrm flipH="1">
            <a:off x="7358758" y="2108052"/>
            <a:ext cx="254325" cy="2664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FCE9A6-5E8F-426D-95E0-F3508A2DE184}"/>
              </a:ext>
            </a:extLst>
          </p:cNvPr>
          <p:cNvSpPr txBox="1"/>
          <p:nvPr/>
        </p:nvSpPr>
        <p:spPr>
          <a:xfrm>
            <a:off x="7613083" y="1715257"/>
            <a:ext cx="132190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Using student ID as INDEX!</a:t>
            </a:r>
          </a:p>
        </p:txBody>
      </p:sp>
    </p:spTree>
    <p:extLst>
      <p:ext uri="{BB962C8B-B14F-4D97-AF65-F5344CB8AC3E}">
        <p14:creationId xmlns:p14="http://schemas.microsoft.com/office/powerpoint/2010/main" val="386189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ature, sitting, sky, standing&#10;&#10;Description automatically generated">
            <a:extLst>
              <a:ext uri="{FF2B5EF4-FFF2-40B4-BE49-F238E27FC236}">
                <a16:creationId xmlns:a16="http://schemas.microsoft.com/office/drawing/2014/main" id="{A3522A0F-EB27-4476-B8E7-615DFAE4B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571EA7-BDC6-4E6F-A47A-B5D39E5E7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1A898-5110-46DB-8C9E-F70C50F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Problem: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152D8-615F-4A5A-886D-E14B136C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3BF9-99C0-44CB-96EA-92D39033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75" y="1359134"/>
            <a:ext cx="7642204" cy="527026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How long is your student id?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If all student IDs are that many digits, what is the largest possible id?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Assuming 9 digits, 999,999,999 is the largest possible id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To use the id as an index into an array, we’d need an array that is as long as the largest possible id. (so 999,999,999)</a:t>
            </a:r>
          </a:p>
          <a:p>
            <a:pPr>
              <a:lnSpc>
                <a:spcPct val="110000"/>
              </a:lnSpc>
            </a:pPr>
            <a:endParaRPr lang="en-US" sz="1500" dirty="0"/>
          </a:p>
          <a:p>
            <a:pPr>
              <a:lnSpc>
                <a:spcPct val="110000"/>
              </a:lnSpc>
            </a:pPr>
            <a:r>
              <a:rPr lang="en-US" sz="1500" dirty="0"/>
              <a:t>How many students are there at the University?</a:t>
            </a:r>
          </a:p>
          <a:p>
            <a:pPr lvl="2">
              <a:lnSpc>
                <a:spcPct val="110000"/>
              </a:lnSpc>
            </a:pPr>
            <a:r>
              <a:rPr lang="en-US" sz="1500" dirty="0"/>
              <a:t>About 25,000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We’d have A LOT of blank spaces (</a:t>
            </a:r>
            <a:r>
              <a:rPr lang="en-US" sz="1500" dirty="0">
                <a:solidFill>
                  <a:srgbClr val="FFC000"/>
                </a:solidFill>
              </a:rPr>
              <a:t>wasted space</a:t>
            </a:r>
            <a:r>
              <a:rPr lang="en-US" sz="1500" dirty="0"/>
              <a:t>) in the array.  </a:t>
            </a:r>
          </a:p>
          <a:p>
            <a:pPr lvl="1">
              <a:lnSpc>
                <a:spcPct val="110000"/>
              </a:lnSpc>
            </a:pPr>
            <a:r>
              <a:rPr lang="en-US" sz="1500" dirty="0">
                <a:solidFill>
                  <a:srgbClr val="FFC000"/>
                </a:solidFill>
              </a:rPr>
              <a:t>VERY INEFFICIENT </a:t>
            </a:r>
            <a:r>
              <a:rPr lang="en-US" sz="1500" dirty="0"/>
              <a:t>in terms of space.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BUT </a:t>
            </a:r>
            <a:r>
              <a:rPr lang="en-US" sz="1500" dirty="0">
                <a:solidFill>
                  <a:srgbClr val="FFC000"/>
                </a:solidFill>
              </a:rPr>
              <a:t>VERY EFFICIENT in terms of finding data </a:t>
            </a:r>
            <a:r>
              <a:rPr lang="en-US" sz="1500" dirty="0"/>
              <a:t>about a student – just go the index that is their id number in the array and there’s the information about the student!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FCE14-0891-47CA-BA83-B9D2FDE93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495" y="4593276"/>
            <a:ext cx="372247" cy="4227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078375-456B-4798-9B08-04FD126BB8D3}"/>
              </a:ext>
            </a:extLst>
          </p:cNvPr>
          <p:cNvSpPr/>
          <p:nvPr/>
        </p:nvSpPr>
        <p:spPr>
          <a:xfrm>
            <a:off x="3352800" y="0"/>
            <a:ext cx="7770296" cy="1143000"/>
          </a:xfrm>
          <a:prstGeom prst="rect">
            <a:avLst/>
          </a:prstGeom>
          <a:solidFill>
            <a:srgbClr val="1E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BC52B-D9DE-4415-B3A1-AD5BB16610AD}"/>
              </a:ext>
            </a:extLst>
          </p:cNvPr>
          <p:cNvSpPr txBox="1"/>
          <p:nvPr/>
        </p:nvSpPr>
        <p:spPr>
          <a:xfrm>
            <a:off x="7145642" y="6146613"/>
            <a:ext cx="404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probably don’t want to waste that much space, though…</a:t>
            </a:r>
          </a:p>
        </p:txBody>
      </p:sp>
    </p:spTree>
    <p:extLst>
      <p:ext uri="{BB962C8B-B14F-4D97-AF65-F5344CB8AC3E}">
        <p14:creationId xmlns:p14="http://schemas.microsoft.com/office/powerpoint/2010/main" val="138491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Hashing (in our dream world):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87" y="2395330"/>
            <a:ext cx="9854648" cy="431358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CA" altLang="en-US" b="1" dirty="0">
                <a:solidFill>
                  <a:srgbClr val="C00000"/>
                </a:solidFill>
              </a:rPr>
              <a:t>Goal: </a:t>
            </a:r>
          </a:p>
          <a:p>
            <a:pPr>
              <a:buFontTx/>
              <a:buNone/>
            </a:pPr>
            <a:r>
              <a:rPr lang="en-CA" altLang="en-US" dirty="0"/>
              <a:t>to take x unique keys (e.g., student ids) and map each key to a different index in an array of size x </a:t>
            </a:r>
          </a:p>
          <a:p>
            <a:pPr>
              <a:buFontTx/>
              <a:buNone/>
            </a:pPr>
            <a:r>
              <a:rPr lang="en-CA" altLang="en-US" dirty="0"/>
              <a:t>	(so the array size is</a:t>
            </a:r>
            <a:r>
              <a:rPr lang="en-CA" altLang="en-US" dirty="0">
                <a:solidFill>
                  <a:srgbClr val="0070C0"/>
                </a:solidFill>
              </a:rPr>
              <a:t> </a:t>
            </a:r>
            <a:r>
              <a:rPr lang="en-CA" altLang="en-US" b="1" dirty="0">
                <a:solidFill>
                  <a:srgbClr val="0070C0"/>
                </a:solidFill>
              </a:rPr>
              <a:t>exactly</a:t>
            </a:r>
            <a:r>
              <a:rPr lang="en-CA" altLang="en-US" dirty="0">
                <a:solidFill>
                  <a:srgbClr val="0070C0"/>
                </a:solidFill>
              </a:rPr>
              <a:t> </a:t>
            </a:r>
            <a:r>
              <a:rPr lang="en-CA" altLang="en-US" dirty="0"/>
              <a:t>equal to the total number of students)</a:t>
            </a:r>
          </a:p>
          <a:p>
            <a:pPr>
              <a:buFontTx/>
              <a:buNone/>
            </a:pPr>
            <a:r>
              <a:rPr lang="en-CA" altLang="en-US" dirty="0"/>
              <a:t>	(No extra, wasted space)</a:t>
            </a:r>
          </a:p>
          <a:p>
            <a:pPr lvl="1">
              <a:spcBef>
                <a:spcPts val="25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CA" altLang="en-US" dirty="0"/>
              <a:t>	This would be a perfect hashing function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CA" altLang="en-US" b="1" i="1" dirty="0"/>
              <a:t>	It </a:t>
            </a:r>
            <a:r>
              <a:rPr lang="en-CA" altLang="en-US" b="1" i="1" dirty="0" err="1"/>
              <a:t>ain’t</a:t>
            </a:r>
            <a:r>
              <a:rPr lang="en-CA" altLang="en-US" b="1" i="1" dirty="0"/>
              <a:t> </a:t>
            </a:r>
            <a:r>
              <a:rPr lang="en-CA" altLang="en-US" b="1" i="1" dirty="0" err="1"/>
              <a:t>gonna</a:t>
            </a:r>
            <a:r>
              <a:rPr lang="en-CA" altLang="en-US" b="1" i="1" dirty="0"/>
              <a:t> happen</a:t>
            </a:r>
          </a:p>
          <a:p>
            <a:pPr marL="457200" lvl="1" indent="0">
              <a:buNone/>
            </a:pPr>
            <a:endParaRPr lang="en-CA" altLang="en-US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CA" altLang="en-US" dirty="0"/>
          </a:p>
          <a:p>
            <a:pPr marL="457200" lvl="1" indent="0">
              <a:buNone/>
            </a:pPr>
            <a:r>
              <a:rPr lang="en-CA" altLang="en-US" b="1" dirty="0">
                <a:solidFill>
                  <a:srgbClr val="C00000"/>
                </a:solidFill>
              </a:rPr>
              <a:t>Terminology: Key-value pair: </a:t>
            </a:r>
          </a:p>
          <a:p>
            <a:pPr marL="457200" lvl="1" indent="0">
              <a:buNone/>
            </a:pPr>
            <a:r>
              <a:rPr lang="en-CA" altLang="en-US" dirty="0"/>
              <a:t>The key is something unique about the data </a:t>
            </a:r>
          </a:p>
          <a:p>
            <a:pPr marL="457200" lvl="1" indent="0">
              <a:buNone/>
            </a:pPr>
            <a:r>
              <a:rPr lang="en-CA" altLang="en-US" dirty="0"/>
              <a:t>	in this case student id</a:t>
            </a:r>
          </a:p>
          <a:p>
            <a:pPr marL="457200" lvl="1" indent="0">
              <a:buNone/>
            </a:pPr>
            <a:r>
              <a:rPr lang="en-CA" altLang="en-US" dirty="0"/>
              <a:t>	remember – we’re talking about sets – no duplicates!</a:t>
            </a:r>
          </a:p>
          <a:p>
            <a:pPr marL="457200" lvl="1" indent="0">
              <a:buNone/>
            </a:pPr>
            <a:r>
              <a:rPr lang="en-CA" altLang="en-US" i="1" dirty="0"/>
              <a:t>The values associated with each key is the information about the student</a:t>
            </a:r>
          </a:p>
          <a:p>
            <a:pPr lvl="1"/>
            <a:endParaRPr lang="en-US" dirty="0"/>
          </a:p>
          <a:p>
            <a:pPr>
              <a:buFontTx/>
              <a:buNone/>
            </a:pPr>
            <a:endParaRPr lang="en-CA" altLang="en-US" dirty="0"/>
          </a:p>
          <a:p>
            <a:pPr>
              <a:buFontTx/>
              <a:buNone/>
            </a:pPr>
            <a:endParaRPr lang="en-CA" alt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97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59" y="147386"/>
            <a:ext cx="8596668" cy="7206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Hashing: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50" y="987068"/>
            <a:ext cx="9961675" cy="5870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altLang="en-US" b="1" dirty="0">
                <a:solidFill>
                  <a:srgbClr val="00B0F0"/>
                </a:solidFill>
              </a:rPr>
              <a:t>Hashing Function: </a:t>
            </a:r>
          </a:p>
          <a:p>
            <a:r>
              <a:rPr lang="en-CA" altLang="en-US" dirty="0"/>
              <a:t>formula that takes </a:t>
            </a:r>
            <a:r>
              <a:rPr lang="en-CA" altLang="en-US" dirty="0">
                <a:solidFill>
                  <a:srgbClr val="FFC000"/>
                </a:solidFill>
              </a:rPr>
              <a:t>key</a:t>
            </a:r>
            <a:r>
              <a:rPr lang="en-CA" altLang="en-US" dirty="0"/>
              <a:t> (e.g., student id) and calculates a number that can be used as an </a:t>
            </a:r>
            <a:r>
              <a:rPr lang="en-CA" altLang="en-US" dirty="0">
                <a:solidFill>
                  <a:srgbClr val="FFC000"/>
                </a:solidFill>
              </a:rPr>
              <a:t>index</a:t>
            </a:r>
            <a:r>
              <a:rPr lang="en-CA" altLang="en-US" dirty="0"/>
              <a:t> in an array</a:t>
            </a:r>
          </a:p>
          <a:p>
            <a:pPr lvl="1"/>
            <a:r>
              <a:rPr lang="en-CA" altLang="en-US" dirty="0"/>
              <a:t>Hopefully, formula calculates numbers within a reasonable range</a:t>
            </a:r>
          </a:p>
          <a:p>
            <a:pPr lvl="1"/>
            <a:r>
              <a:rPr lang="en-CA" altLang="en-US" dirty="0"/>
              <a:t>So we can use a reasonably sized array </a:t>
            </a:r>
          </a:p>
          <a:p>
            <a:pPr lvl="2"/>
            <a:r>
              <a:rPr lang="en-CA" altLang="en-US" dirty="0"/>
              <a:t>(e.g., somewhere between the length of the total number of students and the length of the largest id)</a:t>
            </a:r>
          </a:p>
          <a:p>
            <a:pPr marL="0" indent="0">
              <a:buNone/>
            </a:pPr>
            <a:r>
              <a:rPr lang="en-CA" altLang="en-US" b="1" dirty="0">
                <a:solidFill>
                  <a:srgbClr val="00B0F0"/>
                </a:solidFill>
              </a:rPr>
              <a:t>Collisions:</a:t>
            </a:r>
          </a:p>
          <a:p>
            <a:r>
              <a:rPr lang="en-CA" altLang="en-US" dirty="0"/>
              <a:t>When the hash function calculates the same number for more than one key</a:t>
            </a:r>
          </a:p>
          <a:p>
            <a:pPr lvl="1"/>
            <a:r>
              <a:rPr lang="en-CA" altLang="en-US" dirty="0"/>
              <a:t>causes more than one key (student id) to maps to the same index in an array</a:t>
            </a:r>
          </a:p>
          <a:p>
            <a:pPr lvl="1"/>
            <a:endParaRPr lang="en-CA" altLang="en-US" dirty="0"/>
          </a:p>
          <a:p>
            <a:pPr>
              <a:buFontTx/>
              <a:buNone/>
            </a:pPr>
            <a:r>
              <a:rPr lang="en-CA" altLang="en-US" b="1" dirty="0"/>
              <a:t>We need to worry about 3 things:</a:t>
            </a:r>
          </a:p>
          <a:p>
            <a:pPr>
              <a:buFont typeface="+mj-lt"/>
              <a:buAutoNum type="arabicPeriod"/>
            </a:pPr>
            <a:r>
              <a:rPr lang="en-CA" altLang="en-US" dirty="0"/>
              <a:t>	</a:t>
            </a:r>
            <a:r>
              <a:rPr lang="en-CA" altLang="en-US" dirty="0">
                <a:solidFill>
                  <a:srgbClr val="FFC000"/>
                </a:solidFill>
              </a:rPr>
              <a:t>Hashing function itself </a:t>
            </a:r>
          </a:p>
          <a:p>
            <a:pPr>
              <a:buFont typeface="+mj-lt"/>
              <a:buAutoNum type="arabicPeriod"/>
            </a:pPr>
            <a:r>
              <a:rPr lang="en-CA" altLang="en-US" dirty="0">
                <a:solidFill>
                  <a:srgbClr val="FFC000"/>
                </a:solidFill>
              </a:rPr>
              <a:t>	Array Size</a:t>
            </a:r>
          </a:p>
          <a:p>
            <a:pPr>
              <a:buFont typeface="+mj-lt"/>
              <a:buAutoNum type="arabicPeriod"/>
            </a:pPr>
            <a:r>
              <a:rPr lang="en-CA" altLang="en-US" dirty="0">
                <a:solidFill>
                  <a:srgbClr val="FFC000"/>
                </a:solidFill>
              </a:rPr>
              <a:t>	How we handle collisions</a:t>
            </a:r>
          </a:p>
          <a:p>
            <a:pPr lvl="1"/>
            <a:endParaRPr lang="en-US" dirty="0"/>
          </a:p>
          <a:p>
            <a:pPr>
              <a:buFontTx/>
              <a:buNone/>
            </a:pPr>
            <a:endParaRPr lang="en-CA" altLang="en-US" dirty="0"/>
          </a:p>
          <a:p>
            <a:pPr>
              <a:buFontTx/>
              <a:buNone/>
            </a:pPr>
            <a:endParaRPr lang="en-CA" alt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9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74AE-70F1-4C7F-91B8-B426F21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9345"/>
          </a:xfrm>
        </p:spPr>
        <p:txBody>
          <a:bodyPr/>
          <a:lstStyle/>
          <a:p>
            <a:r>
              <a:rPr lang="en-US" dirty="0" err="1"/>
              <a:t>TakeAways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A50E-AB12-4651-9032-6212D297A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1" y="1415938"/>
            <a:ext cx="9404723" cy="504797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Hash function: </a:t>
            </a:r>
            <a:r>
              <a:rPr lang="en-US" dirty="0"/>
              <a:t>takes a key        (a unique       thing about the data) and calculates a number that can be used as an index into an array</a:t>
            </a:r>
          </a:p>
          <a:p>
            <a:pPr lvl="1"/>
            <a:r>
              <a:rPr lang="en-US" dirty="0"/>
              <a:t>That’s where we put the values </a:t>
            </a:r>
          </a:p>
          <a:p>
            <a:pPr lvl="2"/>
            <a:r>
              <a:rPr lang="en-US" dirty="0"/>
              <a:t>The data associated with the key (e.g., first name, last name, </a:t>
            </a:r>
            <a:r>
              <a:rPr lang="en-US" dirty="0" err="1"/>
              <a:t>gpa</a:t>
            </a:r>
            <a:r>
              <a:rPr lang="en-US" dirty="0"/>
              <a:t>, year of graduation, etc.)</a:t>
            </a:r>
          </a:p>
          <a:p>
            <a:r>
              <a:rPr lang="en-US" dirty="0"/>
              <a:t>Hash function could lead to </a:t>
            </a:r>
            <a:r>
              <a:rPr lang="en-US" dirty="0">
                <a:solidFill>
                  <a:srgbClr val="FFC000"/>
                </a:solidFill>
              </a:rPr>
              <a:t>collisions</a:t>
            </a:r>
          </a:p>
          <a:p>
            <a:pPr lvl="1"/>
            <a:r>
              <a:rPr lang="en-US" dirty="0"/>
              <a:t>When two keys end up at the same index in an array</a:t>
            </a:r>
          </a:p>
          <a:p>
            <a:pPr lvl="1"/>
            <a:r>
              <a:rPr lang="en-US" dirty="0"/>
              <a:t>We’ll need to figure out how to handle </a:t>
            </a:r>
            <a:br>
              <a:rPr lang="en-US" dirty="0"/>
            </a:br>
            <a:r>
              <a:rPr lang="en-US" dirty="0"/>
              <a:t>collisions efficiently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Point: to </a:t>
            </a:r>
            <a:r>
              <a:rPr lang="en-US" dirty="0">
                <a:solidFill>
                  <a:srgbClr val="FFC000"/>
                </a:solidFill>
              </a:rPr>
              <a:t>find </a:t>
            </a:r>
            <a:r>
              <a:rPr lang="en-US" dirty="0"/>
              <a:t>(and insert, remove) things in as close to </a:t>
            </a:r>
            <a:r>
              <a:rPr lang="en-US" dirty="0">
                <a:solidFill>
                  <a:srgbClr val="FF0000"/>
                </a:solidFill>
              </a:rPr>
              <a:t>O(1) </a:t>
            </a:r>
            <a:r>
              <a:rPr lang="en-US" dirty="0"/>
              <a:t>as possible!!</a:t>
            </a:r>
          </a:p>
          <a:p>
            <a:r>
              <a:rPr lang="en-US" dirty="0"/>
              <a:t>We worry about: the </a:t>
            </a:r>
            <a:r>
              <a:rPr lang="en-US" dirty="0">
                <a:solidFill>
                  <a:srgbClr val="FFC000"/>
                </a:solidFill>
              </a:rPr>
              <a:t>hash function</a:t>
            </a:r>
            <a:r>
              <a:rPr lang="en-US" dirty="0"/>
              <a:t>, the </a:t>
            </a:r>
            <a:r>
              <a:rPr lang="en-US" dirty="0">
                <a:solidFill>
                  <a:srgbClr val="FFC000"/>
                </a:solidFill>
              </a:rPr>
              <a:t>array size, </a:t>
            </a:r>
            <a:r>
              <a:rPr lang="en-US" dirty="0"/>
              <a:t>and what to do when there’s a </a:t>
            </a:r>
            <a:r>
              <a:rPr lang="en-US" dirty="0">
                <a:solidFill>
                  <a:srgbClr val="FFC000"/>
                </a:solidFill>
              </a:rPr>
              <a:t>collision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C0874C49-6D07-45F5-85D4-9B5DCF200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211" y="2801227"/>
            <a:ext cx="866316" cy="577544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C4AD38A-B3D4-4B4C-A2C3-2BEAB66A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57" y="1332258"/>
            <a:ext cx="434009" cy="434009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3D44EA5-F787-48E2-83D5-D4AC2217A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57312"/>
            <a:ext cx="366407" cy="36640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72CE000-37D7-478A-AEC5-058428C7D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320" y="1766267"/>
            <a:ext cx="951506" cy="25829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CADF2F0-A4A1-4480-A781-41C58B929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5661" y="3429000"/>
            <a:ext cx="1886339" cy="33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8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909</Words>
  <Application>Microsoft Office PowerPoint</Application>
  <PresentationFormat>Widescreen</PresentationFormat>
  <Paragraphs>166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Hash Maps Intro</vt:lpstr>
      <vt:lpstr>ADT Sets: </vt:lpstr>
      <vt:lpstr>The problem of finding x:</vt:lpstr>
      <vt:lpstr>Hashing: </vt:lpstr>
      <vt:lpstr>Problem:</vt:lpstr>
      <vt:lpstr>Hashing (in our dream world):</vt:lpstr>
      <vt:lpstr>Hashing: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Maps Intro</dc:title>
  <dc:creator>Yarrington, Debra</dc:creator>
  <cp:lastModifiedBy>Yarrington, Debra</cp:lastModifiedBy>
  <cp:revision>13</cp:revision>
  <dcterms:created xsi:type="dcterms:W3CDTF">2020-11-17T20:01:47Z</dcterms:created>
  <dcterms:modified xsi:type="dcterms:W3CDTF">2021-04-19T17:47:13Z</dcterms:modified>
</cp:coreProperties>
</file>