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93" r:id="rId3"/>
    <p:sldId id="267" r:id="rId4"/>
    <p:sldId id="292" r:id="rId5"/>
    <p:sldId id="268" r:id="rId6"/>
    <p:sldId id="269" r:id="rId7"/>
    <p:sldId id="280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pe&#10;&#10;Description automatically generated">
            <a:extLst>
              <a:ext uri="{FF2B5EF4-FFF2-40B4-BE49-F238E27FC236}">
                <a16:creationId xmlns:a16="http://schemas.microsoft.com/office/drawing/2014/main" id="{95763608-1E3D-41DD-A367-5A9853AB2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15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F7E01C6-3CEE-4572-B780-E551949B3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9" r="36000" b="-1"/>
          <a:stretch/>
        </p:blipFill>
        <p:spPr>
          <a:xfrm>
            <a:off x="6095697" y="9403"/>
            <a:ext cx="6095999" cy="4583331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1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2469C-BA43-47A4-B389-29E9C5C06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Hash Functions: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A89CF-EBC0-4B7E-B9B8-B517E210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0D233-2F38-4F3A-A644-0419CDBE23C8}"/>
              </a:ext>
            </a:extLst>
          </p:cNvPr>
          <p:cNvSpPr/>
          <p:nvPr/>
        </p:nvSpPr>
        <p:spPr>
          <a:xfrm>
            <a:off x="7230717" y="1302026"/>
            <a:ext cx="4000500" cy="1802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785A3-9655-46B7-B2D5-0C9F2AB605AF}"/>
              </a:ext>
            </a:extLst>
          </p:cNvPr>
          <p:cNvSpPr txBox="1"/>
          <p:nvPr/>
        </p:nvSpPr>
        <p:spPr>
          <a:xfrm>
            <a:off x="9914284" y="3281388"/>
            <a:ext cx="2477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Everything is</a:t>
            </a:r>
          </a:p>
          <a:p>
            <a:r>
              <a:rPr lang="en-US" sz="2200" b="1" dirty="0" err="1">
                <a:solidFill>
                  <a:srgbClr val="C00000"/>
                </a:solidFill>
              </a:rPr>
              <a:t>figureoutable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B3C8-C525-40B8-9CC7-30FBB681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Maps so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D496-8895-4A1E-8A64-3F929E3C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44782"/>
            <a:ext cx="10900758" cy="51648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We’re implementing the Set ADT</a:t>
            </a:r>
          </a:p>
          <a:p>
            <a:pPr lvl="1"/>
            <a:r>
              <a:rPr lang="en-US" dirty="0"/>
              <a:t>No order to the items in a set!</a:t>
            </a:r>
          </a:p>
          <a:p>
            <a:pPr lvl="1"/>
            <a:r>
              <a:rPr lang="en-US" dirty="0"/>
              <a:t>No duplicates (every item is unique!)</a:t>
            </a:r>
          </a:p>
          <a:p>
            <a:pPr lvl="1"/>
            <a:r>
              <a:rPr lang="en-US" dirty="0"/>
              <a:t>All the same type.</a:t>
            </a:r>
          </a:p>
          <a:p>
            <a:endParaRPr lang="en-US" dirty="0"/>
          </a:p>
          <a:p>
            <a:r>
              <a:rPr lang="en-US" dirty="0"/>
              <a:t>Hashing: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Taking something unique about data (the key),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sending it into a hash function,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% array size,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using the returned number as an index,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and getting values associated with the key from the array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lnSpc>
                <a:spcPct val="120000"/>
              </a:lnSpc>
              <a:buNone/>
            </a:pPr>
            <a:r>
              <a:rPr lang="en-US" i="1" dirty="0"/>
              <a:t>Note that you use </a:t>
            </a:r>
            <a:r>
              <a:rPr lang="en-US" i="1" dirty="0">
                <a:solidFill>
                  <a:srgbClr val="FFC000"/>
                </a:solidFill>
              </a:rPr>
              <a:t>THE SAME </a:t>
            </a:r>
            <a:r>
              <a:rPr lang="en-US" i="1" dirty="0"/>
              <a:t>hash function to </a:t>
            </a:r>
            <a:r>
              <a:rPr lang="en-US" i="1" dirty="0">
                <a:solidFill>
                  <a:srgbClr val="FFC000"/>
                </a:solidFill>
              </a:rPr>
              <a:t>both find </a:t>
            </a:r>
            <a:r>
              <a:rPr lang="en-US" i="1" dirty="0"/>
              <a:t>the values associated with a key (the unique thing about your data) </a:t>
            </a:r>
            <a:r>
              <a:rPr lang="en-US" i="1" dirty="0">
                <a:solidFill>
                  <a:srgbClr val="FFC000"/>
                </a:solidFill>
              </a:rPr>
              <a:t>AND</a:t>
            </a:r>
            <a:r>
              <a:rPr lang="en-US" i="1" dirty="0"/>
              <a:t> to </a:t>
            </a:r>
            <a:r>
              <a:rPr lang="en-US" i="1" dirty="0">
                <a:solidFill>
                  <a:srgbClr val="FFC000"/>
                </a:solidFill>
              </a:rPr>
              <a:t>put the values into the hash map </a:t>
            </a:r>
            <a:r>
              <a:rPr lang="en-US" i="1" dirty="0"/>
              <a:t>array in the first place!!!</a:t>
            </a:r>
          </a:p>
        </p:txBody>
      </p:sp>
      <p:pic>
        <p:nvPicPr>
          <p:cNvPr id="5" name="Picture 4" descr="recipe for hash browns&#10;">
            <a:extLst>
              <a:ext uri="{FF2B5EF4-FFF2-40B4-BE49-F238E27FC236}">
                <a16:creationId xmlns:a16="http://schemas.microsoft.com/office/drawing/2014/main" id="{31B35873-D518-43D5-A149-01E37649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36" y="594366"/>
            <a:ext cx="4785775" cy="4126588"/>
          </a:xfrm>
          <a:prstGeom prst="rect">
            <a:avLst/>
          </a:prstGeom>
        </p:spPr>
      </p:pic>
      <p:pic>
        <p:nvPicPr>
          <p:cNvPr id="7" name="Picture 6" descr="hash browns in frying pan&#10;&#10;Description automatically generated">
            <a:extLst>
              <a:ext uri="{FF2B5EF4-FFF2-40B4-BE49-F238E27FC236}">
                <a16:creationId xmlns:a16="http://schemas.microsoft.com/office/drawing/2014/main" id="{6EA907FF-18DF-41D5-B172-20067D85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090" y="0"/>
            <a:ext cx="2349910" cy="23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65" y="201603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Potential Hash Functions on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186609"/>
            <a:ext cx="6457548" cy="45421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FFFF"/>
                </a:solidFill>
              </a:rPr>
              <a:t>So far, we’ve assumed  that the key would be a number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C000"/>
                </a:solidFill>
              </a:rPr>
              <a:t>EVERYTHING can be converted to numbers </a:t>
            </a:r>
            <a:r>
              <a:rPr lang="en-US" sz="1600" dirty="0">
                <a:solidFill>
                  <a:srgbClr val="FFFFFF"/>
                </a:solidFill>
              </a:rPr>
              <a:t>on the computer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FFFF"/>
                </a:solidFill>
              </a:rPr>
              <a:t>But what if we’re starting with </a:t>
            </a:r>
            <a:r>
              <a:rPr lang="en-US" sz="1600" dirty="0">
                <a:solidFill>
                  <a:srgbClr val="FFC000"/>
                </a:solidFill>
              </a:rPr>
              <a:t>strings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FFFF"/>
                </a:solidFill>
              </a:rPr>
              <a:t>Last names, unique words in a document, dictionary  or thesaurus words?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Example: Thesaurus</a:t>
            </a:r>
          </a:p>
          <a:p>
            <a:pPr lvl="2">
              <a:lnSpc>
                <a:spcPct val="90000"/>
              </a:lnSpc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Key: Unique word that you’d look up: maybe </a:t>
            </a:r>
            <a:r>
              <a:rPr lang="en-US" dirty="0">
                <a:solidFill>
                  <a:srgbClr val="FFFF99"/>
                </a:solidFill>
              </a:rPr>
              <a:t>cantankerous</a:t>
            </a:r>
          </a:p>
          <a:p>
            <a:pPr lvl="3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FFFF"/>
                </a:solidFill>
              </a:rPr>
              <a:t>Resulting values: synonyms of </a:t>
            </a:r>
            <a:r>
              <a:rPr lang="en-US" sz="1600" dirty="0">
                <a:solidFill>
                  <a:srgbClr val="FFFF99"/>
                </a:solidFill>
              </a:rPr>
              <a:t>cantankerous</a:t>
            </a:r>
            <a:r>
              <a:rPr lang="en-US" sz="1600" dirty="0">
                <a:solidFill>
                  <a:srgbClr val="FFFFFF"/>
                </a:solidFill>
              </a:rPr>
              <a:t>, e.g., bad-tempered, irascible, irritable, </a:t>
            </a:r>
            <a:r>
              <a:rPr lang="en-US" sz="1600" dirty="0">
                <a:solidFill>
                  <a:srgbClr val="FFFF99"/>
                </a:solidFill>
              </a:rPr>
              <a:t>grumpy</a:t>
            </a:r>
            <a:r>
              <a:rPr lang="en-US" sz="1600" dirty="0">
                <a:solidFill>
                  <a:srgbClr val="FFFFFF"/>
                </a:solidFill>
              </a:rPr>
              <a:t>, grouchy, crotchety, testy crusty, curmudgeonly, ill-tempered, ill-natured, ill-humored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endParaRPr lang="en-US" sz="1600" b="1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FFC000"/>
                </a:solidFill>
              </a:rPr>
              <a:t>Still: Last step to mod by array size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ringed instrument - a violin on a wooden surface&#10;&#10;">
            <a:extLst>
              <a:ext uri="{FF2B5EF4-FFF2-40B4-BE49-F238E27FC236}">
                <a16:creationId xmlns:a16="http://schemas.microsoft.com/office/drawing/2014/main" id="{8397DE34-5663-4043-8E9E-5DBAD0823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1" r="1826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7" name="Picture 6" descr="A picture of grumpy of the seven dwarfs&#10;&#10;">
            <a:extLst>
              <a:ext uri="{FF2B5EF4-FFF2-40B4-BE49-F238E27FC236}">
                <a16:creationId xmlns:a16="http://schemas.microsoft.com/office/drawing/2014/main" id="{445CD713-98FF-4E9C-A114-47CDEF99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29" y="4534301"/>
            <a:ext cx="926738" cy="15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3627"/>
            <a:ext cx="9376096" cy="716437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problems unique to Strings!!!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85" y="1058517"/>
            <a:ext cx="11493584" cy="5645856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sz="2000" dirty="0"/>
              <a:t>Simple String hash </a:t>
            </a:r>
            <a:r>
              <a:rPr lang="en-US" sz="2000" dirty="0" err="1"/>
              <a:t>fn</a:t>
            </a:r>
            <a:r>
              <a:rPr lang="en-US" sz="2000" dirty="0"/>
              <a:t>: </a:t>
            </a:r>
            <a:r>
              <a:rPr lang="en-US" dirty="0">
                <a:solidFill>
                  <a:srgbClr val="FFC000"/>
                </a:solidFill>
              </a:rPr>
              <a:t>Add ascii (numeric) value of each character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E.g., “</a:t>
            </a:r>
            <a:r>
              <a:rPr lang="en-US" dirty="0" err="1"/>
              <a:t>abcd</a:t>
            </a:r>
            <a:r>
              <a:rPr lang="en-US" dirty="0"/>
              <a:t>” = 97+98+99+100 = 394 % </a:t>
            </a:r>
            <a:r>
              <a:rPr lang="en-US" dirty="0" err="1"/>
              <a:t>ArraySize</a:t>
            </a:r>
            <a:r>
              <a:rPr lang="en-US" dirty="0"/>
              <a:t> 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Potential </a:t>
            </a:r>
            <a:r>
              <a:rPr lang="en-US" dirty="0">
                <a:solidFill>
                  <a:srgbClr val="FFC000"/>
                </a:solidFill>
              </a:rPr>
              <a:t>problems: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rgbClr val="FFC000"/>
                </a:solidFill>
              </a:rPr>
              <a:t>Anagrams</a:t>
            </a:r>
            <a:r>
              <a:rPr lang="en-US" dirty="0"/>
              <a:t> will map to the same index 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h(“listen”) == h(“silent”)</a:t>
            </a:r>
          </a:p>
          <a:p>
            <a:pPr marL="914400" lvl="2" indent="0">
              <a:spcBef>
                <a:spcPts val="400"/>
              </a:spcBef>
              <a:buNone/>
            </a:pP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rgbClr val="FFC000"/>
                </a:solidFill>
              </a:rPr>
              <a:t>Small strings may not use all of array  (the larger problem)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The vast majority of words are 4 characters or less.</a:t>
            </a:r>
          </a:p>
          <a:p>
            <a:pPr lvl="3">
              <a:spcBef>
                <a:spcPts val="400"/>
              </a:spcBef>
            </a:pPr>
            <a:r>
              <a:rPr lang="en-US" dirty="0" err="1"/>
              <a:t>hashfun</a:t>
            </a:r>
            <a:r>
              <a:rPr lang="en-US" dirty="0"/>
              <a:t>(“a”)  &lt; 255 (a’s ascii is 97) </a:t>
            </a:r>
          </a:p>
          <a:p>
            <a:pPr lvl="3">
              <a:spcBef>
                <a:spcPts val="400"/>
              </a:spcBef>
            </a:pPr>
            <a:r>
              <a:rPr lang="en-US" dirty="0" err="1"/>
              <a:t>hashfun</a:t>
            </a:r>
            <a:r>
              <a:rPr lang="en-US" dirty="0"/>
              <a:t>(“I”) &lt; 255 (I’s ascii is 73)</a:t>
            </a:r>
          </a:p>
          <a:p>
            <a:pPr lvl="3">
              <a:spcBef>
                <a:spcPts val="400"/>
              </a:spcBef>
            </a:pPr>
            <a:r>
              <a:rPr lang="en-US" dirty="0" err="1"/>
              <a:t>hashfun</a:t>
            </a:r>
            <a:r>
              <a:rPr lang="en-US" dirty="0"/>
              <a:t>(“be”) &lt; 510 (ascii of b + e is 98 + 101, or 199)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There are about 3000 words we use in English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Our array  should be double data size, then next prime</a:t>
            </a:r>
          </a:p>
          <a:p>
            <a:pPr lvl="4">
              <a:spcBef>
                <a:spcPts val="400"/>
              </a:spcBef>
            </a:pPr>
            <a:r>
              <a:rPr lang="en-US" dirty="0"/>
              <a:t>6007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If our array is 6007, the hash function will skew the indexing towards the beginning of the array</a:t>
            </a:r>
          </a:p>
          <a:p>
            <a:pPr lvl="5">
              <a:spcBef>
                <a:spcPts val="400"/>
              </a:spcBef>
            </a:pPr>
            <a:r>
              <a:rPr lang="en-US" dirty="0"/>
              <a:t>97%6007 = 97</a:t>
            </a:r>
          </a:p>
          <a:p>
            <a:pPr lvl="5">
              <a:spcBef>
                <a:spcPts val="400"/>
              </a:spcBef>
            </a:pPr>
            <a:r>
              <a:rPr lang="en-US" dirty="0"/>
              <a:t>73%6007 = 73</a:t>
            </a:r>
          </a:p>
          <a:p>
            <a:pPr lvl="4">
              <a:spcBef>
                <a:spcPts val="400"/>
              </a:spcBef>
            </a:pPr>
            <a:r>
              <a:rPr lang="en-US" dirty="0"/>
              <a:t>Short words will all end up at the beginning of the array</a:t>
            </a:r>
          </a:p>
          <a:p>
            <a:pPr lvl="4">
              <a:spcBef>
                <a:spcPts val="400"/>
              </a:spcBef>
            </a:pPr>
            <a:r>
              <a:rPr lang="en-US" dirty="0"/>
              <a:t>Potential for a lot of collisions</a:t>
            </a:r>
          </a:p>
          <a:p>
            <a:pPr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19076"/>
            <a:ext cx="8802514" cy="852487"/>
          </a:xfrm>
        </p:spPr>
        <p:txBody>
          <a:bodyPr/>
          <a:lstStyle/>
          <a:p>
            <a:r>
              <a:rPr lang="en-US" dirty="0"/>
              <a:t>Hashing of Strings (2.0):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004889"/>
            <a:ext cx="9352514" cy="50364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Treat first 3 characters of string as base-27 integer (26 letters plus space)</a:t>
            </a:r>
          </a:p>
          <a:p>
            <a:pPr lvl="1"/>
            <a:r>
              <a:rPr lang="en-US" dirty="0"/>
              <a:t>Key = (s[0] + (27</a:t>
            </a:r>
            <a:r>
              <a:rPr lang="en-US" baseline="30000" dirty="0"/>
              <a:t>1</a:t>
            </a:r>
            <a:r>
              <a:rPr lang="en-US" dirty="0"/>
              <a:t> * s[1]) + (27</a:t>
            </a:r>
            <a:r>
              <a:rPr lang="en-US" baseline="30000" dirty="0"/>
              <a:t>2</a:t>
            </a:r>
            <a:r>
              <a:rPr lang="en-US" dirty="0"/>
              <a:t> * s[2])) % </a:t>
            </a:r>
            <a:r>
              <a:rPr lang="en-US" dirty="0" err="1"/>
              <a:t>ArrayLength</a:t>
            </a:r>
            <a:endParaRPr lang="en-US" dirty="0"/>
          </a:p>
          <a:p>
            <a:pPr lvl="2"/>
            <a:r>
              <a:rPr lang="en-US" dirty="0"/>
              <a:t>You could pick some other number than 27… (otherwise numbers get big fast…)</a:t>
            </a:r>
          </a:p>
          <a:p>
            <a:pPr lvl="1"/>
            <a:r>
              <a:rPr lang="en-US" dirty="0"/>
              <a:t>Addresses short word issue</a:t>
            </a:r>
          </a:p>
          <a:p>
            <a:pPr lvl="1"/>
            <a:r>
              <a:rPr lang="en-US" dirty="0"/>
              <a:t>Calculated quickly (good!)</a:t>
            </a:r>
          </a:p>
          <a:p>
            <a:endParaRPr lang="en-US" dirty="0"/>
          </a:p>
          <a:p>
            <a:r>
              <a:rPr lang="en-US" dirty="0"/>
              <a:t>Problem with this approach:</a:t>
            </a:r>
          </a:p>
          <a:p>
            <a:pPr lvl="1"/>
            <a:r>
              <a:rPr lang="en-US" dirty="0"/>
              <a:t>It’s better, but there are an awful lot of words in the English language that </a:t>
            </a:r>
            <a:r>
              <a:rPr lang="en-US" dirty="0">
                <a:solidFill>
                  <a:srgbClr val="FFC000"/>
                </a:solidFill>
              </a:rPr>
              <a:t>start with the same first 3 letters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rec</a:t>
            </a:r>
            <a:r>
              <a:rPr lang="en-US" dirty="0"/>
              <a:t>ord, </a:t>
            </a:r>
            <a:r>
              <a:rPr lang="en-US" dirty="0">
                <a:solidFill>
                  <a:srgbClr val="FF0000"/>
                </a:solidFill>
              </a:rPr>
              <a:t>rec</a:t>
            </a:r>
            <a:r>
              <a:rPr lang="en-US" dirty="0"/>
              <a:t>reation, </a:t>
            </a:r>
            <a:r>
              <a:rPr lang="en-US" dirty="0">
                <a:solidFill>
                  <a:srgbClr val="FF0000"/>
                </a:solidFill>
              </a:rPr>
              <a:t>rec</a:t>
            </a:r>
            <a:r>
              <a:rPr lang="en-US" dirty="0"/>
              <a:t>eipt, </a:t>
            </a:r>
            <a:r>
              <a:rPr lang="en-US" dirty="0">
                <a:solidFill>
                  <a:srgbClr val="FF0000"/>
                </a:solidFill>
              </a:rPr>
              <a:t>rec</a:t>
            </a:r>
            <a:r>
              <a:rPr lang="en-US" dirty="0"/>
              <a:t>kless, </a:t>
            </a:r>
            <a:r>
              <a:rPr lang="en-US" dirty="0">
                <a:solidFill>
                  <a:srgbClr val="FF0000"/>
                </a:solidFill>
              </a:rPr>
              <a:t>rec</a:t>
            </a:r>
            <a:r>
              <a:rPr lang="en-US" dirty="0"/>
              <a:t>itation…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pre</a:t>
            </a:r>
            <a:r>
              <a:rPr lang="en-US" dirty="0" err="1"/>
              <a:t>clude,</a:t>
            </a:r>
            <a:r>
              <a:rPr lang="en-US" dirty="0" err="1">
                <a:solidFill>
                  <a:srgbClr val="FF0000"/>
                </a:solidFill>
              </a:rPr>
              <a:t>pre</a:t>
            </a:r>
            <a:r>
              <a:rPr lang="en-US" dirty="0" err="1"/>
              <a:t>ference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pre</a:t>
            </a:r>
            <a:r>
              <a:rPr lang="en-US" dirty="0"/>
              <a:t>decessor, </a:t>
            </a:r>
            <a:r>
              <a:rPr lang="en-US" dirty="0">
                <a:solidFill>
                  <a:srgbClr val="FF0000"/>
                </a:solidFill>
              </a:rPr>
              <a:t>pre</a:t>
            </a:r>
            <a:r>
              <a:rPr lang="en-US" dirty="0"/>
              <a:t>en, </a:t>
            </a:r>
            <a:r>
              <a:rPr lang="en-US" dirty="0">
                <a:solidFill>
                  <a:srgbClr val="FF0000"/>
                </a:solidFill>
              </a:rPr>
              <a:t>pre</a:t>
            </a:r>
            <a:r>
              <a:rPr lang="en-US" dirty="0"/>
              <a:t>vious...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des</a:t>
            </a:r>
            <a:r>
              <a:rPr lang="en-US" dirty="0"/>
              <a:t>titute, </a:t>
            </a:r>
            <a:r>
              <a:rPr lang="en-US" dirty="0">
                <a:solidFill>
                  <a:srgbClr val="FF0000"/>
                </a:solidFill>
              </a:rPr>
              <a:t>des</a:t>
            </a:r>
            <a:r>
              <a:rPr lang="en-US" dirty="0"/>
              <a:t>troy, </a:t>
            </a:r>
            <a:r>
              <a:rPr lang="en-US" dirty="0">
                <a:solidFill>
                  <a:srgbClr val="FF0000"/>
                </a:solidFill>
              </a:rPr>
              <a:t>des</a:t>
            </a:r>
            <a:r>
              <a:rPr lang="en-US" dirty="0"/>
              <a:t>ire, </a:t>
            </a:r>
            <a:r>
              <a:rPr lang="en-US" dirty="0">
                <a:solidFill>
                  <a:srgbClr val="FF0000"/>
                </a:solidFill>
              </a:rPr>
              <a:t>des</a:t>
            </a:r>
            <a:r>
              <a:rPr lang="en-US" dirty="0"/>
              <a:t>ignate, </a:t>
            </a:r>
            <a:r>
              <a:rPr lang="en-US" dirty="0">
                <a:solidFill>
                  <a:srgbClr val="FF0000"/>
                </a:solidFill>
              </a:rPr>
              <a:t>des</a:t>
            </a:r>
            <a:r>
              <a:rPr lang="en-US" dirty="0"/>
              <a:t>perate…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55FA5-F470-4DA3-9E31-6A7405B77139}"/>
              </a:ext>
            </a:extLst>
          </p:cNvPr>
          <p:cNvSpPr txBox="1"/>
          <p:nvPr/>
        </p:nvSpPr>
        <p:spPr>
          <a:xfrm flipH="1">
            <a:off x="7461711" y="5853111"/>
            <a:ext cx="362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" panose="03070402050302030203" pitchFamily="66" charset="0"/>
              </a:rPr>
              <a:t>This isn’t as likely to happen with numbers…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606201-477C-405B-AE49-141DC66DEBF2}"/>
              </a:ext>
            </a:extLst>
          </p:cNvPr>
          <p:cNvCxnSpPr/>
          <p:nvPr/>
        </p:nvCxnSpPr>
        <p:spPr>
          <a:xfrm flipH="1" flipV="1">
            <a:off x="6946900" y="5607050"/>
            <a:ext cx="508000" cy="24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3" y="144652"/>
            <a:ext cx="8769177" cy="795337"/>
          </a:xfrm>
        </p:spPr>
        <p:txBody>
          <a:bodyPr/>
          <a:lstStyle/>
          <a:p>
            <a:r>
              <a:rPr lang="en-US" dirty="0"/>
              <a:t>Hashing with strings (3.0)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69" y="885825"/>
            <a:ext cx="6076062" cy="5155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hash function:</a:t>
            </a:r>
          </a:p>
          <a:p>
            <a:pPr marL="0" indent="0">
              <a:buNone/>
            </a:pPr>
            <a:r>
              <a:rPr lang="en-US" sz="1600" dirty="0"/>
              <a:t>Use all N characters of string as an N-digit base-b number</a:t>
            </a:r>
          </a:p>
          <a:p>
            <a:r>
              <a:rPr lang="en-US" sz="1600" dirty="0"/>
              <a:t>Choose b to be a prime number </a:t>
            </a:r>
          </a:p>
          <a:p>
            <a:r>
              <a:rPr lang="en-US" sz="1600" dirty="0"/>
              <a:t>i.e., b = 7,11</a:t>
            </a:r>
          </a:p>
          <a:p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>
                <a:solidFill>
                  <a:srgbClr val="FFC000"/>
                </a:solidFill>
              </a:rPr>
              <a:t>len</a:t>
            </a:r>
            <a:r>
              <a:rPr lang="en-US" sz="1600" dirty="0">
                <a:solidFill>
                  <a:srgbClr val="FFC000"/>
                </a:solidFill>
              </a:rPr>
              <a:t> = </a:t>
            </a:r>
            <a:r>
              <a:rPr lang="en-US" sz="1600" dirty="0" err="1">
                <a:solidFill>
                  <a:srgbClr val="FFC000"/>
                </a:solidFill>
              </a:rPr>
              <a:t>string.length</a:t>
            </a:r>
            <a:endParaRPr lang="en-US" sz="1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h = 0;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for </a:t>
            </a:r>
            <a:r>
              <a:rPr lang="en-US" sz="1600" dirty="0" err="1">
                <a:solidFill>
                  <a:srgbClr val="FFC000"/>
                </a:solidFill>
              </a:rPr>
              <a:t>i</a:t>
            </a:r>
            <a:r>
              <a:rPr lang="en-US" sz="1600" dirty="0">
                <a:solidFill>
                  <a:srgbClr val="FFC000"/>
                </a:solidFill>
              </a:rPr>
              <a:t> = len-1; </a:t>
            </a:r>
            <a:r>
              <a:rPr lang="en-US" sz="1600" dirty="0" err="1">
                <a:solidFill>
                  <a:srgbClr val="FFC000"/>
                </a:solidFill>
              </a:rPr>
              <a:t>i</a:t>
            </a:r>
            <a:r>
              <a:rPr lang="en-US" sz="1600" dirty="0">
                <a:solidFill>
                  <a:srgbClr val="FFC000"/>
                </a:solidFill>
              </a:rPr>
              <a:t> &gt;0; </a:t>
            </a:r>
            <a:r>
              <a:rPr lang="en-US" sz="1600" dirty="0" err="1">
                <a:solidFill>
                  <a:srgbClr val="FFC000"/>
                </a:solidFill>
              </a:rPr>
              <a:t>i</a:t>
            </a:r>
            <a:r>
              <a:rPr lang="en-US" sz="1600" dirty="0">
                <a:solidFill>
                  <a:srgbClr val="FFC000"/>
                </a:solidFill>
              </a:rPr>
              <a:t>-- {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rgbClr val="FFC000"/>
                </a:solidFill>
              </a:rPr>
              <a:t>h_ind</a:t>
            </a:r>
            <a:r>
              <a:rPr lang="en-US" sz="1600" dirty="0">
                <a:solidFill>
                  <a:srgbClr val="FFC000"/>
                </a:solidFill>
              </a:rPr>
              <a:t> = (11*</a:t>
            </a:r>
            <a:r>
              <a:rPr lang="en-US" sz="1600" dirty="0" err="1">
                <a:solidFill>
                  <a:srgbClr val="FFC000"/>
                </a:solidFill>
              </a:rPr>
              <a:t>h_ind</a:t>
            </a:r>
            <a:r>
              <a:rPr lang="en-US" sz="1600" dirty="0">
                <a:solidFill>
                  <a:srgbClr val="FFC000"/>
                </a:solidFill>
              </a:rPr>
              <a:t> + (int)string[</a:t>
            </a:r>
            <a:r>
              <a:rPr lang="en-US" sz="1600" dirty="0" err="1">
                <a:solidFill>
                  <a:srgbClr val="FFC000"/>
                </a:solidFill>
              </a:rPr>
              <a:t>i</a:t>
            </a:r>
            <a:r>
              <a:rPr lang="en-US" sz="1600" dirty="0">
                <a:solidFill>
                  <a:srgbClr val="FFC000"/>
                </a:solidFill>
              </a:rPr>
              <a:t>]) % </a:t>
            </a:r>
            <a:r>
              <a:rPr lang="en-US" sz="1600" dirty="0" err="1">
                <a:solidFill>
                  <a:srgbClr val="FFC000"/>
                </a:solidFill>
              </a:rPr>
              <a:t>hashArrayLength</a:t>
            </a:r>
            <a:endParaRPr lang="en-US" sz="1600" dirty="0">
              <a:solidFill>
                <a:srgbClr val="FFC000"/>
              </a:solidFill>
            </a:endParaRPr>
          </a:p>
          <a:p>
            <a:pPr marL="0" lvl="1" indent="0">
              <a:buNone/>
            </a:pPr>
            <a:r>
              <a:rPr lang="en-US" sz="1600" dirty="0">
                <a:solidFill>
                  <a:srgbClr val="FFC000"/>
                </a:solidFill>
              </a:rPr>
              <a:t>}</a:t>
            </a:r>
          </a:p>
          <a:p>
            <a:pPr marL="457200" lvl="1" indent="0">
              <a:buNone/>
            </a:pPr>
            <a:r>
              <a:rPr lang="en-US" dirty="0"/>
              <a:t>//</a:t>
            </a:r>
            <a:r>
              <a:rPr lang="en-US" dirty="0">
                <a:solidFill>
                  <a:srgbClr val="FFC000"/>
                </a:solidFill>
              </a:rPr>
              <a:t> (int) string[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] </a:t>
            </a:r>
            <a:r>
              <a:rPr lang="en-US" dirty="0"/>
              <a:t>converts the character in the string at index </a:t>
            </a:r>
            <a:r>
              <a:rPr lang="en-US" dirty="0" err="1"/>
              <a:t>i</a:t>
            </a:r>
            <a:r>
              <a:rPr lang="en-US" dirty="0"/>
              <a:t> to its ascii value!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3910" y="881062"/>
            <a:ext cx="5802364" cy="5003444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Code: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main() {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b="1" spc="-5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200" spc="-5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200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strarr</a:t>
            </a:r>
            <a:r>
              <a:rPr lang="en-US" sz="1200" spc="-50" dirty="0">
                <a:latin typeface="Consolas" panose="020B0609020204030204" pitchFamily="49" charset="0"/>
                <a:cs typeface="Consolas" panose="020B0609020204030204" pitchFamily="49" charset="0"/>
              </a:rPr>
              <a:t>[10]={"</a:t>
            </a:r>
            <a:r>
              <a:rPr lang="en-US" sz="1200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release","quirk","craving","cuckold","estuary","vitrify</a:t>
            </a:r>
            <a:r>
              <a:rPr lang="en-US" sz="1200" spc="-5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spc="-5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"logship","vase","bowl","cat"};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spc="-5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hashmaparr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[23];</a:t>
            </a:r>
          </a:p>
          <a:p>
            <a:pPr marL="400050" lvl="1" indent="0">
              <a:spcBef>
                <a:spcPts val="400"/>
              </a:spcBef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400"/>
              </a:spcBef>
              <a:buNone/>
            </a:pPr>
            <a:r>
              <a:rPr lang="nn-NO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for (int i = 0; i &lt; 10; i++) {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		unsigned long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h = 0;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		int L 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strarr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].length();  //gets num of characters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		for 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j = 0; j &lt; L; j++) {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	h = (h*11 + ((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int)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strarr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][L-j-1])) % 23;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}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maparr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[h]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strarr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return(0);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0" y="114625"/>
            <a:ext cx="8596668" cy="727880"/>
          </a:xfrm>
        </p:spPr>
        <p:txBody>
          <a:bodyPr/>
          <a:lstStyle/>
          <a:p>
            <a:r>
              <a:rPr lang="en-US" dirty="0"/>
              <a:t>Hashing function on Strings: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347853"/>
            <a:ext cx="10046624" cy="545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Array length: 23 (double data amount, then up to next prime)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6974830-0876-4BA1-BA71-765A944E9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42928"/>
              </p:ext>
            </p:extLst>
          </p:nvPr>
        </p:nvGraphicFramePr>
        <p:xfrm>
          <a:off x="215153" y="1877102"/>
          <a:ext cx="1661459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35">
                  <a:extLst>
                    <a:ext uri="{9D8B030D-6E8A-4147-A177-3AD203B41FA5}">
                      <a16:colId xmlns:a16="http://schemas.microsoft.com/office/drawing/2014/main" val="1873243742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350568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C00000"/>
                          </a:solidFill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C00000"/>
                          </a:solidFill>
                        </a:rPr>
                        <a:t>Hashed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97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6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Quirk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Craving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4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50" dirty="0"/>
                        <a:t>Cuckold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4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Estuary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3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Vitrify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Logship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84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Vase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5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5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5486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78E500-9772-4BB1-91CB-883F99545E9F}"/>
              </a:ext>
            </a:extLst>
          </p:cNvPr>
          <p:cNvSpPr txBox="1">
            <a:spLocks/>
          </p:cNvSpPr>
          <p:nvPr/>
        </p:nvSpPr>
        <p:spPr>
          <a:xfrm>
            <a:off x="4075953" y="3282514"/>
            <a:ext cx="7751482" cy="2790668"/>
          </a:xfrm>
          <a:prstGeom prst="rect">
            <a:avLst/>
          </a:prstGeom>
          <a:solidFill>
            <a:srgbClr val="98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Problems:</a:t>
            </a:r>
          </a:p>
          <a:p>
            <a:pPr lvl="1"/>
            <a:r>
              <a:rPr lang="en-US" dirty="0"/>
              <a:t>longer calculations, especially for longer words: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i="1" dirty="0"/>
              <a:t>Even with this wacky hashing function we have a </a:t>
            </a:r>
            <a:r>
              <a:rPr lang="en-US" b="1" i="1" dirty="0">
                <a:solidFill>
                  <a:srgbClr val="FFC000"/>
                </a:solidFill>
              </a:rPr>
              <a:t>collision! (when more than one key hashes to the same index)</a:t>
            </a:r>
          </a:p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6BA6C4C-5B2A-4D7D-B091-A31C272B1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9207"/>
              </p:ext>
            </p:extLst>
          </p:nvPr>
        </p:nvGraphicFramePr>
        <p:xfrm>
          <a:off x="2020047" y="1877102"/>
          <a:ext cx="9807388" cy="66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">
                  <a:extLst>
                    <a:ext uri="{9D8B030D-6E8A-4147-A177-3AD203B41FA5}">
                      <a16:colId xmlns:a16="http://schemas.microsoft.com/office/drawing/2014/main" val="1476623350"/>
                    </a:ext>
                  </a:extLst>
                </a:gridCol>
                <a:gridCol w="298824">
                  <a:extLst>
                    <a:ext uri="{9D8B030D-6E8A-4147-A177-3AD203B41FA5}">
                      <a16:colId xmlns:a16="http://schemas.microsoft.com/office/drawing/2014/main" val="2609960429"/>
                    </a:ext>
                  </a:extLst>
                </a:gridCol>
                <a:gridCol w="735452">
                  <a:extLst>
                    <a:ext uri="{9D8B030D-6E8A-4147-A177-3AD203B41FA5}">
                      <a16:colId xmlns:a16="http://schemas.microsoft.com/office/drawing/2014/main" val="4155267014"/>
                    </a:ext>
                  </a:extLst>
                </a:gridCol>
                <a:gridCol w="316407">
                  <a:extLst>
                    <a:ext uri="{9D8B030D-6E8A-4147-A177-3AD203B41FA5}">
                      <a16:colId xmlns:a16="http://schemas.microsoft.com/office/drawing/2014/main" val="1377510471"/>
                    </a:ext>
                  </a:extLst>
                </a:gridCol>
                <a:gridCol w="310776">
                  <a:extLst>
                    <a:ext uri="{9D8B030D-6E8A-4147-A177-3AD203B41FA5}">
                      <a16:colId xmlns:a16="http://schemas.microsoft.com/office/drawing/2014/main" val="1263071107"/>
                    </a:ext>
                  </a:extLst>
                </a:gridCol>
                <a:gridCol w="292847">
                  <a:extLst>
                    <a:ext uri="{9D8B030D-6E8A-4147-A177-3AD203B41FA5}">
                      <a16:colId xmlns:a16="http://schemas.microsoft.com/office/drawing/2014/main" val="1698152551"/>
                    </a:ext>
                  </a:extLst>
                </a:gridCol>
                <a:gridCol w="280894">
                  <a:extLst>
                    <a:ext uri="{9D8B030D-6E8A-4147-A177-3AD203B41FA5}">
                      <a16:colId xmlns:a16="http://schemas.microsoft.com/office/drawing/2014/main" val="4274986481"/>
                    </a:ext>
                  </a:extLst>
                </a:gridCol>
                <a:gridCol w="555812">
                  <a:extLst>
                    <a:ext uri="{9D8B030D-6E8A-4147-A177-3AD203B41FA5}">
                      <a16:colId xmlns:a16="http://schemas.microsoft.com/office/drawing/2014/main" val="758138125"/>
                    </a:ext>
                  </a:extLst>
                </a:gridCol>
                <a:gridCol w="573741">
                  <a:extLst>
                    <a:ext uri="{9D8B030D-6E8A-4147-A177-3AD203B41FA5}">
                      <a16:colId xmlns:a16="http://schemas.microsoft.com/office/drawing/2014/main" val="3031341633"/>
                    </a:ext>
                  </a:extLst>
                </a:gridCol>
                <a:gridCol w="268941">
                  <a:extLst>
                    <a:ext uri="{9D8B030D-6E8A-4147-A177-3AD203B41FA5}">
                      <a16:colId xmlns:a16="http://schemas.microsoft.com/office/drawing/2014/main" val="4106522992"/>
                    </a:ext>
                  </a:extLst>
                </a:gridCol>
                <a:gridCol w="370542">
                  <a:extLst>
                    <a:ext uri="{9D8B030D-6E8A-4147-A177-3AD203B41FA5}">
                      <a16:colId xmlns:a16="http://schemas.microsoft.com/office/drawing/2014/main" val="322234091"/>
                    </a:ext>
                  </a:extLst>
                </a:gridCol>
                <a:gridCol w="747058">
                  <a:extLst>
                    <a:ext uri="{9D8B030D-6E8A-4147-A177-3AD203B41FA5}">
                      <a16:colId xmlns:a16="http://schemas.microsoft.com/office/drawing/2014/main" val="1574223688"/>
                    </a:ext>
                  </a:extLst>
                </a:gridCol>
                <a:gridCol w="400424">
                  <a:extLst>
                    <a:ext uri="{9D8B030D-6E8A-4147-A177-3AD203B41FA5}">
                      <a16:colId xmlns:a16="http://schemas.microsoft.com/office/drawing/2014/main" val="3712540894"/>
                    </a:ext>
                  </a:extLst>
                </a:gridCol>
                <a:gridCol w="370541">
                  <a:extLst>
                    <a:ext uri="{9D8B030D-6E8A-4147-A177-3AD203B41FA5}">
                      <a16:colId xmlns:a16="http://schemas.microsoft.com/office/drawing/2014/main" val="3936325272"/>
                    </a:ext>
                  </a:extLst>
                </a:gridCol>
                <a:gridCol w="597647">
                  <a:extLst>
                    <a:ext uri="{9D8B030D-6E8A-4147-A177-3AD203B41FA5}">
                      <a16:colId xmlns:a16="http://schemas.microsoft.com/office/drawing/2014/main" val="1806060989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846030429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1681120221"/>
                    </a:ext>
                  </a:extLst>
                </a:gridCol>
                <a:gridCol w="400424">
                  <a:extLst>
                    <a:ext uri="{9D8B030D-6E8A-4147-A177-3AD203B41FA5}">
                      <a16:colId xmlns:a16="http://schemas.microsoft.com/office/drawing/2014/main" val="426371515"/>
                    </a:ext>
                  </a:extLst>
                </a:gridCol>
                <a:gridCol w="382494">
                  <a:extLst>
                    <a:ext uri="{9D8B030D-6E8A-4147-A177-3AD203B41FA5}">
                      <a16:colId xmlns:a16="http://schemas.microsoft.com/office/drawing/2014/main" val="331695835"/>
                    </a:ext>
                  </a:extLst>
                </a:gridCol>
                <a:gridCol w="382494">
                  <a:extLst>
                    <a:ext uri="{9D8B030D-6E8A-4147-A177-3AD203B41FA5}">
                      <a16:colId xmlns:a16="http://schemas.microsoft.com/office/drawing/2014/main" val="1370815788"/>
                    </a:ext>
                  </a:extLst>
                </a:gridCol>
                <a:gridCol w="555812">
                  <a:extLst>
                    <a:ext uri="{9D8B030D-6E8A-4147-A177-3AD203B41FA5}">
                      <a16:colId xmlns:a16="http://schemas.microsoft.com/office/drawing/2014/main" val="1469805694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133968170"/>
                    </a:ext>
                  </a:extLst>
                </a:gridCol>
                <a:gridCol w="513977">
                  <a:extLst>
                    <a:ext uri="{9D8B030D-6E8A-4147-A177-3AD203B41FA5}">
                      <a16:colId xmlns:a16="http://schemas.microsoft.com/office/drawing/2014/main" val="1450774712"/>
                    </a:ext>
                  </a:extLst>
                </a:gridCol>
              </a:tblGrid>
              <a:tr h="29020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logship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cucold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vitrify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quirk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7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6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F45C-DB1B-4B82-8261-CDDD9AB6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Take-aways:</a:t>
            </a:r>
          </a:p>
        </p:txBody>
      </p:sp>
      <p:pic>
        <p:nvPicPr>
          <p:cNvPr id="17" name="Picture 16" descr="A picture containing truck&#10;&#10;Description automatically generated">
            <a:extLst>
              <a:ext uri="{FF2B5EF4-FFF2-40B4-BE49-F238E27FC236}">
                <a16:creationId xmlns:a16="http://schemas.microsoft.com/office/drawing/2014/main" id="{2E6EF5AA-31A3-4E30-82BB-64EDC58F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84" y="5458005"/>
            <a:ext cx="1222461" cy="12224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41FE-9BAF-4394-95AE-564CE6B8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71" y="1601694"/>
            <a:ext cx="9404723" cy="47214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use the </a:t>
            </a:r>
            <a:r>
              <a:rPr lang="en-US" dirty="0">
                <a:solidFill>
                  <a:srgbClr val="FFC000"/>
                </a:solidFill>
              </a:rPr>
              <a:t>same hash function </a:t>
            </a:r>
            <a:r>
              <a:rPr lang="en-US" dirty="0"/>
              <a:t>to both: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Put a value into </a:t>
            </a:r>
            <a:r>
              <a:rPr lang="en-US" dirty="0"/>
              <a:t>the hash map array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Find a value </a:t>
            </a:r>
            <a:r>
              <a:rPr lang="en-US" dirty="0"/>
              <a:t>in the hash map array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unique key</a:t>
            </a:r>
            <a:r>
              <a:rPr lang="en-US" dirty="0"/>
              <a:t>         may be a </a:t>
            </a:r>
            <a:r>
              <a:rPr lang="en-US" dirty="0">
                <a:solidFill>
                  <a:srgbClr val="FFC000"/>
                </a:solidFill>
              </a:rPr>
              <a:t>string</a:t>
            </a:r>
            <a:r>
              <a:rPr lang="en-US" dirty="0"/>
              <a:t>        (as opposed to an int)</a:t>
            </a:r>
          </a:p>
          <a:p>
            <a:pPr lvl="1"/>
            <a:r>
              <a:rPr lang="en-US" dirty="0"/>
              <a:t>ANYTHING can be converted to an int on the computer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Functions on strings must be careful of:</a:t>
            </a:r>
          </a:p>
          <a:p>
            <a:pPr lvl="1"/>
            <a:r>
              <a:rPr lang="en-US" dirty="0"/>
              <a:t>The large number of shorter words (be, hi, it, so, no, at, …)</a:t>
            </a:r>
          </a:p>
          <a:p>
            <a:pPr lvl="1"/>
            <a:r>
              <a:rPr lang="en-US" dirty="0"/>
              <a:t>Prefixes (and suffixes) that many words have in common</a:t>
            </a:r>
          </a:p>
          <a:p>
            <a:pPr lvl="1"/>
            <a:endParaRPr lang="en-US" dirty="0"/>
          </a:p>
          <a:p>
            <a:r>
              <a:rPr lang="en-US" dirty="0"/>
              <a:t>No matter what, there will be times when 2 unique keys get hashed to (aka the function results in) the same index in the hash array!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Collisions!                     </a:t>
            </a:r>
            <a:r>
              <a:rPr lang="en-US" dirty="0"/>
              <a:t>We’re going to have to deal with that.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EA1A55E-A187-4F3E-B71D-F4998805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03" y="2726121"/>
            <a:ext cx="256683" cy="25668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E2F4C8D-8E11-47D3-90FD-2AA58FF9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723" y="2789468"/>
            <a:ext cx="341848" cy="341848"/>
          </a:xfrm>
          <a:prstGeom prst="rect">
            <a:avLst/>
          </a:prstGeom>
        </p:spPr>
      </p:pic>
      <p:pic>
        <p:nvPicPr>
          <p:cNvPr id="13" name="Picture 12" descr="A picture containing connector, knot, sitting, cellphone&#10;&#10;Description automatically generated">
            <a:extLst>
              <a:ext uri="{FF2B5EF4-FFF2-40B4-BE49-F238E27FC236}">
                <a16:creationId xmlns:a16="http://schemas.microsoft.com/office/drawing/2014/main" id="{D522F830-8515-4866-98B0-CD9F892CE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526" y="2750871"/>
            <a:ext cx="432826" cy="476910"/>
          </a:xfrm>
          <a:prstGeom prst="rect">
            <a:avLst/>
          </a:prstGeom>
        </p:spPr>
      </p:pic>
      <p:pic>
        <p:nvPicPr>
          <p:cNvPr id="6" name="Picture 5" descr="A cat lying on a wood floor&#10;&#10;Description automatically generated with medium confidence">
            <a:extLst>
              <a:ext uri="{FF2B5EF4-FFF2-40B4-BE49-F238E27FC236}">
                <a16:creationId xmlns:a16="http://schemas.microsoft.com/office/drawing/2014/main" id="{31F227F7-35BD-485F-99EF-062A78992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515" y="0"/>
            <a:ext cx="3179485" cy="31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5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1020</Words>
  <Application>Microsoft Office PowerPoint</Application>
  <PresentationFormat>Widescreen</PresentationFormat>
  <Paragraphs>163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Century Gothic</vt:lpstr>
      <vt:lpstr>Consolas</vt:lpstr>
      <vt:lpstr>Wingdings 3</vt:lpstr>
      <vt:lpstr>Ion</vt:lpstr>
      <vt:lpstr>Hash Functions: Strings</vt:lpstr>
      <vt:lpstr>Hash Maps so far:</vt:lpstr>
      <vt:lpstr>Potential Hash Functions on Strings</vt:lpstr>
      <vt:lpstr>There are problems unique to Strings!!!</vt:lpstr>
      <vt:lpstr>Hashing of Strings (2.0):</vt:lpstr>
      <vt:lpstr>Hashing with strings (3.0)</vt:lpstr>
      <vt:lpstr>Hashing function on Strings: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Functions: Strings</dc:title>
  <dc:creator>Yarrington, Debra</dc:creator>
  <cp:lastModifiedBy>Yarrington, Debra</cp:lastModifiedBy>
  <cp:revision>19</cp:revision>
  <dcterms:created xsi:type="dcterms:W3CDTF">2020-11-18T20:11:47Z</dcterms:created>
  <dcterms:modified xsi:type="dcterms:W3CDTF">2021-04-20T03:11:43Z</dcterms:modified>
</cp:coreProperties>
</file>