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87" r:id="rId3"/>
    <p:sldId id="261" r:id="rId4"/>
    <p:sldId id="272" r:id="rId5"/>
    <p:sldId id="270" r:id="rId6"/>
    <p:sldId id="274" r:id="rId7"/>
    <p:sldId id="275" r:id="rId8"/>
    <p:sldId id="276" r:id="rId9"/>
    <p:sldId id="277" r:id="rId10"/>
    <p:sldId id="281" r:id="rId11"/>
    <p:sldId id="279" r:id="rId12"/>
    <p:sldId id="284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B336E05C-57CB-417C-820E-604E637BA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 r="-1" b="2715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C8F41-A9AA-4A5D-96D1-A6422F79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Hash Maps: Collisions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DB645-A40B-4006-B508-242FCA8B8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When 2 keys map to the same index</a:t>
            </a:r>
          </a:p>
        </p:txBody>
      </p:sp>
    </p:spTree>
    <p:extLst>
      <p:ext uri="{BB962C8B-B14F-4D97-AF65-F5344CB8AC3E}">
        <p14:creationId xmlns:p14="http://schemas.microsoft.com/office/powerpoint/2010/main" val="130227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0" y="208656"/>
            <a:ext cx="10123036" cy="797799"/>
          </a:xfrm>
        </p:spPr>
        <p:txBody>
          <a:bodyPr/>
          <a:lstStyle/>
          <a:p>
            <a:r>
              <a:rPr lang="en-US" dirty="0"/>
              <a:t>Open Addressing: </a:t>
            </a:r>
            <a:r>
              <a:rPr lang="en-US" dirty="0">
                <a:solidFill>
                  <a:srgbClr val="00B0F0"/>
                </a:solidFill>
              </a:rPr>
              <a:t>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1" y="1006455"/>
            <a:ext cx="10993702" cy="5642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way of dealing with collisions: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baseline="-25000" dirty="0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(k) = (h(k) + i</a:t>
            </a:r>
            <a:r>
              <a:rPr lang="en-US" baseline="30000" dirty="0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% </a:t>
            </a:r>
            <a:r>
              <a:rPr lang="en-US" dirty="0" err="1"/>
              <a:t>ArraySize</a:t>
            </a:r>
            <a:endParaRPr lang="en-US" dirty="0"/>
          </a:p>
          <a:p>
            <a:pPr lvl="2"/>
            <a:r>
              <a:rPr lang="en-US" dirty="0" err="1"/>
              <a:t>i</a:t>
            </a:r>
            <a:r>
              <a:rPr lang="en-US" dirty="0"/>
              <a:t> is the number of previous insertion attempts</a:t>
            </a:r>
          </a:p>
          <a:p>
            <a:r>
              <a:rPr lang="en-US" dirty="0"/>
              <a:t>So probe sequence would be: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h(k) + 0, then +1, then +4, then +27, then +64, etc.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r>
              <a:rPr lang="pt-BR" dirty="0"/>
              <a:t>Example:</a:t>
            </a:r>
          </a:p>
          <a:p>
            <a:pPr marL="400050" lvl="1" indent="0">
              <a:buNone/>
            </a:pPr>
            <a:r>
              <a:rPr lang="pt-BR" dirty="0"/>
              <a:t>h</a:t>
            </a:r>
            <a:r>
              <a:rPr lang="pt-BR" baseline="-25000" dirty="0"/>
              <a:t>0</a:t>
            </a:r>
            <a:r>
              <a:rPr lang="pt-BR" dirty="0"/>
              <a:t>(58) </a:t>
            </a:r>
            <a:r>
              <a:rPr lang="en-US" dirty="0"/>
              <a:t>= (h(58) </a:t>
            </a:r>
            <a:r>
              <a:rPr lang="en-US"/>
              <a:t>+ 0) </a:t>
            </a:r>
            <a:r>
              <a:rPr lang="en-US" dirty="0"/>
              <a:t>% 10 = 8 (X)</a:t>
            </a:r>
          </a:p>
          <a:p>
            <a:pPr marL="400050" lvl="1" indent="0">
              <a:buNone/>
            </a:pP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(58) = (h(58) + 1</a:t>
            </a:r>
            <a:r>
              <a:rPr lang="en-US" baseline="30000" dirty="0"/>
              <a:t>1</a:t>
            </a:r>
            <a:r>
              <a:rPr lang="en-US" dirty="0"/>
              <a:t>) % 10 = 9 (X)</a:t>
            </a:r>
          </a:p>
          <a:p>
            <a:pPr marL="400050" lvl="1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(58) = (h(58) + 2</a:t>
            </a:r>
            <a:r>
              <a:rPr lang="en-US" baseline="30000" dirty="0"/>
              <a:t>2</a:t>
            </a:r>
            <a:r>
              <a:rPr lang="en-US" dirty="0"/>
              <a:t>) % 10 = 2 (X)</a:t>
            </a:r>
          </a:p>
          <a:p>
            <a:pPr marL="400050" lvl="1" indent="0">
              <a:buNone/>
            </a:pP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(58) = (h(58) + 3</a:t>
            </a:r>
            <a:r>
              <a:rPr lang="en-US" baseline="30000" dirty="0"/>
              <a:t>3</a:t>
            </a:r>
            <a:r>
              <a:rPr lang="en-US" dirty="0"/>
              <a:t>) % 10 = 5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This helps to avoid the clustering right around the collision (even more spread out)</a:t>
            </a:r>
          </a:p>
          <a:p>
            <a:pPr lvl="1"/>
            <a:r>
              <a:rPr lang="en-US" dirty="0"/>
              <a:t>If many keys hash to the same general location</a:t>
            </a:r>
          </a:p>
          <a:p>
            <a:pPr lvl="1"/>
            <a:r>
              <a:rPr lang="en-US" dirty="0"/>
              <a:t>Doesn’t help a lot when many keys hash to the same index in the hash 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7546"/>
            <a:ext cx="8596668" cy="6277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Double Hashing: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2293"/>
            <a:ext cx="10361968" cy="4929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Problem: </a:t>
            </a:r>
            <a:r>
              <a:rPr lang="en-US" dirty="0"/>
              <a:t>if more than one key hashes to the same index, with linear probing and quadratic probing, the probes follow the same pattern</a:t>
            </a:r>
          </a:p>
          <a:p>
            <a:pPr lvl="1"/>
            <a:r>
              <a:rPr lang="en-US" dirty="0"/>
              <a:t>The sequence of probing after that first hash is based on the index, not on the original key</a:t>
            </a:r>
          </a:p>
          <a:p>
            <a:r>
              <a:rPr lang="en-US" dirty="0"/>
              <a:t>Fix:</a:t>
            </a:r>
          </a:p>
          <a:p>
            <a:pPr lvl="1"/>
            <a:r>
              <a:rPr lang="en-US" dirty="0"/>
              <a:t>Double-hashing </a:t>
            </a:r>
          </a:p>
          <a:p>
            <a:pPr lvl="2"/>
            <a:r>
              <a:rPr lang="en-US" i="1" dirty="0">
                <a:solidFill>
                  <a:srgbClr val="FFC000"/>
                </a:solidFill>
              </a:rPr>
              <a:t>use a second hashing function if the first one leads to a collision</a:t>
            </a:r>
          </a:p>
          <a:p>
            <a:pPr lvl="1"/>
            <a:r>
              <a:rPr lang="en-US" dirty="0"/>
              <a:t>If collision, probe at:</a:t>
            </a:r>
          </a:p>
          <a:p>
            <a:pPr lvl="2"/>
            <a:r>
              <a:rPr lang="en-US" dirty="0"/>
              <a:t>p(</a:t>
            </a:r>
            <a:r>
              <a:rPr lang="en-US" dirty="0" err="1"/>
              <a:t>k,i</a:t>
            </a:r>
            <a:r>
              <a:rPr lang="en-US" dirty="0"/>
              <a:t>) = h(k) +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*h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(k)  </a:t>
            </a:r>
            <a:r>
              <a:rPr lang="en-US" dirty="0"/>
              <a:t>// p is where to probe, k is key, </a:t>
            </a:r>
            <a:r>
              <a:rPr lang="en-US" dirty="0" err="1"/>
              <a:t>i</a:t>
            </a:r>
            <a:r>
              <a:rPr lang="en-US" dirty="0"/>
              <a:t> is number of insertion attempts so far</a:t>
            </a:r>
          </a:p>
          <a:p>
            <a:pPr lvl="2"/>
            <a:r>
              <a:rPr lang="en-US" dirty="0"/>
              <a:t>h is first hash function, h</a:t>
            </a:r>
            <a:r>
              <a:rPr lang="en-US" baseline="-25000" dirty="0"/>
              <a:t>2</a:t>
            </a:r>
            <a:r>
              <a:rPr lang="en-US" dirty="0"/>
              <a:t> is second hash function</a:t>
            </a:r>
          </a:p>
          <a:p>
            <a:pPr lvl="1"/>
            <a:endParaRPr lang="en-US" dirty="0"/>
          </a:p>
          <a:p>
            <a:r>
              <a:rPr lang="en-US" dirty="0"/>
              <a:t>Pick 2 different hashing functions for h and h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138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43" y="56865"/>
            <a:ext cx="8596668" cy="819150"/>
          </a:xfrm>
        </p:spPr>
        <p:txBody>
          <a:bodyPr/>
          <a:lstStyle/>
          <a:p>
            <a:r>
              <a:rPr lang="en-US" dirty="0"/>
              <a:t>Example of double-hashing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76015"/>
            <a:ext cx="11269828" cy="5838683"/>
          </a:xfrm>
        </p:spPr>
        <p:txBody>
          <a:bodyPr>
            <a:normAutofit fontScale="55000" lnSpcReduction="20000"/>
          </a:bodyPr>
          <a:lstStyle/>
          <a:p>
            <a:pPr marL="0" lvl="1" indent="0">
              <a:buNone/>
            </a:pPr>
            <a:r>
              <a:rPr lang="en-US" sz="2900" dirty="0"/>
              <a:t>Example: 	h(k) is </a:t>
            </a:r>
            <a:r>
              <a:rPr lang="en-US" sz="2900" dirty="0" err="1"/>
              <a:t>key%arraySize</a:t>
            </a:r>
            <a:endParaRPr lang="en-US" sz="2900" dirty="0"/>
          </a:p>
          <a:p>
            <a:pPr marL="0" lvl="1" indent="0">
              <a:buNone/>
            </a:pPr>
            <a:r>
              <a:rPr lang="en-US" sz="2900" dirty="0"/>
              <a:t>			h</a:t>
            </a:r>
            <a:r>
              <a:rPr lang="en-US" sz="2900" baseline="-25000" dirty="0"/>
              <a:t>2</a:t>
            </a:r>
            <a:r>
              <a:rPr lang="en-US" sz="2900" dirty="0"/>
              <a:t>(k) = 1+(k mod(m))</a:t>
            </a:r>
          </a:p>
          <a:p>
            <a:pPr lvl="1"/>
            <a:r>
              <a:rPr lang="en-US" sz="2500" dirty="0"/>
              <a:t>Make m be a prime number less than the size of the array</a:t>
            </a:r>
          </a:p>
          <a:p>
            <a:pPr marL="685800" lvl="1"/>
            <a:r>
              <a:rPr lang="en-US" sz="2500" dirty="0">
                <a:solidFill>
                  <a:srgbClr val="FFC000"/>
                </a:solidFill>
              </a:rPr>
              <a:t>E.g., </a:t>
            </a:r>
            <a:r>
              <a:rPr lang="en-US" sz="2500" dirty="0" err="1">
                <a:solidFill>
                  <a:srgbClr val="FFC000"/>
                </a:solidFill>
              </a:rPr>
              <a:t>arraysize</a:t>
            </a:r>
            <a:r>
              <a:rPr lang="en-US" sz="2500" dirty="0">
                <a:solidFill>
                  <a:srgbClr val="FFC000"/>
                </a:solidFill>
              </a:rPr>
              <a:t> = 11, m = 7</a:t>
            </a:r>
          </a:p>
          <a:p>
            <a:pPr marL="1143000" lvl="3" indent="-285750"/>
            <a:r>
              <a:rPr lang="en-US" sz="2000" dirty="0">
                <a:solidFill>
                  <a:srgbClr val="FFC000"/>
                </a:solidFill>
              </a:rPr>
              <a:t>h2(k) = </a:t>
            </a:r>
            <a:r>
              <a:rPr lang="en-US" sz="2000" dirty="0" err="1">
                <a:solidFill>
                  <a:srgbClr val="FFC000"/>
                </a:solidFill>
              </a:rPr>
              <a:t>i</a:t>
            </a:r>
            <a:r>
              <a:rPr lang="en-US" sz="2000" dirty="0">
                <a:solidFill>
                  <a:srgbClr val="FFC000"/>
                </a:solidFill>
              </a:rPr>
              <a:t>+(k mod(m)</a:t>
            </a:r>
          </a:p>
          <a:p>
            <a:pPr marL="0" lvl="2" indent="0">
              <a:buNone/>
            </a:pPr>
            <a:r>
              <a:rPr lang="en-US" sz="2900" dirty="0">
                <a:solidFill>
                  <a:srgbClr val="FF0000"/>
                </a:solidFill>
              </a:rPr>
              <a:t>Remember: p(</a:t>
            </a:r>
            <a:r>
              <a:rPr lang="en-US" sz="2900" dirty="0" err="1">
                <a:solidFill>
                  <a:srgbClr val="FF0000"/>
                </a:solidFill>
              </a:rPr>
              <a:t>k,i</a:t>
            </a:r>
            <a:r>
              <a:rPr lang="en-US" sz="2900" dirty="0">
                <a:solidFill>
                  <a:srgbClr val="FF0000"/>
                </a:solidFill>
              </a:rPr>
              <a:t>) = h(k) + </a:t>
            </a:r>
            <a:r>
              <a:rPr lang="en-US" sz="2900" dirty="0" err="1">
                <a:solidFill>
                  <a:srgbClr val="FF0000"/>
                </a:solidFill>
              </a:rPr>
              <a:t>i</a:t>
            </a:r>
            <a:r>
              <a:rPr lang="en-US" sz="2900" dirty="0">
                <a:solidFill>
                  <a:srgbClr val="FF0000"/>
                </a:solidFill>
              </a:rPr>
              <a:t>*h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(k)  </a:t>
            </a:r>
          </a:p>
          <a:p>
            <a:pPr marL="0" lvl="2" indent="0">
              <a:buNone/>
            </a:pPr>
            <a:r>
              <a:rPr lang="en-US" sz="2900" dirty="0">
                <a:solidFill>
                  <a:srgbClr val="FF0000"/>
                </a:solidFill>
              </a:rPr>
              <a:t>// p stands for where to probe, I is number of insertion attempts, h is hash fn1 and h2 is hash fn2</a:t>
            </a:r>
          </a:p>
          <a:p>
            <a:pPr marL="0" lvl="2" indent="0">
              <a:buNone/>
            </a:pPr>
            <a:endParaRPr lang="en-US" sz="2900" dirty="0">
              <a:solidFill>
                <a:srgbClr val="FF0000"/>
              </a:solidFill>
            </a:endParaRPr>
          </a:p>
          <a:p>
            <a:pPr marL="0" lvl="2" indent="0">
              <a:buNone/>
            </a:pPr>
            <a:r>
              <a:rPr lang="en-US" sz="2500" dirty="0"/>
              <a:t>Example: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(55) = 55%11 = 0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(66) = 66%11 = 0 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dirty="0"/>
              <a:t>  </a:t>
            </a:r>
            <a:r>
              <a:rPr lang="en-US" dirty="0">
                <a:solidFill>
                  <a:srgbClr val="FFC000"/>
                </a:solidFill>
              </a:rPr>
              <a:t>(Collision)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((66) =(1+k%(m))) = 1 + (66%7) = 4 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2 </a:t>
            </a:r>
            <a:r>
              <a:rPr lang="en-US" dirty="0"/>
              <a:t>(66) = 0 + 1*4 = 4%11 = 4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(11) = 11%11 = 0 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(Collision)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(11) = 1+k%(m))) = 1 + (11%7) =5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2 </a:t>
            </a:r>
            <a:r>
              <a:rPr lang="en-US" dirty="0"/>
              <a:t>(11) = 0 + 1*5 = 5%11 = 5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(88) = 88%11 = 0 </a:t>
            </a:r>
            <a:r>
              <a:rPr lang="en-US" dirty="0">
                <a:solidFill>
                  <a:srgbClr val="FFC000"/>
                </a:solidFill>
              </a:rPr>
              <a:t>X (collision)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(88) = 1+k%(m))) = 1 + (88%7) =5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2 </a:t>
            </a:r>
            <a:r>
              <a:rPr lang="en-US" dirty="0"/>
              <a:t>(88) = 0 + 1*5 = 5%11 = 5 </a:t>
            </a:r>
            <a:r>
              <a:rPr lang="en-US" dirty="0">
                <a:solidFill>
                  <a:srgbClr val="FFC000"/>
                </a:solidFill>
              </a:rPr>
              <a:t>X (2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>
                <a:solidFill>
                  <a:srgbClr val="FFC000"/>
                </a:solidFill>
              </a:rPr>
              <a:t> collision)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3 </a:t>
            </a:r>
            <a:r>
              <a:rPr lang="en-US" dirty="0"/>
              <a:t>(88) = 0 + 2*5 = 10%11 =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AB289-EA1C-47F8-923E-497E7C55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0" y="175999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TakeAways</a:t>
            </a:r>
            <a:r>
              <a:rPr lang="en-US" dirty="0">
                <a:solidFill>
                  <a:srgbClr val="EBEBEB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38CD-A8D0-4245-8F6C-F7EAEF88C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70" y="975360"/>
            <a:ext cx="6808584" cy="57634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</a:rPr>
              <a:t>Collision Handling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You go through </a:t>
            </a:r>
            <a:r>
              <a:rPr lang="en-US" sz="1400" dirty="0">
                <a:solidFill>
                  <a:srgbClr val="FFC000"/>
                </a:solidFill>
              </a:rPr>
              <a:t>THE SAME hash function </a:t>
            </a:r>
            <a:r>
              <a:rPr lang="en-US" sz="1400" dirty="0">
                <a:solidFill>
                  <a:srgbClr val="FFFFFF"/>
                </a:solidFill>
              </a:rPr>
              <a:t>and </a:t>
            </a:r>
            <a:r>
              <a:rPr lang="en-US" sz="1400" dirty="0">
                <a:solidFill>
                  <a:srgbClr val="FFC000"/>
                </a:solidFill>
              </a:rPr>
              <a:t>THE SAME collision handling </a:t>
            </a:r>
            <a:r>
              <a:rPr lang="en-US" sz="1400" dirty="0">
                <a:solidFill>
                  <a:srgbClr val="FFFFFF"/>
                </a:solidFill>
              </a:rPr>
              <a:t>process for both</a:t>
            </a:r>
            <a:r>
              <a:rPr lang="en-US" sz="1400" dirty="0">
                <a:solidFill>
                  <a:srgbClr val="FFC000"/>
                </a:solidFill>
              </a:rPr>
              <a:t> inserting </a:t>
            </a:r>
            <a:r>
              <a:rPr lang="en-US" sz="1400" dirty="0">
                <a:solidFill>
                  <a:srgbClr val="FFFFFF"/>
                </a:solidFill>
              </a:rPr>
              <a:t>into the hash map and </a:t>
            </a:r>
            <a:r>
              <a:rPr lang="en-US" sz="1400" dirty="0">
                <a:solidFill>
                  <a:srgbClr val="FFC000"/>
                </a:solidFill>
              </a:rPr>
              <a:t>finding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We want both to be relatively efficient.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No matter how awesome our hash function is, we’ll probably have to </a:t>
            </a:r>
            <a:r>
              <a:rPr lang="en-US" sz="1400" dirty="0">
                <a:solidFill>
                  <a:srgbClr val="FFC000"/>
                </a:solidFill>
              </a:rPr>
              <a:t>deal with collisions!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Some ways to deal: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Chaining</a:t>
            </a:r>
            <a:r>
              <a:rPr lang="en-US" sz="1400" dirty="0">
                <a:solidFill>
                  <a:srgbClr val="FFFFFF"/>
                </a:solidFill>
              </a:rPr>
              <a:t> – make the hash array be an array of linked lists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So when there’s a collision, just stick it into the linked list!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Linear </a:t>
            </a:r>
            <a:r>
              <a:rPr lang="en-US" sz="1400" dirty="0" err="1">
                <a:solidFill>
                  <a:srgbClr val="FFC000"/>
                </a:solidFill>
              </a:rPr>
              <a:t>Probling</a:t>
            </a:r>
            <a:r>
              <a:rPr lang="en-US" sz="1400" dirty="0">
                <a:solidFill>
                  <a:srgbClr val="FFFFFF"/>
                </a:solidFill>
              </a:rPr>
              <a:t>.  -  Collision at the first index?  No problem – just go to the next index over 1.  Keep going until you find an empty space and stick your key-values in there! (if you get to the end of the array, go back to index 0)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Quadratic probing </a:t>
            </a:r>
            <a:r>
              <a:rPr lang="en-US" sz="1400" dirty="0">
                <a:solidFill>
                  <a:srgbClr val="FFFFFF"/>
                </a:solidFill>
              </a:rPr>
              <a:t>– Linear probing could make a huge cluster of used indices.  So instead of just going to the next spot over, jump using 1*1, then 2*2, then 3*3 until you find an empty spot in the array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C000"/>
                </a:solidFill>
              </a:rPr>
              <a:t>Double hashing </a:t>
            </a:r>
            <a:r>
              <a:rPr lang="en-US" sz="1400" dirty="0">
                <a:solidFill>
                  <a:srgbClr val="FFFFFF"/>
                </a:solidFill>
              </a:rPr>
              <a:t>– both linear probing and quadratic probing lead to clusters if a lot of keys end up at the same index.  What to do?  Use a second hashing function when you have a collision!  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tar, object&#10;&#10;Description automatically generated">
            <a:extLst>
              <a:ext uri="{FF2B5EF4-FFF2-40B4-BE49-F238E27FC236}">
                <a16:creationId xmlns:a16="http://schemas.microsoft.com/office/drawing/2014/main" id="{810F2394-EF09-47F5-8CCE-A16CB0751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84" r="38407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66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cars colliding">
            <a:extLst>
              <a:ext uri="{FF2B5EF4-FFF2-40B4-BE49-F238E27FC236}">
                <a16:creationId xmlns:a16="http://schemas.microsoft.com/office/drawing/2014/main" id="{D5468606-42DF-4218-9364-57E40D9201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6001788" y="4247938"/>
            <a:ext cx="2379382" cy="237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152D7-7D80-4414-A1C7-9254044C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2024"/>
          </a:xfrm>
        </p:spPr>
        <p:txBody>
          <a:bodyPr/>
          <a:lstStyle/>
          <a:p>
            <a:r>
              <a:rPr lang="en-US" dirty="0"/>
              <a:t>So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BA2B-29B4-4CF7-A2E8-28238F3F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368830"/>
            <a:ext cx="9404723" cy="48795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Hash Function:</a:t>
            </a:r>
          </a:p>
          <a:p>
            <a:r>
              <a:rPr lang="en-US" dirty="0"/>
              <a:t>used to take a unique key and convert it to a number that can be used as an index into an array</a:t>
            </a:r>
          </a:p>
          <a:p>
            <a:pPr lvl="1"/>
            <a:r>
              <a:rPr lang="en-US" dirty="0"/>
              <a:t>To make finding items faster</a:t>
            </a:r>
          </a:p>
          <a:p>
            <a:pPr lvl="1"/>
            <a:r>
              <a:rPr lang="en-US" dirty="0"/>
              <a:t>Could be an int, could be a string…</a:t>
            </a:r>
          </a:p>
          <a:p>
            <a:r>
              <a:rPr lang="en-US" b="1" i="1" dirty="0">
                <a:solidFill>
                  <a:srgbClr val="FFC000"/>
                </a:solidFill>
              </a:rPr>
              <a:t>Use the same process to both find and insert the data in the first place!</a:t>
            </a:r>
          </a:p>
          <a:p>
            <a:r>
              <a:rPr lang="en-US" dirty="0"/>
              <a:t>Last step of any hash function is to mod by the array size</a:t>
            </a:r>
          </a:p>
          <a:p>
            <a:pPr lvl="1"/>
            <a:r>
              <a:rPr lang="en-US" dirty="0"/>
              <a:t>so number generated can be used as an index into the array!</a:t>
            </a:r>
          </a:p>
          <a:p>
            <a:pPr lvl="1"/>
            <a:r>
              <a:rPr lang="en-US" dirty="0"/>
              <a:t>MANY different hashing functions!!! 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rgbClr val="FFC000"/>
                </a:solidFill>
              </a:rPr>
              <a:t>NO MATTER WHAT, there will be collisions</a:t>
            </a:r>
          </a:p>
        </p:txBody>
      </p:sp>
    </p:spTree>
    <p:extLst>
      <p:ext uri="{BB962C8B-B14F-4D97-AF65-F5344CB8AC3E}">
        <p14:creationId xmlns:p14="http://schemas.microsoft.com/office/powerpoint/2010/main" val="35146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1025274-CC5B-48F5-B85B-9D562EF9751F}"/>
              </a:ext>
            </a:extLst>
          </p:cNvPr>
          <p:cNvSpPr/>
          <p:nvPr/>
        </p:nvSpPr>
        <p:spPr>
          <a:xfrm>
            <a:off x="7886701" y="135340"/>
            <a:ext cx="4161366" cy="66491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4" y="135340"/>
            <a:ext cx="8596668" cy="784747"/>
          </a:xfrm>
        </p:spPr>
        <p:txBody>
          <a:bodyPr>
            <a:normAutofit/>
          </a:bodyPr>
          <a:lstStyle/>
          <a:p>
            <a:r>
              <a:rPr lang="en-CA" altLang="en-US" dirty="0"/>
              <a:t>3. Collisions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34" y="996287"/>
            <a:ext cx="7417287" cy="5575963"/>
          </a:xfrm>
        </p:spPr>
        <p:txBody>
          <a:bodyPr>
            <a:normAutofit/>
          </a:bodyPr>
          <a:lstStyle/>
          <a:p>
            <a:r>
              <a:rPr lang="en-CA" altLang="en-US" sz="2400" dirty="0">
                <a:solidFill>
                  <a:srgbClr val="FFC000"/>
                </a:solidFill>
              </a:rPr>
              <a:t>Multiple keys map to the same array index.</a:t>
            </a:r>
          </a:p>
          <a:p>
            <a:pPr lvl="1"/>
            <a:r>
              <a:rPr lang="en-CA" altLang="en-US" sz="2400" dirty="0"/>
              <a:t>E.g.,</a:t>
            </a:r>
          </a:p>
          <a:p>
            <a:pPr lvl="2"/>
            <a:r>
              <a:rPr lang="en-CA" altLang="en-US" sz="2200" dirty="0"/>
              <a:t>Hash function: add digits in key, then mod by array size</a:t>
            </a:r>
          </a:p>
          <a:p>
            <a:pPr lvl="3"/>
            <a:r>
              <a:rPr lang="en-CA" altLang="en-US" sz="2000" dirty="0"/>
              <a:t>Array size: 7 (a prime)</a:t>
            </a:r>
          </a:p>
          <a:p>
            <a:pPr lvl="2"/>
            <a:r>
              <a:rPr lang="en-CA" altLang="en-US" sz="2200" dirty="0"/>
              <a:t>Key1: 37248  </a:t>
            </a:r>
          </a:p>
          <a:p>
            <a:pPr lvl="3"/>
            <a:r>
              <a:rPr lang="en-CA" altLang="en-US" sz="2000" dirty="0" err="1"/>
              <a:t>Fn</a:t>
            </a:r>
            <a:r>
              <a:rPr lang="en-CA" altLang="en-US" sz="2000" dirty="0"/>
              <a:t>: (3 + 7 + 2 + 4 + 5)%7 = </a:t>
            </a:r>
            <a:r>
              <a:rPr lang="en-CA" altLang="en-US" sz="2000" dirty="0">
                <a:solidFill>
                  <a:srgbClr val="FFFF00"/>
                </a:solidFill>
              </a:rPr>
              <a:t>3</a:t>
            </a:r>
          </a:p>
          <a:p>
            <a:pPr lvl="2"/>
            <a:r>
              <a:rPr lang="en-CA" altLang="en-US" sz="2200" dirty="0"/>
              <a:t>Key2: 63912</a:t>
            </a:r>
          </a:p>
          <a:p>
            <a:pPr lvl="3"/>
            <a:r>
              <a:rPr lang="en-CA" altLang="en-US" sz="2000" dirty="0" err="1"/>
              <a:t>Fn</a:t>
            </a:r>
            <a:r>
              <a:rPr lang="en-CA" altLang="en-US" sz="2000" dirty="0"/>
              <a:t>: (6 + 3 + 9 + 1 + 2)%7 = </a:t>
            </a:r>
            <a:r>
              <a:rPr lang="en-CA" altLang="en-US" sz="2000" dirty="0">
                <a:solidFill>
                  <a:srgbClr val="FFFF00"/>
                </a:solidFill>
              </a:rPr>
              <a:t>3</a:t>
            </a:r>
          </a:p>
          <a:p>
            <a:pPr lvl="1"/>
            <a:r>
              <a:rPr lang="en-CA" altLang="en-US" sz="2400" dirty="0">
                <a:solidFill>
                  <a:srgbClr val="FFC000"/>
                </a:solidFill>
              </a:rPr>
              <a:t>There will always be collisions!</a:t>
            </a:r>
          </a:p>
          <a:p>
            <a:pPr lvl="2"/>
            <a:r>
              <a:rPr lang="en-CA" altLang="en-US" sz="2200" dirty="0"/>
              <a:t>How do we deal?</a:t>
            </a: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87578AF-C6D0-409F-B873-43608396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469" y="192855"/>
            <a:ext cx="877232" cy="877232"/>
          </a:xfrm>
          <a:prstGeom prst="rect">
            <a:avLst/>
          </a:prstGeom>
        </p:spPr>
      </p:pic>
      <p:pic>
        <p:nvPicPr>
          <p:cNvPr id="19" name="Picture 18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4A02F671-0647-456D-BC5D-AB1CFFB4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309" y="135340"/>
            <a:ext cx="1040310" cy="1098532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CF1468B-402F-4FFC-83E1-D8E4ED76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11" y="481470"/>
            <a:ext cx="877233" cy="877233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2AE04E39-32E2-447F-B404-D884541D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590" y="3574301"/>
            <a:ext cx="943589" cy="1186994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4C8A173B-5DDD-4D1F-B035-D6B0A4802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57387" y="684606"/>
            <a:ext cx="877232" cy="87723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1EBD81-9054-4B45-9ADE-9327ABBD4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860" y="3668072"/>
            <a:ext cx="760751" cy="10538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3DC028-09C8-4480-8968-1B951EA81C5C}"/>
              </a:ext>
            </a:extLst>
          </p:cNvPr>
          <p:cNvSpPr txBox="1"/>
          <p:nvPr/>
        </p:nvSpPr>
        <p:spPr>
          <a:xfrm>
            <a:off x="9510194" y="1731225"/>
            <a:ext cx="97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>
                <a:solidFill>
                  <a:srgbClr val="DDED13"/>
                </a:solidFill>
                <a:latin typeface="Franklin Gothic Medium" panose="020B0603020102020204" pitchFamily="34" charset="0"/>
                <a:cs typeface="Browallia New" panose="020B0502040204020203" pitchFamily="34" charset="-34"/>
              </a:rPr>
              <a:t>fn</a:t>
            </a:r>
            <a:endParaRPr lang="en-US" sz="7200" i="1" dirty="0">
              <a:solidFill>
                <a:srgbClr val="DDED13"/>
              </a:solidFill>
              <a:latin typeface="Franklin Gothic Medium" panose="020B0603020102020204" pitchFamily="34" charset="0"/>
              <a:cs typeface="Browallia New" panose="020B0502040204020203" pitchFamily="34" charset="-34"/>
            </a:endParaRPr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3ACF4E4F-2FC2-4B3B-9E0B-2EF2E5278451}"/>
              </a:ext>
            </a:extLst>
          </p:cNvPr>
          <p:cNvSpPr/>
          <p:nvPr/>
        </p:nvSpPr>
        <p:spPr>
          <a:xfrm>
            <a:off x="9103179" y="3855353"/>
            <a:ext cx="1989474" cy="59407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drawing of a face&#10;&#10;Description automatically generated">
            <a:extLst>
              <a:ext uri="{FF2B5EF4-FFF2-40B4-BE49-F238E27FC236}">
                <a16:creationId xmlns:a16="http://schemas.microsoft.com/office/drawing/2014/main" id="{4ED2D512-149B-4534-A39D-DA7DE59E7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2438" y="3348977"/>
            <a:ext cx="1026159" cy="159624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8D904B-7019-4350-BEBA-76087E2BFCA2}"/>
              </a:ext>
            </a:extLst>
          </p:cNvPr>
          <p:cNvCxnSpPr>
            <a:cxnSpLocks/>
          </p:cNvCxnSpPr>
          <p:nvPr/>
        </p:nvCxnSpPr>
        <p:spPr>
          <a:xfrm>
            <a:off x="9196746" y="1268609"/>
            <a:ext cx="439778" cy="661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F5B9B2-48D6-457F-BA38-BCC71AA3B327}"/>
              </a:ext>
            </a:extLst>
          </p:cNvPr>
          <p:cNvCxnSpPr>
            <a:cxnSpLocks/>
          </p:cNvCxnSpPr>
          <p:nvPr/>
        </p:nvCxnSpPr>
        <p:spPr>
          <a:xfrm>
            <a:off x="10417609" y="2829757"/>
            <a:ext cx="675044" cy="7445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934351B-825A-4CBB-91BF-1BA12D84CD83}"/>
              </a:ext>
            </a:extLst>
          </p:cNvPr>
          <p:cNvCxnSpPr>
            <a:cxnSpLocks/>
          </p:cNvCxnSpPr>
          <p:nvPr/>
        </p:nvCxnSpPr>
        <p:spPr>
          <a:xfrm flipH="1">
            <a:off x="10266352" y="1237688"/>
            <a:ext cx="529985" cy="6920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B7EEE-10F4-496A-B585-F7B6334F2400}"/>
              </a:ext>
            </a:extLst>
          </p:cNvPr>
          <p:cNvCxnSpPr>
            <a:cxnSpLocks/>
          </p:cNvCxnSpPr>
          <p:nvPr/>
        </p:nvCxnSpPr>
        <p:spPr>
          <a:xfrm flipH="1">
            <a:off x="8836598" y="2824292"/>
            <a:ext cx="799926" cy="7013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E0A903D-6083-4C21-A568-DE6A89F4F0F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836598" y="4768568"/>
            <a:ext cx="1162589" cy="11425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92F41A-8AC0-4C22-9DFC-15B1763B1AEE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9999187" y="4768568"/>
            <a:ext cx="1319648" cy="11425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07138E4E-B0FD-4011-9C11-E6820983F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892" y="5911140"/>
            <a:ext cx="4404589" cy="797357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867C0C4-A9AA-4129-8A16-D02B3FFB8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2469" y="6086643"/>
            <a:ext cx="474866" cy="485607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3CEECAF-7449-4D41-9DD9-2137DD631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5333" y="6076520"/>
            <a:ext cx="419857" cy="50585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D72ADB5-D89C-445C-B4AF-6FEFA3E9FF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3834" y="6067013"/>
            <a:ext cx="366342" cy="48560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6B8FB68-2619-4BD8-A299-12607A20A8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1384" y="6067014"/>
            <a:ext cx="474866" cy="485607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ED7B3BA8-99A6-4BC9-8DEE-840ACF291B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4248" y="6053942"/>
            <a:ext cx="379808" cy="488325"/>
          </a:xfrm>
          <a:prstGeom prst="rect">
            <a:avLst/>
          </a:prstGeom>
        </p:spPr>
      </p:pic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D60D8D7A-EF42-4B51-BDBB-F234A45431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1202" y="6074925"/>
            <a:ext cx="388492" cy="488325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7A7402A7-5F0D-459C-BF47-2AB2847CC7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50536" y="6051861"/>
            <a:ext cx="500760" cy="5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585"/>
          </a:xfrm>
        </p:spPr>
        <p:txBody>
          <a:bodyPr/>
          <a:lstStyle/>
          <a:p>
            <a:r>
              <a:rPr lang="en-US" dirty="0"/>
              <a:t>Handling Collisions: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0783"/>
            <a:ext cx="8596668" cy="4560580"/>
          </a:xfrm>
        </p:spPr>
        <p:txBody>
          <a:bodyPr/>
          <a:lstStyle/>
          <a:p>
            <a:r>
              <a:rPr lang="en-CA" altLang="en-US" sz="2800" dirty="0"/>
              <a:t>There are many ways to handle collisions, e.g.,</a:t>
            </a:r>
          </a:p>
          <a:p>
            <a:pPr lvl="1"/>
            <a:r>
              <a:rPr lang="en-CA" altLang="en-US" sz="2600" dirty="0">
                <a:solidFill>
                  <a:srgbClr val="00B0F0"/>
                </a:solidFill>
              </a:rPr>
              <a:t>Chaining</a:t>
            </a:r>
          </a:p>
          <a:p>
            <a:pPr lvl="1"/>
            <a:r>
              <a:rPr lang="en-CA" altLang="en-US" sz="2600" dirty="0">
                <a:solidFill>
                  <a:srgbClr val="00B0F0"/>
                </a:solidFill>
              </a:rPr>
              <a:t>linear probing</a:t>
            </a:r>
          </a:p>
          <a:p>
            <a:pPr lvl="1"/>
            <a:r>
              <a:rPr lang="en-CA" altLang="en-US" sz="2600" dirty="0">
                <a:solidFill>
                  <a:srgbClr val="00B0F0"/>
                </a:solidFill>
              </a:rPr>
              <a:t>quadratic probing</a:t>
            </a:r>
          </a:p>
          <a:p>
            <a:pPr lvl="1"/>
            <a:r>
              <a:rPr lang="en-CA" altLang="en-US" sz="2600" dirty="0">
                <a:solidFill>
                  <a:srgbClr val="00B0F0"/>
                </a:solidFill>
              </a:rPr>
              <a:t>double hashing</a:t>
            </a:r>
          </a:p>
          <a:p>
            <a:pPr lvl="1"/>
            <a:r>
              <a:rPr lang="en-CA" altLang="en-US" sz="2600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6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, food&#10;&#10;Description automatically generated">
            <a:extLst>
              <a:ext uri="{FF2B5EF4-FFF2-40B4-BE49-F238E27FC236}">
                <a16:creationId xmlns:a16="http://schemas.microsoft.com/office/drawing/2014/main" id="{420EB1E1-0038-4783-A4ED-AD98B569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501" y="-1114952"/>
            <a:ext cx="4543952" cy="4543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499" y="122526"/>
            <a:ext cx="8596668" cy="878006"/>
          </a:xfrm>
        </p:spPr>
        <p:txBody>
          <a:bodyPr/>
          <a:lstStyle/>
          <a:p>
            <a:r>
              <a:rPr lang="en-US" dirty="0"/>
              <a:t>Collisions: </a:t>
            </a:r>
            <a:r>
              <a:rPr lang="en-US" dirty="0">
                <a:solidFill>
                  <a:srgbClr val="00B0F0"/>
                </a:solidFill>
              </a:rPr>
              <a:t>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51" y="1135389"/>
            <a:ext cx="6934791" cy="56000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C000"/>
                </a:solidFill>
              </a:rPr>
              <a:t>Make each entry in the hash array be a pointer to a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linked list</a:t>
            </a:r>
          </a:p>
          <a:p>
            <a:pPr lvl="1"/>
            <a:r>
              <a:rPr lang="en-US" dirty="0"/>
              <a:t>(You thought we’d escaped pointers for a while, huh).</a:t>
            </a:r>
          </a:p>
          <a:p>
            <a:pPr lvl="1"/>
            <a:r>
              <a:rPr lang="en-US" dirty="0" err="1"/>
              <a:t>HashArray</a:t>
            </a:r>
            <a:r>
              <a:rPr lang="en-US" dirty="0"/>
              <a:t> is </a:t>
            </a:r>
            <a:r>
              <a:rPr lang="en-US" dirty="0">
                <a:solidFill>
                  <a:srgbClr val="FFC000"/>
                </a:solidFill>
              </a:rPr>
              <a:t>an array of linked lists</a:t>
            </a:r>
          </a:p>
          <a:p>
            <a:pPr lvl="3"/>
            <a:r>
              <a:rPr lang="en-US" dirty="0"/>
              <a:t>Insert values into linked list at index generated from key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e.g., </a:t>
            </a:r>
            <a:r>
              <a:rPr lang="en-US" dirty="0" err="1"/>
              <a:t>arraySize</a:t>
            </a:r>
            <a:r>
              <a:rPr lang="en-US" dirty="0"/>
              <a:t> = 10</a:t>
            </a:r>
          </a:p>
          <a:p>
            <a:pPr lvl="3"/>
            <a:r>
              <a:rPr lang="en-US" dirty="0"/>
              <a:t>H(k) = k % 10</a:t>
            </a:r>
          </a:p>
          <a:p>
            <a:pPr lvl="3"/>
            <a:r>
              <a:rPr lang="en-US" dirty="0"/>
              <a:t>Insert: 0, 1, 4, 9, 16, 25, 36, 49, 64, 81</a:t>
            </a:r>
          </a:p>
          <a:p>
            <a:pPr marL="1371600" lvl="3" indent="0">
              <a:buNone/>
            </a:pPr>
            <a:r>
              <a:rPr lang="en-US" i="1" dirty="0"/>
              <a:t>(I’m just showing the keys (in this example, the insertion sequence) )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>
              <a:spcBef>
                <a:spcPts val="400"/>
              </a:spcBef>
            </a:pPr>
            <a:r>
              <a:rPr lang="en-US" i="1" dirty="0">
                <a:solidFill>
                  <a:srgbClr val="00B0F0"/>
                </a:solidFill>
              </a:rPr>
              <a:t>Note: you shouldn’t pick 10 as an array size –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i="1" dirty="0">
                <a:solidFill>
                  <a:srgbClr val="00B0F0"/>
                </a:solidFill>
              </a:rPr>
              <a:t>	it was used for easy demonstration 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411" y="1157024"/>
            <a:ext cx="3887550" cy="3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89" y="249382"/>
            <a:ext cx="8596668" cy="680113"/>
          </a:xfrm>
        </p:spPr>
        <p:txBody>
          <a:bodyPr/>
          <a:lstStyle/>
          <a:p>
            <a:r>
              <a:rPr lang="en-US" dirty="0"/>
              <a:t>Chaining downfalls: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135"/>
            <a:ext cx="9508388" cy="4574228"/>
          </a:xfrm>
        </p:spPr>
        <p:txBody>
          <a:bodyPr>
            <a:normAutofit/>
          </a:bodyPr>
          <a:lstStyle/>
          <a:p>
            <a:r>
              <a:rPr lang="en-US" dirty="0"/>
              <a:t>A bit </a:t>
            </a:r>
            <a:r>
              <a:rPr lang="en-US" dirty="0">
                <a:solidFill>
                  <a:srgbClr val="FFC000"/>
                </a:solidFill>
              </a:rPr>
              <a:t>more memory </a:t>
            </a:r>
            <a:r>
              <a:rPr lang="en-US" dirty="0"/>
              <a:t>because of pointers</a:t>
            </a:r>
          </a:p>
          <a:p>
            <a:pPr lvl="1"/>
            <a:r>
              <a:rPr lang="en-US" dirty="0"/>
              <a:t>Must allocate and deallocate memory (slower)</a:t>
            </a:r>
          </a:p>
          <a:p>
            <a:pPr lvl="1"/>
            <a:endParaRPr lang="en-US" dirty="0"/>
          </a:p>
          <a:p>
            <a:r>
              <a:rPr lang="en-US" dirty="0"/>
              <a:t>Linked lists could get long</a:t>
            </a:r>
          </a:p>
          <a:p>
            <a:pPr lvl="1"/>
            <a:r>
              <a:rPr lang="en-US" dirty="0"/>
              <a:t>What if all keys map to the same index or few indices?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Absolute </a:t>
            </a:r>
            <a:r>
              <a:rPr lang="en-US" dirty="0">
                <a:solidFill>
                  <a:srgbClr val="FFC000"/>
                </a:solidFill>
              </a:rPr>
              <a:t>worst-case</a:t>
            </a:r>
            <a:r>
              <a:rPr lang="en-US" dirty="0"/>
              <a:t> 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All N elements in one linked list</a:t>
            </a:r>
            <a:r>
              <a:rPr lang="en-US" dirty="0"/>
              <a:t>!  (so </a:t>
            </a:r>
            <a:r>
              <a:rPr lang="en-US" dirty="0">
                <a:solidFill>
                  <a:srgbClr val="FF0000"/>
                </a:solidFill>
              </a:rPr>
              <a:t>O(n) </a:t>
            </a:r>
            <a:r>
              <a:rPr lang="en-US" dirty="0"/>
              <a:t>to find and insert! – </a:t>
            </a:r>
            <a:r>
              <a:rPr lang="en-US" dirty="0" err="1"/>
              <a:t>bleck</a:t>
            </a:r>
            <a:r>
              <a:rPr lang="en-US" dirty="0"/>
              <a:t>, ugh!)</a:t>
            </a:r>
          </a:p>
          <a:p>
            <a:pPr lvl="2"/>
            <a:r>
              <a:rPr lang="en-US" dirty="0"/>
              <a:t>That would have to be one seriously bad hash function!</a:t>
            </a:r>
          </a:p>
        </p:txBody>
      </p:sp>
    </p:spTree>
    <p:extLst>
      <p:ext uri="{BB962C8B-B14F-4D97-AF65-F5344CB8AC3E}">
        <p14:creationId xmlns:p14="http://schemas.microsoft.com/office/powerpoint/2010/main" val="42813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ddressing envelope&#10;">
            <a:extLst>
              <a:ext uri="{FF2B5EF4-FFF2-40B4-BE49-F238E27FC236}">
                <a16:creationId xmlns:a16="http://schemas.microsoft.com/office/drawing/2014/main" id="{2C28702B-ADE4-480F-A8B2-1AD0B9C9A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4" r="13129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958" y="1853248"/>
            <a:ext cx="6010737" cy="40650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1800" dirty="0"/>
              <a:t>Store all elements in the Hash Array 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1600" dirty="0"/>
              <a:t>so </a:t>
            </a:r>
            <a:r>
              <a:rPr lang="en-US" sz="1600" dirty="0">
                <a:solidFill>
                  <a:srgbClr val="FFC000"/>
                </a:solidFill>
              </a:rPr>
              <a:t>no pointers to linked list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1900" dirty="0"/>
              <a:t>When a collision occurs, </a:t>
            </a:r>
            <a:r>
              <a:rPr lang="en-US" sz="1900" b="1" dirty="0">
                <a:solidFill>
                  <a:srgbClr val="00B0F0"/>
                </a:solidFill>
              </a:rPr>
              <a:t>Probe</a:t>
            </a:r>
            <a:r>
              <a:rPr lang="en-US" sz="1900" dirty="0"/>
              <a:t> for another empty index in a </a:t>
            </a:r>
            <a:r>
              <a:rPr lang="en-US" sz="1900" dirty="0">
                <a:solidFill>
                  <a:srgbClr val="FFC000"/>
                </a:solidFill>
              </a:rPr>
              <a:t>systematic way</a:t>
            </a:r>
          </a:p>
          <a:p>
            <a:pPr lvl="2">
              <a:lnSpc>
                <a:spcPct val="90000"/>
              </a:lnSpc>
              <a:spcBef>
                <a:spcPts val="1800"/>
              </a:spcBef>
            </a:pPr>
            <a:r>
              <a:rPr lang="en-US" dirty="0">
                <a:solidFill>
                  <a:srgbClr val="FFFF00"/>
                </a:solidFill>
              </a:rPr>
              <a:t>Why systematic?  </a:t>
            </a:r>
            <a:r>
              <a:rPr lang="en-US" b="1" i="1" dirty="0">
                <a:solidFill>
                  <a:srgbClr val="FFFF00"/>
                </a:solidFill>
              </a:rPr>
              <a:t>Both insert and find use same method – after inserting, we need to use the SAME method for finding!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We will most likely need a larger Array than for chaining</a:t>
            </a:r>
          </a:p>
          <a:p>
            <a:pPr lvl="2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Why?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107" y="219268"/>
            <a:ext cx="6392142" cy="1310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Next: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Open Addressing:</a:t>
            </a:r>
          </a:p>
        </p:txBody>
      </p:sp>
    </p:spTree>
    <p:extLst>
      <p:ext uri="{BB962C8B-B14F-4D97-AF65-F5344CB8AC3E}">
        <p14:creationId xmlns:p14="http://schemas.microsoft.com/office/powerpoint/2010/main" val="385078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96" y="155170"/>
            <a:ext cx="10044659" cy="775648"/>
          </a:xfrm>
        </p:spPr>
        <p:txBody>
          <a:bodyPr/>
          <a:lstStyle/>
          <a:p>
            <a:r>
              <a:rPr lang="en-US" dirty="0"/>
              <a:t>Open Addressing: </a:t>
            </a:r>
            <a:r>
              <a:rPr lang="en-US" dirty="0">
                <a:solidFill>
                  <a:srgbClr val="00B0F0"/>
                </a:solidFill>
              </a:rPr>
              <a:t>Linear Probing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802F74-7C4B-4297-BECD-17C585CDE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35119"/>
              </p:ext>
            </p:extLst>
          </p:nvPr>
        </p:nvGraphicFramePr>
        <p:xfrm>
          <a:off x="3949467" y="416113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41802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19744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814741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4338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192812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8060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2326287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013607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319685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870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3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07548"/>
                  </a:ext>
                </a:extLst>
              </a:tr>
            </a:tbl>
          </a:graphicData>
        </a:graphic>
      </p:graphicFrame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5FB6773B-242B-4C5A-B3B2-80F330158D68}"/>
              </a:ext>
            </a:extLst>
          </p:cNvPr>
          <p:cNvSpPr/>
          <p:nvPr/>
        </p:nvSpPr>
        <p:spPr>
          <a:xfrm>
            <a:off x="6137036" y="3789425"/>
            <a:ext cx="659476" cy="2905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0FDDD-17EF-43CF-BAF9-2CA95DED322F}"/>
              </a:ext>
            </a:extLst>
          </p:cNvPr>
          <p:cNvSpPr txBox="1"/>
          <p:nvPr/>
        </p:nvSpPr>
        <p:spPr>
          <a:xfrm>
            <a:off x="5791197" y="38050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52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EE38D68F-A72D-47CE-84FE-186CF71634D0}"/>
              </a:ext>
            </a:extLst>
          </p:cNvPr>
          <p:cNvSpPr/>
          <p:nvPr/>
        </p:nvSpPr>
        <p:spPr>
          <a:xfrm>
            <a:off x="6829761" y="3789425"/>
            <a:ext cx="659476" cy="2905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0B7817E2-32D0-4B7F-ACB1-87F450FF2C47}"/>
              </a:ext>
            </a:extLst>
          </p:cNvPr>
          <p:cNvSpPr/>
          <p:nvPr/>
        </p:nvSpPr>
        <p:spPr>
          <a:xfrm>
            <a:off x="6871853" y="3417712"/>
            <a:ext cx="698269" cy="290556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782422F2-235B-40CF-8949-E0C7555290AB}"/>
              </a:ext>
            </a:extLst>
          </p:cNvPr>
          <p:cNvSpPr/>
          <p:nvPr/>
        </p:nvSpPr>
        <p:spPr>
          <a:xfrm>
            <a:off x="7554599" y="3412366"/>
            <a:ext cx="698269" cy="290556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DA160-1759-47BD-B4D7-798756C12ACC}"/>
              </a:ext>
            </a:extLst>
          </p:cNvPr>
          <p:cNvSpPr txBox="1"/>
          <p:nvPr/>
        </p:nvSpPr>
        <p:spPr>
          <a:xfrm>
            <a:off x="6567625" y="34675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83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B94861DF-118C-4BB7-939D-90B41CDB67D2}"/>
              </a:ext>
            </a:extLst>
          </p:cNvPr>
          <p:cNvSpPr/>
          <p:nvPr/>
        </p:nvSpPr>
        <p:spPr>
          <a:xfrm>
            <a:off x="6153662" y="3099642"/>
            <a:ext cx="742603" cy="29055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83AE3856-EEEE-4E83-8F7A-BFE744A0FADC}"/>
              </a:ext>
            </a:extLst>
          </p:cNvPr>
          <p:cNvSpPr/>
          <p:nvPr/>
        </p:nvSpPr>
        <p:spPr>
          <a:xfrm>
            <a:off x="6875484" y="3080086"/>
            <a:ext cx="742603" cy="29055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9F587F50-8E68-48BF-AE39-DBF2E9F51AFD}"/>
              </a:ext>
            </a:extLst>
          </p:cNvPr>
          <p:cNvSpPr/>
          <p:nvPr/>
        </p:nvSpPr>
        <p:spPr>
          <a:xfrm>
            <a:off x="7597305" y="3066658"/>
            <a:ext cx="742603" cy="29055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C77358E2-A4E0-420B-B077-6B560CBB8BC2}"/>
              </a:ext>
            </a:extLst>
          </p:cNvPr>
          <p:cNvSpPr/>
          <p:nvPr/>
        </p:nvSpPr>
        <p:spPr>
          <a:xfrm>
            <a:off x="8342945" y="3048953"/>
            <a:ext cx="742603" cy="29055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2CFD0-1915-408A-ADF0-CD5A7956387E}"/>
              </a:ext>
            </a:extLst>
          </p:cNvPr>
          <p:cNvSpPr txBox="1"/>
          <p:nvPr/>
        </p:nvSpPr>
        <p:spPr>
          <a:xfrm>
            <a:off x="5785655" y="3131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12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1416F3-7931-4281-A43B-D7CF844C5474}"/>
              </a:ext>
            </a:extLst>
          </p:cNvPr>
          <p:cNvSpPr txBox="1">
            <a:spLocks/>
          </p:cNvSpPr>
          <p:nvPr/>
        </p:nvSpPr>
        <p:spPr>
          <a:xfrm>
            <a:off x="662248" y="1016924"/>
            <a:ext cx="5771803" cy="5176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Hash the key to an index. </a:t>
            </a:r>
          </a:p>
          <a:p>
            <a:r>
              <a:rPr lang="en-US" dirty="0"/>
              <a:t>If the index is full, </a:t>
            </a:r>
            <a:r>
              <a:rPr lang="en-US" dirty="0">
                <a:solidFill>
                  <a:srgbClr val="FFC000"/>
                </a:solidFill>
              </a:rPr>
              <a:t>look at the next index</a:t>
            </a:r>
          </a:p>
          <a:p>
            <a:pPr lvl="1"/>
            <a:r>
              <a:rPr lang="en-US" dirty="0"/>
              <a:t>If that is full, look at the next index</a:t>
            </a:r>
          </a:p>
          <a:p>
            <a:pPr lvl="1"/>
            <a:r>
              <a:rPr lang="en-US" dirty="0"/>
              <a:t>Continue until an index in the array is empty</a:t>
            </a:r>
          </a:p>
          <a:p>
            <a:pPr lvl="2"/>
            <a:r>
              <a:rPr lang="en-US" dirty="0"/>
              <a:t>Insert key in the empty index</a:t>
            </a:r>
          </a:p>
          <a:p>
            <a:pPr lvl="1"/>
            <a:r>
              <a:rPr lang="en-US" dirty="0"/>
              <a:t>If hit the end of the array, loop back to beginning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Effectiveness?</a:t>
            </a:r>
          </a:p>
          <a:p>
            <a:pPr lvl="1"/>
            <a:r>
              <a:rPr lang="en-US" dirty="0"/>
              <a:t>Insert?</a:t>
            </a:r>
          </a:p>
          <a:p>
            <a:pPr lvl="1"/>
            <a:r>
              <a:rPr lang="en-US" dirty="0"/>
              <a:t>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10" y="3225365"/>
            <a:ext cx="3125526" cy="167745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500" dirty="0">
                <a:solidFill>
                  <a:srgbClr val="FFC000"/>
                </a:solidFill>
              </a:rPr>
              <a:t>Example: </a:t>
            </a:r>
            <a:r>
              <a:rPr lang="en-US" sz="1500" dirty="0"/>
              <a:t>keys being inserted: </a:t>
            </a:r>
          </a:p>
          <a:p>
            <a:pPr marL="0" lvl="1" indent="0">
              <a:buNone/>
            </a:pPr>
            <a:r>
              <a:rPr lang="en-US" sz="1500" dirty="0"/>
              <a:t>	23, 32,52,17, 83, 12</a:t>
            </a:r>
          </a:p>
          <a:p>
            <a:pPr marL="0" lvl="1" indent="0">
              <a:buNone/>
            </a:pPr>
            <a:r>
              <a:rPr lang="en-US" sz="1500" dirty="0">
                <a:solidFill>
                  <a:srgbClr val="FFC000"/>
                </a:solidFill>
              </a:rPr>
              <a:t>Hash function: </a:t>
            </a:r>
            <a:r>
              <a:rPr lang="en-US" sz="1500" dirty="0"/>
              <a:t>key% </a:t>
            </a:r>
            <a:r>
              <a:rPr lang="en-US" sz="1500" dirty="0" err="1"/>
              <a:t>arraysize</a:t>
            </a:r>
            <a:r>
              <a:rPr lang="en-US" sz="1500" dirty="0"/>
              <a:t> </a:t>
            </a:r>
          </a:p>
          <a:p>
            <a:pPr marL="0" lvl="1" indent="0">
              <a:buNone/>
            </a:pPr>
            <a:r>
              <a:rPr lang="en-US" sz="1300" i="1" dirty="0"/>
              <a:t>(</a:t>
            </a:r>
            <a:r>
              <a:rPr lang="en-US" sz="1300" i="1" dirty="0" err="1"/>
              <a:t>arraysize</a:t>
            </a:r>
            <a:r>
              <a:rPr lang="en-US" sz="1300" i="1" dirty="0"/>
              <a:t> is 10 – yeah, horrible array size, but easy for examples!)</a:t>
            </a:r>
          </a:p>
          <a:p>
            <a:pPr lvl="1"/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50B14-062F-4A77-8C3B-7F7F807BCC47}"/>
              </a:ext>
            </a:extLst>
          </p:cNvPr>
          <p:cNvSpPr txBox="1"/>
          <p:nvPr/>
        </p:nvSpPr>
        <p:spPr>
          <a:xfrm flipH="1">
            <a:off x="7618087" y="1122903"/>
            <a:ext cx="177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" panose="03070402050302030203" pitchFamily="66" charset="0"/>
              </a:rPr>
              <a:t>Easiest approach…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AE0A40-0D4C-476B-8B11-5CA7CC16B911}"/>
              </a:ext>
            </a:extLst>
          </p:cNvPr>
          <p:cNvCxnSpPr/>
          <p:nvPr/>
        </p:nvCxnSpPr>
        <p:spPr>
          <a:xfrm flipH="1" flipV="1">
            <a:off x="6896265" y="805983"/>
            <a:ext cx="721822" cy="41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8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132"/>
            <a:ext cx="8596668" cy="750626"/>
          </a:xfrm>
        </p:spPr>
        <p:txBody>
          <a:bodyPr/>
          <a:lstStyle/>
          <a:p>
            <a:r>
              <a:rPr lang="en-US" dirty="0"/>
              <a:t>Problems: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1349"/>
            <a:ext cx="9691408" cy="497001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Clustering</a:t>
            </a:r>
          </a:p>
          <a:p>
            <a:pPr lvl="1"/>
            <a:r>
              <a:rPr lang="en-US" sz="1800" dirty="0"/>
              <a:t>Keys tend to cluster in one part of the array (see what happened in the example?</a:t>
            </a:r>
          </a:p>
          <a:p>
            <a:pPr lvl="2"/>
            <a:r>
              <a:rPr lang="en-US" sz="1600" dirty="0"/>
              <a:t>Keys that hash into the cluster will be placed at the end of the cluster</a:t>
            </a:r>
          </a:p>
          <a:p>
            <a:pPr lvl="3"/>
            <a:r>
              <a:rPr lang="en-US" sz="1400" dirty="0"/>
              <a:t>Making the cluster even larger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Over time, probing takes longer</a:t>
            </a:r>
          </a:p>
          <a:p>
            <a:pPr lvl="1"/>
            <a:r>
              <a:rPr lang="en-US" dirty="0"/>
              <a:t>The bigger the cluster, the more checks you might have to do to find your key!</a:t>
            </a:r>
          </a:p>
          <a:p>
            <a:pPr lvl="2"/>
            <a:r>
              <a:rPr lang="en-US" dirty="0"/>
              <a:t>And, same with inserting – bigger clusters = more checks before inserting</a:t>
            </a:r>
          </a:p>
          <a:p>
            <a:pPr lvl="2"/>
            <a:endParaRPr lang="en-US" dirty="0"/>
          </a:p>
          <a:p>
            <a:pPr lvl="2"/>
            <a:r>
              <a:rPr lang="en-US" i="1" dirty="0"/>
              <a:t>So clusters are bad!</a:t>
            </a:r>
          </a:p>
          <a:p>
            <a:endParaRPr lang="en-US" dirty="0"/>
          </a:p>
        </p:txBody>
      </p:sp>
      <p:pic>
        <p:nvPicPr>
          <p:cNvPr id="7" name="Picture 6" descr="A baby with an ugh face">
            <a:extLst>
              <a:ext uri="{FF2B5EF4-FFF2-40B4-BE49-F238E27FC236}">
                <a16:creationId xmlns:a16="http://schemas.microsoft.com/office/drawing/2014/main" id="{D6EAFFBE-1C7D-4684-9870-710B4532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73" y="4583031"/>
            <a:ext cx="983730" cy="10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2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1469</Words>
  <Application>Microsoft Office PowerPoint</Application>
  <PresentationFormat>Widescreen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Century Gothic</vt:lpstr>
      <vt:lpstr>Franklin Gothic Medium</vt:lpstr>
      <vt:lpstr>Wingdings 3</vt:lpstr>
      <vt:lpstr>Ion</vt:lpstr>
      <vt:lpstr>Hash Maps: Collisions</vt:lpstr>
      <vt:lpstr>So Far:</vt:lpstr>
      <vt:lpstr>3. Collisions</vt:lpstr>
      <vt:lpstr>Handling Collisions:</vt:lpstr>
      <vt:lpstr>Collisions: Chaining</vt:lpstr>
      <vt:lpstr>Chaining downfalls:</vt:lpstr>
      <vt:lpstr>Next:  Open Addressing:</vt:lpstr>
      <vt:lpstr>Open Addressing: Linear Probing</vt:lpstr>
      <vt:lpstr>Problems:</vt:lpstr>
      <vt:lpstr>Open Addressing: Quadratic Probing</vt:lpstr>
      <vt:lpstr>Double Hashing:</vt:lpstr>
      <vt:lpstr>Example of double-hashing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Maps: Collisions</dc:title>
  <dc:creator>Yarrington, Debra</dc:creator>
  <cp:lastModifiedBy>Yarrington, Debra</cp:lastModifiedBy>
  <cp:revision>7</cp:revision>
  <dcterms:created xsi:type="dcterms:W3CDTF">2020-11-23T02:51:26Z</dcterms:created>
  <dcterms:modified xsi:type="dcterms:W3CDTF">2021-04-20T03:54:57Z</dcterms:modified>
</cp:coreProperties>
</file>