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notesMasterIdLst>
    <p:notesMasterId r:id="rId11"/>
  </p:notesMasterIdLst>
  <p:sldIdLst>
    <p:sldId id="256" r:id="rId2"/>
    <p:sldId id="330" r:id="rId3"/>
    <p:sldId id="328" r:id="rId4"/>
    <p:sldId id="331" r:id="rId5"/>
    <p:sldId id="332" r:id="rId6"/>
    <p:sldId id="335" r:id="rId7"/>
    <p:sldId id="260" r:id="rId8"/>
    <p:sldId id="333" r:id="rId9"/>
    <p:sldId id="33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43" y="2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A68A08-292D-4DFF-8A76-9617E84EF1B9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6CE080-F7C5-4E74-BC26-D572A6712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05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576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058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1908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471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5333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2113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519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188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018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42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74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8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78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034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676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17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3859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outdoor, fishing, person, sport&#10;&#10;Description automatically generated">
            <a:extLst>
              <a:ext uri="{FF2B5EF4-FFF2-40B4-BE49-F238E27FC236}">
                <a16:creationId xmlns:a16="http://schemas.microsoft.com/office/drawing/2014/main" id="{DBC0B8BE-508C-4E49-93E8-67A7D6CD98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827" t="9091" r="12775" b="1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88D3EB6-AE54-4536-AA6B-E79646159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867" y="1678666"/>
            <a:ext cx="4088190" cy="2369093"/>
          </a:xfrm>
        </p:spPr>
        <p:txBody>
          <a:bodyPr>
            <a:normAutofit/>
          </a:bodyPr>
          <a:lstStyle/>
          <a:p>
            <a:r>
              <a:rPr lang="en-US" sz="4400" dirty="0"/>
              <a:t>AVL: When to Balance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F070C2-6D9A-4014-8E6D-D8B40DA024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7335" y="4050831"/>
            <a:ext cx="4079721" cy="1096901"/>
          </a:xfrm>
        </p:spPr>
        <p:txBody>
          <a:bodyPr>
            <a:normAutofit/>
          </a:bodyPr>
          <a:lstStyle/>
          <a:p>
            <a:r>
              <a:rPr lang="en-US" sz="1600" dirty="0"/>
              <a:t>Keeping our Binary Search Tree Balanced!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4966BBE-D030-474D-91A5-B58CF901D889}"/>
              </a:ext>
            </a:extLst>
          </p:cNvPr>
          <p:cNvCxnSpPr>
            <a:cxnSpLocks/>
          </p:cNvCxnSpPr>
          <p:nvPr/>
        </p:nvCxnSpPr>
        <p:spPr>
          <a:xfrm flipH="1" flipV="1">
            <a:off x="8411571" y="4367284"/>
            <a:ext cx="891653" cy="54591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8C09467-0B27-448E-969B-118FE8AD4901}"/>
              </a:ext>
            </a:extLst>
          </p:cNvPr>
          <p:cNvSpPr txBox="1"/>
          <p:nvPr/>
        </p:nvSpPr>
        <p:spPr>
          <a:xfrm>
            <a:off x="9266829" y="4813110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FFC000"/>
                </a:solidFill>
              </a:rPr>
              <a:t>He be crazy…</a:t>
            </a:r>
          </a:p>
        </p:txBody>
      </p:sp>
    </p:spTree>
    <p:extLst>
      <p:ext uri="{BB962C8B-B14F-4D97-AF65-F5344CB8AC3E}">
        <p14:creationId xmlns:p14="http://schemas.microsoft.com/office/powerpoint/2010/main" val="965597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C5413F-9565-4E71-8EDB-88CA87F4B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828" y="-6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AVL Tree: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CD734-7383-43C3-9783-58579CC2F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866" y="1653362"/>
            <a:ext cx="4397832" cy="485907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500" dirty="0">
                <a:solidFill>
                  <a:schemeClr val="bg1"/>
                </a:solidFill>
              </a:rPr>
              <a:t>Binary Search Tree</a:t>
            </a:r>
          </a:p>
          <a:p>
            <a:pPr lvl="1">
              <a:lnSpc>
                <a:spcPct val="90000"/>
              </a:lnSpc>
            </a:pPr>
            <a:r>
              <a:rPr lang="en-US" sz="1500" dirty="0">
                <a:solidFill>
                  <a:schemeClr val="bg1"/>
                </a:solidFill>
              </a:rPr>
              <a:t>Left child’s data is less than and right child’s data is greater than the data in each node</a:t>
            </a:r>
          </a:p>
          <a:p>
            <a:pPr lvl="1">
              <a:lnSpc>
                <a:spcPct val="90000"/>
              </a:lnSpc>
            </a:pPr>
            <a:r>
              <a:rPr lang="en-US" sz="1500" dirty="0">
                <a:solidFill>
                  <a:schemeClr val="bg1"/>
                </a:solidFill>
              </a:rPr>
              <a:t>Our goal:</a:t>
            </a:r>
          </a:p>
          <a:p>
            <a:pPr lvl="2">
              <a:lnSpc>
                <a:spcPct val="90000"/>
              </a:lnSpc>
            </a:pPr>
            <a:r>
              <a:rPr lang="en-US" sz="1500" dirty="0">
                <a:solidFill>
                  <a:schemeClr val="bg1"/>
                </a:solidFill>
              </a:rPr>
              <a:t>For find, (and insert) we want every choice (go left, go right) to eliminate approximately half the data </a:t>
            </a:r>
          </a:p>
          <a:p>
            <a:pPr lvl="3">
              <a:lnSpc>
                <a:spcPct val="90000"/>
              </a:lnSpc>
            </a:pPr>
            <a:r>
              <a:rPr lang="en-US" sz="1500" dirty="0">
                <a:solidFill>
                  <a:schemeClr val="bg1"/>
                </a:solidFill>
              </a:rPr>
              <a:t>So we never have to look at that half of the data</a:t>
            </a:r>
          </a:p>
          <a:p>
            <a:pPr lvl="1">
              <a:lnSpc>
                <a:spcPct val="90000"/>
              </a:lnSpc>
            </a:pPr>
            <a:r>
              <a:rPr lang="en-US" sz="1500" dirty="0">
                <a:solidFill>
                  <a:schemeClr val="bg1"/>
                </a:solidFill>
              </a:rPr>
              <a:t>Problem:</a:t>
            </a:r>
          </a:p>
          <a:p>
            <a:pPr lvl="2">
              <a:lnSpc>
                <a:spcPct val="90000"/>
              </a:lnSpc>
            </a:pPr>
            <a:r>
              <a:rPr lang="en-US" sz="1500" dirty="0">
                <a:solidFill>
                  <a:schemeClr val="bg1"/>
                </a:solidFill>
              </a:rPr>
              <a:t>If the tree is UNBALANCED, we may eliminate very little data for each choice.</a:t>
            </a:r>
          </a:p>
          <a:p>
            <a:pPr lvl="2">
              <a:lnSpc>
                <a:spcPct val="90000"/>
              </a:lnSpc>
            </a:pPr>
            <a:endParaRPr lang="en-US" sz="1500" dirty="0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</a:pPr>
            <a:endParaRPr lang="en-US" sz="1500" dirty="0">
              <a:solidFill>
                <a:schemeClr val="bg1"/>
              </a:solidFill>
            </a:endParaRPr>
          </a:p>
        </p:txBody>
      </p:sp>
      <p:pic>
        <p:nvPicPr>
          <p:cNvPr id="5" name="Picture 4" descr="Chart, bubble chart&#10;&#10;Description automatically generated">
            <a:extLst>
              <a:ext uri="{FF2B5EF4-FFF2-40B4-BE49-F238E27FC236}">
                <a16:creationId xmlns:a16="http://schemas.microsoft.com/office/drawing/2014/main" id="{8378E2A0-AE87-492F-8966-A056ADF156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1" y="1924698"/>
            <a:ext cx="5143500" cy="2996088"/>
          </a:xfrm>
          <a:prstGeom prst="rect">
            <a:avLst/>
          </a:prstGeom>
        </p:spPr>
      </p:pic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C70139-97C8-4CBF-8818-5E90AE2F861D}"/>
              </a:ext>
            </a:extLst>
          </p:cNvPr>
          <p:cNvSpPr txBox="1"/>
          <p:nvPr/>
        </p:nvSpPr>
        <p:spPr>
          <a:xfrm>
            <a:off x="9138683" y="4976038"/>
            <a:ext cx="273985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/>
              <a:t>How many nodes?</a:t>
            </a:r>
          </a:p>
          <a:p>
            <a:r>
              <a:rPr lang="en-US" sz="1700" dirty="0"/>
              <a:t>How many steps to find 7?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DEB0BE-8FD2-4A86-A6A1-1E539AAA88AF}"/>
              </a:ext>
            </a:extLst>
          </p:cNvPr>
          <p:cNvSpPr txBox="1"/>
          <p:nvPr/>
        </p:nvSpPr>
        <p:spPr>
          <a:xfrm>
            <a:off x="5996430" y="4976038"/>
            <a:ext cx="273985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/>
              <a:t>How many nodes?</a:t>
            </a:r>
          </a:p>
          <a:p>
            <a:r>
              <a:rPr lang="en-US" sz="1700" dirty="0"/>
              <a:t>How many steps to find 7?</a:t>
            </a:r>
          </a:p>
        </p:txBody>
      </p:sp>
    </p:spTree>
    <p:extLst>
      <p:ext uri="{BB962C8B-B14F-4D97-AF65-F5344CB8AC3E}">
        <p14:creationId xmlns:p14="http://schemas.microsoft.com/office/powerpoint/2010/main" val="20210402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3181E-A8CC-402C-B047-D63A7D06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5855"/>
          </a:xfrm>
        </p:spPr>
        <p:txBody>
          <a:bodyPr>
            <a:normAutofit/>
          </a:bodyPr>
          <a:lstStyle/>
          <a:p>
            <a:r>
              <a:rPr lang="en-US" dirty="0"/>
              <a:t>Balanced Binary Search Tree: AVL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3CD45-8750-464C-9072-3179E3E26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5455"/>
            <a:ext cx="8596668" cy="465590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Every Single Node is balanced </a:t>
            </a:r>
          </a:p>
          <a:p>
            <a:pPr lvl="1"/>
            <a:r>
              <a:rPr lang="en-US" dirty="0"/>
              <a:t>left child and right child’s heights differ by no more than 1</a:t>
            </a:r>
          </a:p>
          <a:p>
            <a:pPr lvl="1"/>
            <a:endParaRPr lang="en-US" dirty="0"/>
          </a:p>
          <a:p>
            <a:r>
              <a:rPr lang="en-US" dirty="0"/>
              <a:t>Balance changes when </a:t>
            </a:r>
            <a:r>
              <a:rPr lang="en-US" dirty="0">
                <a:solidFill>
                  <a:srgbClr val="FFC000"/>
                </a:solidFill>
              </a:rPr>
              <a:t>heights </a:t>
            </a:r>
            <a:r>
              <a:rPr lang="en-US" dirty="0">
                <a:solidFill>
                  <a:schemeClr val="tx1"/>
                </a:solidFill>
              </a:rPr>
              <a:t>o</a:t>
            </a:r>
            <a:r>
              <a:rPr lang="en-US" dirty="0"/>
              <a:t>f nodes change</a:t>
            </a:r>
          </a:p>
          <a:p>
            <a:pPr lvl="1"/>
            <a:r>
              <a:rPr lang="en-US" dirty="0"/>
              <a:t>So worry about balance when:</a:t>
            </a:r>
          </a:p>
          <a:p>
            <a:pPr lvl="2"/>
            <a:r>
              <a:rPr lang="en-US" dirty="0">
                <a:solidFill>
                  <a:srgbClr val="FFC000"/>
                </a:solidFill>
              </a:rPr>
              <a:t>Inserting</a:t>
            </a:r>
            <a:r>
              <a:rPr lang="en-US" dirty="0"/>
              <a:t> data</a:t>
            </a:r>
          </a:p>
          <a:p>
            <a:pPr lvl="2"/>
            <a:r>
              <a:rPr lang="en-US" dirty="0">
                <a:solidFill>
                  <a:srgbClr val="FFC000"/>
                </a:solidFill>
              </a:rPr>
              <a:t>Removing</a:t>
            </a:r>
            <a:r>
              <a:rPr lang="en-US" dirty="0"/>
              <a:t> Data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/>
              <a:t>If an imbalance occurs, We want to immediately rebalance!</a:t>
            </a:r>
          </a:p>
          <a:p>
            <a:pPr lvl="1"/>
            <a:r>
              <a:rPr lang="en-US" dirty="0"/>
              <a:t>Before we do anything else!</a:t>
            </a:r>
          </a:p>
          <a:p>
            <a:pPr lvl="1"/>
            <a:r>
              <a:rPr lang="en-US" dirty="0"/>
              <a:t>Want to systematically and efficiently rebalance</a:t>
            </a:r>
          </a:p>
          <a:p>
            <a:pPr lvl="2"/>
            <a:r>
              <a:rPr lang="en-US" dirty="0"/>
              <a:t>Do not want to traverse entire tree to reestablish balance!!</a:t>
            </a:r>
          </a:p>
          <a:p>
            <a:pPr lvl="2"/>
            <a:r>
              <a:rPr lang="en-US" i="1" dirty="0"/>
              <a:t>How?  That’s coming!</a:t>
            </a:r>
          </a:p>
        </p:txBody>
      </p:sp>
    </p:spTree>
    <p:extLst>
      <p:ext uri="{BB962C8B-B14F-4D97-AF65-F5344CB8AC3E}">
        <p14:creationId xmlns:p14="http://schemas.microsoft.com/office/powerpoint/2010/main" val="1606479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EEEA3-C11B-44FC-BB7E-2576735A7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5662"/>
          </a:xfrm>
        </p:spPr>
        <p:txBody>
          <a:bodyPr/>
          <a:lstStyle/>
          <a:p>
            <a:r>
              <a:rPr lang="en-US" dirty="0"/>
              <a:t>When to adjust (insertions) example: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4C3DF-5E55-413D-8D95-6275C546C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3899"/>
            <a:ext cx="7297508" cy="4577463"/>
          </a:xfrm>
        </p:spPr>
        <p:txBody>
          <a:bodyPr/>
          <a:lstStyle/>
          <a:p>
            <a:r>
              <a:rPr lang="en-US" dirty="0"/>
              <a:t>AS WE </a:t>
            </a:r>
            <a:r>
              <a:rPr lang="en-US" dirty="0">
                <a:solidFill>
                  <a:srgbClr val="FFC000"/>
                </a:solidFill>
              </a:rPr>
              <a:t>INSERT</a:t>
            </a:r>
            <a:r>
              <a:rPr lang="en-US" dirty="0"/>
              <a:t> each node:</a:t>
            </a:r>
          </a:p>
          <a:p>
            <a:pPr lvl="1"/>
            <a:r>
              <a:rPr lang="en-US" dirty="0"/>
              <a:t>Check its balance</a:t>
            </a:r>
          </a:p>
          <a:p>
            <a:pPr lvl="2"/>
            <a:r>
              <a:rPr lang="en-US" dirty="0"/>
              <a:t>The </a:t>
            </a:r>
            <a:r>
              <a:rPr lang="en-US" dirty="0">
                <a:solidFill>
                  <a:srgbClr val="FFC000"/>
                </a:solidFill>
              </a:rPr>
              <a:t>height</a:t>
            </a:r>
            <a:r>
              <a:rPr lang="en-US" dirty="0"/>
              <a:t> of the </a:t>
            </a:r>
            <a:r>
              <a:rPr lang="en-US" dirty="0">
                <a:solidFill>
                  <a:srgbClr val="FFC000"/>
                </a:solidFill>
              </a:rPr>
              <a:t>inserted node </a:t>
            </a:r>
            <a:r>
              <a:rPr lang="en-US" dirty="0"/>
              <a:t>and the </a:t>
            </a:r>
            <a:r>
              <a:rPr lang="en-US" dirty="0">
                <a:solidFill>
                  <a:srgbClr val="FFC000"/>
                </a:solidFill>
              </a:rPr>
              <a:t>ancestors of that node </a:t>
            </a:r>
            <a:r>
              <a:rPr lang="en-US" dirty="0"/>
              <a:t>change.</a:t>
            </a:r>
          </a:p>
          <a:p>
            <a:pPr lvl="2"/>
            <a:r>
              <a:rPr lang="en-US" dirty="0"/>
              <a:t>This means </a:t>
            </a:r>
            <a:r>
              <a:rPr lang="en-US" dirty="0">
                <a:solidFill>
                  <a:schemeClr val="tx1"/>
                </a:solidFill>
              </a:rPr>
              <a:t>the balance of those nodes can change.</a:t>
            </a:r>
          </a:p>
          <a:p>
            <a:pPr lvl="1"/>
            <a:r>
              <a:rPr lang="en-US" dirty="0"/>
              <a:t>Check the </a:t>
            </a:r>
            <a:r>
              <a:rPr lang="en-US" dirty="0">
                <a:solidFill>
                  <a:srgbClr val="FFC000"/>
                </a:solidFill>
              </a:rPr>
              <a:t>balance of its ancestors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As soon as </a:t>
            </a:r>
            <a:r>
              <a:rPr lang="en-US" dirty="0"/>
              <a:t>something becomes unbalanced, we must fix it</a:t>
            </a:r>
          </a:p>
          <a:p>
            <a:endParaRPr lang="en-US" dirty="0"/>
          </a:p>
          <a:p>
            <a:r>
              <a:rPr lang="en-US" dirty="0"/>
              <a:t>So</a:t>
            </a:r>
            <a:r>
              <a:rPr lang="en-US" dirty="0">
                <a:solidFill>
                  <a:srgbClr val="FFC000"/>
                </a:solidFill>
              </a:rPr>
              <a:t> AS </a:t>
            </a:r>
            <a:r>
              <a:rPr lang="en-US" dirty="0"/>
              <a:t>the tree is created, balance is systematically and efficiently maintained!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61CC3DF-A5B4-477F-A0FC-578D2EEAD3B8}"/>
              </a:ext>
            </a:extLst>
          </p:cNvPr>
          <p:cNvCxnSpPr/>
          <p:nvPr/>
        </p:nvCxnSpPr>
        <p:spPr>
          <a:xfrm flipH="1">
            <a:off x="6860197" y="3069608"/>
            <a:ext cx="1733266" cy="359391"/>
          </a:xfrm>
          <a:prstGeom prst="straightConnector1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8432CC1-AA1F-4194-9D5D-BA69C41CCB17}"/>
              </a:ext>
            </a:extLst>
          </p:cNvPr>
          <p:cNvSpPr txBox="1"/>
          <p:nvPr/>
        </p:nvSpPr>
        <p:spPr>
          <a:xfrm rot="1049221">
            <a:off x="8320008" y="2661871"/>
            <a:ext cx="16818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(systematically </a:t>
            </a:r>
          </a:p>
          <a:p>
            <a:r>
              <a:rPr lang="en-US" sz="1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and efficiently)!</a:t>
            </a:r>
          </a:p>
        </p:txBody>
      </p:sp>
    </p:spTree>
    <p:extLst>
      <p:ext uri="{BB962C8B-B14F-4D97-AF65-F5344CB8AC3E}">
        <p14:creationId xmlns:p14="http://schemas.microsoft.com/office/powerpoint/2010/main" val="2503065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2214F81-63A1-49DF-BA36-E08ED89F80C5}"/>
              </a:ext>
            </a:extLst>
          </p:cNvPr>
          <p:cNvSpPr/>
          <p:nvPr/>
        </p:nvSpPr>
        <p:spPr>
          <a:xfrm>
            <a:off x="631065" y="1161391"/>
            <a:ext cx="9236266" cy="528490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5C7B353-8E1E-4D30-A6A1-36154716DE8C}"/>
              </a:ext>
            </a:extLst>
          </p:cNvPr>
          <p:cNvSpPr/>
          <p:nvPr/>
        </p:nvSpPr>
        <p:spPr>
          <a:xfrm>
            <a:off x="631065" y="1175836"/>
            <a:ext cx="9236266" cy="47848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EEEEA3-C11B-44FC-BB7E-2576735A7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135" y="393917"/>
            <a:ext cx="8596668" cy="815662"/>
          </a:xfrm>
        </p:spPr>
        <p:txBody>
          <a:bodyPr/>
          <a:lstStyle/>
          <a:p>
            <a:r>
              <a:rPr lang="en-US" dirty="0"/>
              <a:t>When to adjust (insertions) example: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55CD3A7-FC8C-4E6B-8AFB-B91DF6621C13}"/>
              </a:ext>
            </a:extLst>
          </p:cNvPr>
          <p:cNvSpPr txBox="1">
            <a:spLocks/>
          </p:cNvSpPr>
          <p:nvPr/>
        </p:nvSpPr>
        <p:spPr>
          <a:xfrm>
            <a:off x="631065" y="1239545"/>
            <a:ext cx="5275649" cy="5063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Example:  INSERTING 4, 7, 9, 8:</a:t>
            </a:r>
          </a:p>
          <a:p>
            <a:pPr lvl="1"/>
            <a:r>
              <a:rPr lang="en-US" dirty="0"/>
              <a:t>Inserting 4:</a:t>
            </a:r>
          </a:p>
          <a:p>
            <a:pPr lvl="2"/>
            <a:r>
              <a:rPr lang="en-US" dirty="0"/>
              <a:t>Balance is okay (there’s only 4, so it’s balanced!)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dirty="0"/>
              <a:t>Inserting 7:</a:t>
            </a:r>
          </a:p>
          <a:p>
            <a:pPr lvl="2"/>
            <a:r>
              <a:rPr lang="en-US" dirty="0"/>
              <a:t>Balance of 7 is 0, balance of 4 is -1, so okay</a:t>
            </a:r>
          </a:p>
          <a:p>
            <a:pPr lvl="2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dirty="0"/>
              <a:t>Inserting 9: </a:t>
            </a:r>
          </a:p>
          <a:p>
            <a:pPr lvl="2"/>
            <a:r>
              <a:rPr lang="en-US" dirty="0"/>
              <a:t>Now we have a problem:</a:t>
            </a:r>
          </a:p>
          <a:p>
            <a:pPr lvl="3"/>
            <a:r>
              <a:rPr lang="en-US" dirty="0"/>
              <a:t>9’s balance is okay (0)</a:t>
            </a:r>
          </a:p>
          <a:p>
            <a:pPr lvl="3"/>
            <a:r>
              <a:rPr lang="en-US" dirty="0"/>
              <a:t>7’s balance is okay (-1)</a:t>
            </a:r>
          </a:p>
          <a:p>
            <a:pPr lvl="3"/>
            <a:r>
              <a:rPr lang="en-US" dirty="0"/>
              <a:t>4’s balance isn’t (-2)</a:t>
            </a:r>
          </a:p>
          <a:p>
            <a:pPr lvl="2"/>
            <a:r>
              <a:rPr lang="en-US" dirty="0">
                <a:solidFill>
                  <a:srgbClr val="FFC000"/>
                </a:solidFill>
              </a:rPr>
              <a:t>Now we would have to fix before inserting any more data into the tree!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DB5AAC-D514-47A4-BB6E-18AE219E0D08}"/>
              </a:ext>
            </a:extLst>
          </p:cNvPr>
          <p:cNvSpPr txBox="1"/>
          <p:nvPr/>
        </p:nvSpPr>
        <p:spPr>
          <a:xfrm>
            <a:off x="6701307" y="1802231"/>
            <a:ext cx="306494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DDF447-13CE-4645-A512-DB9F0410AB83}"/>
              </a:ext>
            </a:extLst>
          </p:cNvPr>
          <p:cNvSpPr txBox="1"/>
          <p:nvPr/>
        </p:nvSpPr>
        <p:spPr>
          <a:xfrm>
            <a:off x="6377642" y="2812913"/>
            <a:ext cx="306494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A64104-B5C6-43EE-9262-7662D16E3238}"/>
              </a:ext>
            </a:extLst>
          </p:cNvPr>
          <p:cNvSpPr txBox="1"/>
          <p:nvPr/>
        </p:nvSpPr>
        <p:spPr>
          <a:xfrm>
            <a:off x="6837383" y="3293725"/>
            <a:ext cx="306494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6E8938E-AC83-41FD-8275-4EC1AE1FAD70}"/>
              </a:ext>
            </a:extLst>
          </p:cNvPr>
          <p:cNvCxnSpPr/>
          <p:nvPr/>
        </p:nvCxnSpPr>
        <p:spPr>
          <a:xfrm>
            <a:off x="6684136" y="3182245"/>
            <a:ext cx="115909" cy="1350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ABA5E59-2F1C-4DF5-B53B-1707698396D0}"/>
              </a:ext>
            </a:extLst>
          </p:cNvPr>
          <p:cNvSpPr txBox="1"/>
          <p:nvPr/>
        </p:nvSpPr>
        <p:spPr>
          <a:xfrm>
            <a:off x="6394813" y="4145739"/>
            <a:ext cx="306494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B946F7-43B1-4F8B-B1C8-07AEDF178715}"/>
              </a:ext>
            </a:extLst>
          </p:cNvPr>
          <p:cNvSpPr txBox="1"/>
          <p:nvPr/>
        </p:nvSpPr>
        <p:spPr>
          <a:xfrm>
            <a:off x="6854554" y="4626551"/>
            <a:ext cx="306494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2CEC34A-86F3-4D38-A3A1-1DD88BCBECD7}"/>
              </a:ext>
            </a:extLst>
          </p:cNvPr>
          <p:cNvCxnSpPr/>
          <p:nvPr/>
        </p:nvCxnSpPr>
        <p:spPr>
          <a:xfrm>
            <a:off x="6701307" y="4515071"/>
            <a:ext cx="115909" cy="1350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E6D8BA1-8810-4CB4-BF1A-BCBF21291279}"/>
              </a:ext>
            </a:extLst>
          </p:cNvPr>
          <p:cNvSpPr txBox="1"/>
          <p:nvPr/>
        </p:nvSpPr>
        <p:spPr>
          <a:xfrm>
            <a:off x="7161048" y="5209417"/>
            <a:ext cx="306494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32815C4-C480-4766-B9D6-CEF5DBB0C3E5}"/>
              </a:ext>
            </a:extLst>
          </p:cNvPr>
          <p:cNvCxnSpPr/>
          <p:nvPr/>
        </p:nvCxnSpPr>
        <p:spPr>
          <a:xfrm>
            <a:off x="7085922" y="5035104"/>
            <a:ext cx="115909" cy="1350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F2BD331-3649-459F-B729-E1983899C5BE}"/>
              </a:ext>
            </a:extLst>
          </p:cNvPr>
          <p:cNvCxnSpPr>
            <a:cxnSpLocks/>
          </p:cNvCxnSpPr>
          <p:nvPr/>
        </p:nvCxnSpPr>
        <p:spPr>
          <a:xfrm>
            <a:off x="704044" y="2540895"/>
            <a:ext cx="9079607" cy="48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02ADAB-9272-4488-ACE1-DC3BBD1E4A1B}"/>
              </a:ext>
            </a:extLst>
          </p:cNvPr>
          <p:cNvCxnSpPr>
            <a:cxnSpLocks/>
          </p:cNvCxnSpPr>
          <p:nvPr/>
        </p:nvCxnSpPr>
        <p:spPr>
          <a:xfrm>
            <a:off x="746974" y="3833592"/>
            <a:ext cx="9036677" cy="48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1C1CF98-BCA4-492D-8254-1427D1892EE3}"/>
              </a:ext>
            </a:extLst>
          </p:cNvPr>
          <p:cNvCxnSpPr>
            <a:cxnSpLocks/>
          </p:cNvCxnSpPr>
          <p:nvPr/>
        </p:nvCxnSpPr>
        <p:spPr>
          <a:xfrm>
            <a:off x="704044" y="6303088"/>
            <a:ext cx="9122537" cy="57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6671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DC43A3DE-7148-40F1-B748-833520FCD00C}"/>
              </a:ext>
            </a:extLst>
          </p:cNvPr>
          <p:cNvSpPr/>
          <p:nvPr/>
        </p:nvSpPr>
        <p:spPr>
          <a:xfrm>
            <a:off x="6018727" y="1111876"/>
            <a:ext cx="6057362" cy="5022761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675" y="64165"/>
            <a:ext cx="10195122" cy="739140"/>
          </a:xfrm>
        </p:spPr>
        <p:txBody>
          <a:bodyPr>
            <a:normAutofit/>
          </a:bodyPr>
          <a:lstStyle/>
          <a:p>
            <a:r>
              <a:rPr lang="en-US" dirty="0"/>
              <a:t>Another Example of when to rebalance: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675" y="1111876"/>
            <a:ext cx="5825233" cy="5331332"/>
          </a:xfrm>
        </p:spPr>
        <p:txBody>
          <a:bodyPr>
            <a:normAutofit/>
          </a:bodyPr>
          <a:lstStyle/>
          <a:p>
            <a:r>
              <a:rPr lang="en-US" dirty="0"/>
              <a:t>Inserting may cause tree to become unbalanced</a:t>
            </a:r>
          </a:p>
          <a:p>
            <a:pPr lvl="1"/>
            <a:r>
              <a:rPr lang="en-US" dirty="0"/>
              <a:t>At least one node becomes 2 or –2</a:t>
            </a:r>
          </a:p>
          <a:p>
            <a:r>
              <a:rPr lang="en-US" dirty="0"/>
              <a:t>Only </a:t>
            </a:r>
            <a:r>
              <a:rPr lang="en-US" dirty="0">
                <a:solidFill>
                  <a:srgbClr val="FFC000"/>
                </a:solidFill>
              </a:rPr>
              <a:t>direct ancestors </a:t>
            </a:r>
            <a:r>
              <a:rPr lang="en-US" dirty="0"/>
              <a:t>of inserted node could possibly </a:t>
            </a:r>
            <a:r>
              <a:rPr lang="en-US" dirty="0">
                <a:solidFill>
                  <a:srgbClr val="FFC000"/>
                </a:solidFill>
              </a:rPr>
              <a:t>change height</a:t>
            </a:r>
          </a:p>
          <a:p>
            <a:pPr lvl="1"/>
            <a:r>
              <a:rPr lang="en-US" dirty="0"/>
              <a:t>So after insert, </a:t>
            </a:r>
            <a:r>
              <a:rPr lang="en-US" dirty="0">
                <a:solidFill>
                  <a:srgbClr val="FFC000"/>
                </a:solidFill>
              </a:rPr>
              <a:t>travel up parents </a:t>
            </a:r>
            <a:r>
              <a:rPr lang="en-US" dirty="0"/>
              <a:t>to the root, </a:t>
            </a:r>
            <a:r>
              <a:rPr lang="en-US" dirty="0">
                <a:solidFill>
                  <a:srgbClr val="FFC000"/>
                </a:solidFill>
              </a:rPr>
              <a:t>checking balance while updating heights</a:t>
            </a:r>
          </a:p>
          <a:p>
            <a:pPr lvl="1"/>
            <a:r>
              <a:rPr lang="en-US" dirty="0"/>
              <a:t>If a node’s </a:t>
            </a:r>
            <a:r>
              <a:rPr lang="en-US" dirty="0">
                <a:solidFill>
                  <a:srgbClr val="FFC000"/>
                </a:solidFill>
              </a:rPr>
              <a:t>balance (</a:t>
            </a:r>
            <a:r>
              <a:rPr lang="en-US" dirty="0" err="1">
                <a:solidFill>
                  <a:srgbClr val="FFC000"/>
                </a:solidFill>
              </a:rPr>
              <a:t>h</a:t>
            </a:r>
            <a:r>
              <a:rPr lang="en-US" baseline="-25000" dirty="0" err="1">
                <a:solidFill>
                  <a:srgbClr val="FFC000"/>
                </a:solidFill>
              </a:rPr>
              <a:t>leftchild</a:t>
            </a:r>
            <a:r>
              <a:rPr lang="en-US" dirty="0">
                <a:solidFill>
                  <a:srgbClr val="FFC000"/>
                </a:solidFill>
              </a:rPr>
              <a:t> – </a:t>
            </a:r>
            <a:r>
              <a:rPr lang="en-US" dirty="0" err="1">
                <a:solidFill>
                  <a:srgbClr val="FFC000"/>
                </a:solidFill>
              </a:rPr>
              <a:t>h</a:t>
            </a:r>
            <a:r>
              <a:rPr lang="en-US" baseline="-25000" dirty="0" err="1">
                <a:solidFill>
                  <a:srgbClr val="FFC000"/>
                </a:solidFill>
              </a:rPr>
              <a:t>rightchild</a:t>
            </a:r>
            <a:r>
              <a:rPr lang="en-US" dirty="0">
                <a:solidFill>
                  <a:srgbClr val="FFC000"/>
                </a:solidFill>
              </a:rPr>
              <a:t>) </a:t>
            </a:r>
            <a:r>
              <a:rPr lang="en-US" dirty="0"/>
              <a:t>is </a:t>
            </a:r>
            <a:r>
              <a:rPr lang="en-US" dirty="0">
                <a:solidFill>
                  <a:srgbClr val="FFC000"/>
                </a:solidFill>
              </a:rPr>
              <a:t>2 or –2</a:t>
            </a:r>
            <a:r>
              <a:rPr lang="en-US" dirty="0"/>
              <a:t>, adjust tree by rotation around the node </a:t>
            </a:r>
          </a:p>
          <a:p>
            <a:pPr lvl="1"/>
            <a:r>
              <a:rPr lang="en-US" i="1" dirty="0"/>
              <a:t>(we’ll learn how to rotate shortly)</a:t>
            </a:r>
          </a:p>
          <a:p>
            <a:endParaRPr lang="en-US" dirty="0"/>
          </a:p>
          <a:p>
            <a:r>
              <a:rPr lang="en-US" dirty="0"/>
              <a:t>In example: we inserted 68 into a balanced tree.</a:t>
            </a:r>
          </a:p>
          <a:p>
            <a:endParaRPr lang="en-US" dirty="0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  <p:pic>
        <p:nvPicPr>
          <p:cNvPr id="4" name="Picture 4" descr="http://upload.wikimedia.org/wikipedia/commons/thumb/0/06/AVLtreef.svg/1920px-AVLtreef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690" y="1753607"/>
            <a:ext cx="5648724" cy="2524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848294" y="3844669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40274" y="384466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25120" y="384466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13797" y="385085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08414" y="309790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89425" y="3138264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20291" y="321983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84768" y="321013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99076" y="220258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392874" y="1753707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070121" y="245782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0700810" y="4281814"/>
            <a:ext cx="63535" cy="246192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063489E0-8047-4426-9D0D-4E73CDE2A568}"/>
              </a:ext>
            </a:extLst>
          </p:cNvPr>
          <p:cNvSpPr/>
          <p:nvPr/>
        </p:nvSpPr>
        <p:spPr>
          <a:xfrm>
            <a:off x="10590524" y="4522572"/>
            <a:ext cx="609792" cy="5208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68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B32736D-DE99-4920-A122-3ED34825DEAB}"/>
              </a:ext>
            </a:extLst>
          </p:cNvPr>
          <p:cNvCxnSpPr>
            <a:cxnSpLocks/>
          </p:cNvCxnSpPr>
          <p:nvPr/>
        </p:nvCxnSpPr>
        <p:spPr>
          <a:xfrm flipV="1">
            <a:off x="9144000" y="2351965"/>
            <a:ext cx="45493" cy="1355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628F812-5445-4260-8B6C-54920A20F7B6}"/>
              </a:ext>
            </a:extLst>
          </p:cNvPr>
          <p:cNvCxnSpPr>
            <a:cxnSpLocks/>
          </p:cNvCxnSpPr>
          <p:nvPr/>
        </p:nvCxnSpPr>
        <p:spPr>
          <a:xfrm flipV="1">
            <a:off x="9144000" y="2642495"/>
            <a:ext cx="1373875" cy="11060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AA1773B-7C38-46EB-A6CF-F2B7E0865F11}"/>
              </a:ext>
            </a:extLst>
          </p:cNvPr>
          <p:cNvCxnSpPr>
            <a:cxnSpLocks/>
          </p:cNvCxnSpPr>
          <p:nvPr/>
        </p:nvCxnSpPr>
        <p:spPr>
          <a:xfrm flipV="1">
            <a:off x="9286110" y="3352801"/>
            <a:ext cx="535729" cy="4062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C502E2D-B881-42CE-BDE4-62D0021EBEC1}"/>
              </a:ext>
            </a:extLst>
          </p:cNvPr>
          <p:cNvCxnSpPr>
            <a:cxnSpLocks/>
          </p:cNvCxnSpPr>
          <p:nvPr/>
        </p:nvCxnSpPr>
        <p:spPr>
          <a:xfrm>
            <a:off x="9533974" y="3810274"/>
            <a:ext cx="729728" cy="957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B82506F4-D505-4BAF-8EC5-2E3C305BFF14}"/>
              </a:ext>
            </a:extLst>
          </p:cNvPr>
          <p:cNvSpPr txBox="1"/>
          <p:nvPr/>
        </p:nvSpPr>
        <p:spPr>
          <a:xfrm>
            <a:off x="8726462" y="3650851"/>
            <a:ext cx="132520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chemeClr val="accent1">
                    <a:lumMod val="75000"/>
                  </a:schemeClr>
                </a:solidFill>
              </a:rPr>
              <a:t>Ancestors (Nodes whose balance might change)</a:t>
            </a:r>
          </a:p>
        </p:txBody>
      </p:sp>
    </p:spTree>
    <p:extLst>
      <p:ext uri="{BB962C8B-B14F-4D97-AF65-F5344CB8AC3E}">
        <p14:creationId xmlns:p14="http://schemas.microsoft.com/office/powerpoint/2010/main" val="1652708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57" y="109183"/>
            <a:ext cx="10195122" cy="739140"/>
          </a:xfrm>
        </p:spPr>
        <p:txBody>
          <a:bodyPr>
            <a:normAutofit/>
          </a:bodyPr>
          <a:lstStyle/>
          <a:p>
            <a:r>
              <a:rPr lang="en-US" dirty="0"/>
              <a:t>Another Example of when to rebalance: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43A3DE-7148-40F1-B748-833520FCD00C}"/>
              </a:ext>
            </a:extLst>
          </p:cNvPr>
          <p:cNvSpPr/>
          <p:nvPr/>
        </p:nvSpPr>
        <p:spPr>
          <a:xfrm>
            <a:off x="6018727" y="1111876"/>
            <a:ext cx="6057362" cy="5022761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265" y="1111876"/>
            <a:ext cx="5653643" cy="5331332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we inserted 68 into a balanced tree.</a:t>
            </a:r>
          </a:p>
          <a:p>
            <a:pPr lvl="1"/>
            <a:r>
              <a:rPr lang="en-US" dirty="0"/>
              <a:t>Checking ancestors:</a:t>
            </a:r>
          </a:p>
          <a:p>
            <a:pPr lvl="2"/>
            <a:r>
              <a:rPr lang="en-US" dirty="0"/>
              <a:t>67: balance -1 (ok)</a:t>
            </a:r>
          </a:p>
          <a:p>
            <a:pPr lvl="2"/>
            <a:r>
              <a:rPr lang="en-US" dirty="0"/>
              <a:t>54: now unbalanced (-2)</a:t>
            </a:r>
          </a:p>
          <a:p>
            <a:pPr lvl="3"/>
            <a:r>
              <a:rPr lang="en-US" dirty="0">
                <a:solidFill>
                  <a:srgbClr val="FFC000"/>
                </a:solidFill>
              </a:rPr>
              <a:t>THIS IS THE NODE WE’D FIX FIRST (BY ROTATING)</a:t>
            </a:r>
          </a:p>
          <a:p>
            <a:pPr lvl="4"/>
            <a:r>
              <a:rPr lang="en-US" dirty="0">
                <a:solidFill>
                  <a:schemeClr val="tx1"/>
                </a:solidFill>
              </a:rPr>
              <a:t>We’ll see that in the next ppt!)</a:t>
            </a:r>
          </a:p>
          <a:p>
            <a:pPr lvl="3"/>
            <a:r>
              <a:rPr lang="en-US" dirty="0">
                <a:solidFill>
                  <a:schemeClr val="tx1"/>
                </a:solidFill>
              </a:rPr>
              <a:t>We don’t worry about 72 until we’ve fixed 54.  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WE REBALANCE AROUND THE FIRST ANCESTOR THAT IS UNBALANCED!</a:t>
            </a:r>
          </a:p>
          <a:p>
            <a:pPr lvl="2"/>
            <a:r>
              <a:rPr lang="en-US" dirty="0"/>
              <a:t>We don’t worry about 72 until after we fix 54</a:t>
            </a:r>
          </a:p>
          <a:p>
            <a:pPr lvl="3"/>
            <a:r>
              <a:rPr lang="en-US" dirty="0"/>
              <a:t>How to fix 54 – that’s coming!</a:t>
            </a:r>
          </a:p>
          <a:p>
            <a:endParaRPr lang="en-US" dirty="0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6BD42E4-5CDE-4FE7-8912-1E16C9F31A3D}"/>
              </a:ext>
            </a:extLst>
          </p:cNvPr>
          <p:cNvSpPr/>
          <p:nvPr/>
        </p:nvSpPr>
        <p:spPr>
          <a:xfrm>
            <a:off x="9848037" y="3103970"/>
            <a:ext cx="508519" cy="485192"/>
          </a:xfrm>
          <a:prstGeom prst="ellipse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998A928-1E22-4579-B74D-5D8B4F9449E5}"/>
              </a:ext>
            </a:extLst>
          </p:cNvPr>
          <p:cNvSpPr/>
          <p:nvPr/>
        </p:nvSpPr>
        <p:spPr>
          <a:xfrm>
            <a:off x="10315564" y="3767810"/>
            <a:ext cx="508519" cy="485192"/>
          </a:xfrm>
          <a:prstGeom prst="ellipse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6882AE-ECBE-422E-882D-3A8A04DE10DE}"/>
              </a:ext>
            </a:extLst>
          </p:cNvPr>
          <p:cNvSpPr/>
          <p:nvPr/>
        </p:nvSpPr>
        <p:spPr>
          <a:xfrm>
            <a:off x="10569823" y="2454532"/>
            <a:ext cx="508519" cy="485192"/>
          </a:xfrm>
          <a:prstGeom prst="ellipse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8EAAF02-0655-47B8-86BD-B6386B17A0DD}"/>
              </a:ext>
            </a:extLst>
          </p:cNvPr>
          <p:cNvSpPr/>
          <p:nvPr/>
        </p:nvSpPr>
        <p:spPr>
          <a:xfrm>
            <a:off x="8986416" y="1785519"/>
            <a:ext cx="508519" cy="485192"/>
          </a:xfrm>
          <a:prstGeom prst="ellipse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http://upload.wikimedia.org/wikipedia/commons/thumb/0/06/AVLtreef.svg/1920px-AVLtreef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6938" y="1753103"/>
            <a:ext cx="5692140" cy="254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848294" y="3844669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40274" y="384466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25120" y="384466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13797" y="385085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08414" y="309790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89425" y="3138264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20291" y="321983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84768" y="321013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99076" y="220258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392874" y="1753707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070121" y="245782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0700810" y="4281814"/>
            <a:ext cx="63535" cy="246192"/>
          </a:xfrm>
          <a:prstGeom prst="straightConnector1">
            <a:avLst/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063489E0-8047-4426-9D0D-4E73CDE2A568}"/>
              </a:ext>
            </a:extLst>
          </p:cNvPr>
          <p:cNvSpPr/>
          <p:nvPr/>
        </p:nvSpPr>
        <p:spPr>
          <a:xfrm>
            <a:off x="10590524" y="4522572"/>
            <a:ext cx="609792" cy="5208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68</a:t>
            </a:r>
          </a:p>
        </p:txBody>
      </p:sp>
    </p:spTree>
    <p:extLst>
      <p:ext uri="{BB962C8B-B14F-4D97-AF65-F5344CB8AC3E}">
        <p14:creationId xmlns:p14="http://schemas.microsoft.com/office/powerpoint/2010/main" val="314308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A1700-68D5-4348-90D9-66E954E23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65" y="158840"/>
            <a:ext cx="8596668" cy="1320800"/>
          </a:xfrm>
        </p:spPr>
        <p:txBody>
          <a:bodyPr/>
          <a:lstStyle/>
          <a:p>
            <a:r>
              <a:rPr lang="en-US" dirty="0"/>
              <a:t>Rebalancing with Remove: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FF2D2DA-06A8-4AF7-9077-5C69E56A72BD}"/>
              </a:ext>
            </a:extLst>
          </p:cNvPr>
          <p:cNvSpPr txBox="1">
            <a:spLocks/>
          </p:cNvSpPr>
          <p:nvPr/>
        </p:nvSpPr>
        <p:spPr>
          <a:xfrm>
            <a:off x="326265" y="1111876"/>
            <a:ext cx="5323267" cy="5331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Removing also causes balance issues</a:t>
            </a:r>
          </a:p>
          <a:p>
            <a:pPr lvl="1"/>
            <a:r>
              <a:rPr lang="en-US" dirty="0"/>
              <a:t>If the height of a node can change, the balance of its ancestors can change!</a:t>
            </a:r>
          </a:p>
          <a:p>
            <a:pPr lvl="1"/>
            <a:endParaRPr lang="en-US" dirty="0"/>
          </a:p>
          <a:p>
            <a:r>
              <a:rPr lang="en-US" dirty="0"/>
              <a:t>Example: Remove J</a:t>
            </a:r>
          </a:p>
          <a:p>
            <a:pPr lvl="1"/>
            <a:r>
              <a:rPr lang="en-US" dirty="0"/>
              <a:t>Replace with L</a:t>
            </a:r>
          </a:p>
          <a:p>
            <a:pPr lvl="1"/>
            <a:r>
              <a:rPr lang="en-US" dirty="0"/>
              <a:t>P’s left </a:t>
            </a:r>
            <a:r>
              <a:rPr lang="en-US"/>
              <a:t>child changes</a:t>
            </a:r>
            <a:endParaRPr lang="en-US" dirty="0"/>
          </a:p>
          <a:p>
            <a:pPr lvl="1"/>
            <a:r>
              <a:rPr lang="en-US" dirty="0">
                <a:solidFill>
                  <a:srgbClr val="FFC000"/>
                </a:solidFill>
              </a:rPr>
              <a:t>SO P’S BALANCE CHANGES!!</a:t>
            </a:r>
          </a:p>
          <a:p>
            <a:pPr lvl="2"/>
            <a:r>
              <a:rPr lang="en-US" dirty="0">
                <a:solidFill>
                  <a:srgbClr val="FFC000"/>
                </a:solidFill>
              </a:rPr>
              <a:t>We must adjust the balance around P before we do anything else!</a:t>
            </a:r>
          </a:p>
          <a:p>
            <a:pPr lvl="1"/>
            <a:r>
              <a:rPr lang="en-US" dirty="0"/>
              <a:t>REBALANCE AROUND THE FIRST ANCESTOR THAT IS UNBALANCED!</a:t>
            </a:r>
          </a:p>
          <a:p>
            <a:pPr lvl="2"/>
            <a:r>
              <a:rPr lang="en-US" i="1" dirty="0"/>
              <a:t>I’m </a:t>
            </a:r>
            <a:r>
              <a:rPr lang="en-US" i="1" dirty="0" err="1"/>
              <a:t>gonna</a:t>
            </a:r>
            <a:r>
              <a:rPr lang="en-US" i="1" dirty="0"/>
              <a:t> say that a lot!</a:t>
            </a:r>
          </a:p>
        </p:txBody>
      </p:sp>
      <p:pic>
        <p:nvPicPr>
          <p:cNvPr id="7" name="Content Placeholder 4" descr="A close up of a screen&#10;&#10;Description automatically generated">
            <a:extLst>
              <a:ext uri="{FF2B5EF4-FFF2-40B4-BE49-F238E27FC236}">
                <a16:creationId xmlns:a16="http://schemas.microsoft.com/office/drawing/2014/main" id="{9D3103D8-C16E-46C5-A710-E4F69F294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5709" y="1036750"/>
            <a:ext cx="3800208" cy="2451279"/>
          </a:xfrm>
          <a:prstGeom prst="rect">
            <a:avLst/>
          </a:prstGeom>
          <a:solidFill>
            <a:schemeClr val="tx2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</p:pic>
      <p:pic>
        <p:nvPicPr>
          <p:cNvPr id="11" name="Content Placeholder 10" descr="A close up of a clock&#10;&#10;Description automatically generated">
            <a:extLst>
              <a:ext uri="{FF2B5EF4-FFF2-40B4-BE49-F238E27FC236}">
                <a16:creationId xmlns:a16="http://schemas.microsoft.com/office/drawing/2014/main" id="{AE109536-305D-48B3-8321-88C9E2C80C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35709" y="3714938"/>
            <a:ext cx="3800208" cy="2451279"/>
          </a:xfrm>
        </p:spPr>
      </p:pic>
      <p:sp>
        <p:nvSpPr>
          <p:cNvPr id="4" name="Arrow: Left 3">
            <a:extLst>
              <a:ext uri="{FF2B5EF4-FFF2-40B4-BE49-F238E27FC236}">
                <a16:creationId xmlns:a16="http://schemas.microsoft.com/office/drawing/2014/main" id="{7F2B5DB3-5E07-4646-A41D-6E53EAA0C955}"/>
              </a:ext>
            </a:extLst>
          </p:cNvPr>
          <p:cNvSpPr/>
          <p:nvPr/>
        </p:nvSpPr>
        <p:spPr>
          <a:xfrm>
            <a:off x="8797871" y="4262034"/>
            <a:ext cx="392624" cy="273803"/>
          </a:xfrm>
          <a:prstGeom prst="lef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77A93-619F-42CC-9A1C-CEA1059933D3}"/>
              </a:ext>
            </a:extLst>
          </p:cNvPr>
          <p:cNvSpPr txBox="1"/>
          <p:nvPr/>
        </p:nvSpPr>
        <p:spPr>
          <a:xfrm>
            <a:off x="9111546" y="4062652"/>
            <a:ext cx="1047082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</a:rPr>
              <a:t>Balance 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</a:rPr>
              <a:t>changed!!!</a:t>
            </a:r>
          </a:p>
        </p:txBody>
      </p:sp>
    </p:spTree>
    <p:extLst>
      <p:ext uri="{BB962C8B-B14F-4D97-AF65-F5344CB8AC3E}">
        <p14:creationId xmlns:p14="http://schemas.microsoft.com/office/powerpoint/2010/main" val="1485657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6A761A44-A936-4382-8A16-7ED6A2903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459EE73-661E-48AA-A374-BF2B850F58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653EA91-5E43-427F-B0AB-1B8A496BC6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57571081-E136-40F9-B123-3A16F53BE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73197C11-EFC2-4F71-BEFF-B7EE3EEF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74C7561-7217-4DBC-8C63-2BB8560D6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6EB4E4EC-EA7F-4A46-9AF5-7E3E4E543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9048D13B-C50D-4EF9-AB6D-86713B7D43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8213FFC7-C869-40A9-8DBD-B311B342E7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A029FB91-93F5-4D40-9014-8D5108951E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F6022FD2-DE49-41E6-B3BF-B113018CA2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E61A3EE1-20F7-4E1A-9FAB-633DCF0B78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746" r="9145" b="-2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8B6FB21-893D-4C83-B3A4-E15ACAB5C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65" y="73100"/>
            <a:ext cx="4088190" cy="8541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 dirty="0" err="1"/>
              <a:t>TakeAways</a:t>
            </a:r>
            <a:r>
              <a:rPr lang="en-US" sz="4800" dirty="0"/>
              <a:t>: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rgbClr val="40404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rgbClr val="40404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4C7122B-A7A0-4229-B6DA-7A92EAFDE6F1}"/>
              </a:ext>
            </a:extLst>
          </p:cNvPr>
          <p:cNvSpPr txBox="1">
            <a:spLocks/>
          </p:cNvSpPr>
          <p:nvPr/>
        </p:nvSpPr>
        <p:spPr>
          <a:xfrm>
            <a:off x="704046" y="1000379"/>
            <a:ext cx="4478634" cy="5442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A4580900-F308-4D95-8FD1-1C29BF862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065" y="1111876"/>
            <a:ext cx="4551615" cy="5331332"/>
          </a:xfrm>
        </p:spPr>
        <p:txBody>
          <a:bodyPr>
            <a:normAutofit/>
          </a:bodyPr>
          <a:lstStyle/>
          <a:p>
            <a:r>
              <a:rPr lang="en-US" dirty="0"/>
              <a:t>We want to maintain a BALANCED binary search tree!</a:t>
            </a:r>
          </a:p>
          <a:p>
            <a:pPr lvl="1"/>
            <a:r>
              <a:rPr lang="en-US" dirty="0"/>
              <a:t>AVL Trees are BST:  </a:t>
            </a:r>
          </a:p>
          <a:p>
            <a:pPr lvl="2"/>
            <a:r>
              <a:rPr lang="en-US" dirty="0"/>
              <a:t>Finding, traversing done exactly like for every Binary Search Tree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/>
              <a:t>Balance changes when height of a child changes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Inserting, removing </a:t>
            </a:r>
            <a:r>
              <a:rPr lang="en-US" dirty="0"/>
              <a:t>cause height changes</a:t>
            </a:r>
          </a:p>
          <a:p>
            <a:pPr lvl="1"/>
            <a:r>
              <a:rPr lang="en-US" dirty="0"/>
              <a:t>When inserting, removing, check balance of </a:t>
            </a:r>
            <a:r>
              <a:rPr lang="en-US" dirty="0">
                <a:solidFill>
                  <a:srgbClr val="FFC000"/>
                </a:solidFill>
              </a:rPr>
              <a:t>ancestors.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Rebalance the first ancestor </a:t>
            </a:r>
            <a:r>
              <a:rPr lang="en-US" dirty="0"/>
              <a:t>that is unbalanced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7952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6103</TotalTime>
  <Words>737</Words>
  <Application>Microsoft Office PowerPoint</Application>
  <PresentationFormat>Widescreen</PresentationFormat>
  <Paragraphs>131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Facet</vt:lpstr>
      <vt:lpstr>AVL: When to Balance</vt:lpstr>
      <vt:lpstr>AVL Tree:</vt:lpstr>
      <vt:lpstr>Balanced Binary Search Tree: AVL Tree</vt:lpstr>
      <vt:lpstr>When to adjust (insertions) example:</vt:lpstr>
      <vt:lpstr>When to adjust (insertions) example:</vt:lpstr>
      <vt:lpstr>Another Example of when to rebalance:</vt:lpstr>
      <vt:lpstr>Another Example of when to rebalance:</vt:lpstr>
      <vt:lpstr>Rebalancing with Remove:</vt:lpstr>
      <vt:lpstr>TakeAways: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AVL: When to Balance</dc:title>
  <dc:creator>Yarrington, Debra</dc:creator>
  <cp:lastModifiedBy>Yarrington, Debra</cp:lastModifiedBy>
  <cp:revision>10</cp:revision>
  <dcterms:created xsi:type="dcterms:W3CDTF">2020-11-04T15:40:26Z</dcterms:created>
  <dcterms:modified xsi:type="dcterms:W3CDTF">2021-04-06T03:52:01Z</dcterms:modified>
</cp:coreProperties>
</file>