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9" r:id="rId1"/>
  </p:sldMasterIdLst>
  <p:sldIdLst>
    <p:sldId id="325" r:id="rId2"/>
    <p:sldId id="328" r:id="rId3"/>
    <p:sldId id="324" r:id="rId4"/>
    <p:sldId id="323" r:id="rId5"/>
    <p:sldId id="327" r:id="rId6"/>
    <p:sldId id="257" r:id="rId7"/>
    <p:sldId id="329" r:id="rId8"/>
    <p:sldId id="258" r:id="rId9"/>
    <p:sldId id="259" r:id="rId10"/>
    <p:sldId id="33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>
        <p:scale>
          <a:sx n="69" d="100"/>
          <a:sy n="69" d="100"/>
        </p:scale>
        <p:origin x="830" y="7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2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85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768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13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77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77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90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9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75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10/31/2020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98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10/31/2020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103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564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02C1F-2034-4AE1-9251-914E5E1B8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2404872"/>
            <a:ext cx="3044950" cy="1645920"/>
          </a:xfrm>
        </p:spPr>
        <p:txBody>
          <a:bodyPr>
            <a:normAutofit/>
          </a:bodyPr>
          <a:lstStyle/>
          <a:p>
            <a:r>
              <a:rPr lang="en-US" sz="2800"/>
              <a:t>Balanced </a:t>
            </a:r>
            <a:br>
              <a:rPr lang="en-US" sz="2800"/>
            </a:br>
            <a:r>
              <a:rPr lang="en-US" sz="2800"/>
              <a:t>Binary Search Tree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BF5407-3ED3-4750-8E40-94C7C31932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1822" y="4352544"/>
            <a:ext cx="2410650" cy="1239894"/>
          </a:xfrm>
        </p:spPr>
        <p:txBody>
          <a:bodyPr>
            <a:normAutofit/>
          </a:bodyPr>
          <a:lstStyle/>
          <a:p>
            <a:r>
              <a:rPr lang="en-US" sz="1800" dirty="0"/>
              <a:t>Happy Halloween!</a:t>
            </a:r>
          </a:p>
        </p:txBody>
      </p:sp>
      <p:pic>
        <p:nvPicPr>
          <p:cNvPr id="5" name="Picture 4" descr="A baby elephant standing next to a body of water&#10;&#10;Description automatically generated">
            <a:extLst>
              <a:ext uri="{FF2B5EF4-FFF2-40B4-BE49-F238E27FC236}">
                <a16:creationId xmlns:a16="http://schemas.microsoft.com/office/drawing/2014/main" id="{2E6FC8FB-29B1-40B3-B972-377C611275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028" b="2"/>
          <a:stretch/>
        </p:blipFill>
        <p:spPr>
          <a:xfrm>
            <a:off x="4654296" y="10"/>
            <a:ext cx="753770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80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DF5E5A2-0DD6-4AA9-A44C-F063841C6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3" y="321732"/>
            <a:ext cx="2255363" cy="2734044"/>
          </a:xfrm>
          <a:prstGeom prst="rect">
            <a:avLst/>
          </a:prstGeom>
          <a:solidFill>
            <a:srgbClr val="FFFFFF"/>
          </a:solidFill>
          <a:ln w="15875" cap="sq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B6AF16D-04BA-4E7F-8232-DA4320D33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37963" y="321732"/>
            <a:ext cx="2239435" cy="2734044"/>
          </a:xfrm>
          <a:prstGeom prst="rect">
            <a:avLst/>
          </a:prstGeom>
          <a:solidFill>
            <a:srgbClr val="FFFFFF"/>
          </a:solidFill>
          <a:ln w="15875" cap="sq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7E37BE1-38E8-44B3-96FA-5510DB7DAB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3" y="3216642"/>
            <a:ext cx="4655665" cy="2894909"/>
          </a:xfrm>
          <a:prstGeom prst="rect">
            <a:avLst/>
          </a:prstGeom>
          <a:solidFill>
            <a:srgbClr val="FFFFFF"/>
          </a:solidFill>
          <a:ln w="15875" cap="sq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2 zombies talking - first says, &quot;Ugh.  Everyone I eat tastes like Pumpkin Spice!&quot;  The second says, &quot;I hate fall.&quot;">
            <a:extLst>
              <a:ext uri="{FF2B5EF4-FFF2-40B4-BE49-F238E27FC236}">
                <a16:creationId xmlns:a16="http://schemas.microsoft.com/office/drawing/2014/main" id="{7D47F3F8-BF95-4ADC-86D3-3919F2631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976" y="3377509"/>
            <a:ext cx="2573175" cy="257317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724984A-96FE-45EF-BDF6-46CD60AFB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C8068F-4F65-4A5B-936E-76FDF38DB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6234" y="362390"/>
            <a:ext cx="5291327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en-US" sz="2600" dirty="0">
                <a:solidFill>
                  <a:srgbClr val="262626"/>
                </a:solidFill>
              </a:rPr>
              <a:t>Take-aways!</a:t>
            </a:r>
          </a:p>
        </p:txBody>
      </p:sp>
      <p:pic>
        <p:nvPicPr>
          <p:cNvPr id="5" name="Picture 4" descr="kid saying to serial killer with a chain saw, &quot;Here's your problem. The safety's on!&quot;">
            <a:extLst>
              <a:ext uri="{FF2B5EF4-FFF2-40B4-BE49-F238E27FC236}">
                <a16:creationId xmlns:a16="http://schemas.microsoft.com/office/drawing/2014/main" id="{A8BEE322-06F7-48DF-B0CE-6A0659245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98" y="536024"/>
            <a:ext cx="1933631" cy="2322679"/>
          </a:xfrm>
          <a:prstGeom prst="rect">
            <a:avLst/>
          </a:prstGeom>
        </p:spPr>
      </p:pic>
      <p:pic>
        <p:nvPicPr>
          <p:cNvPr id="9" name="Picture 8" descr="2 ghosts looking back at a third ghost saying, &quot;Ok, listen... when Jeff gets back, we didn't notice him chasing that plastic bag he thought was Barbara&quot;&#10;&#10;Description automatically generated">
            <a:extLst>
              <a:ext uri="{FF2B5EF4-FFF2-40B4-BE49-F238E27FC236}">
                <a16:creationId xmlns:a16="http://schemas.microsoft.com/office/drawing/2014/main" id="{DAC78830-BFA3-4A43-AA35-32127707C7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0847" y="482598"/>
            <a:ext cx="1893663" cy="241231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D007E-5210-41BC-A350-FB0C08137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2457" y="2222268"/>
            <a:ext cx="6278879" cy="40558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Many Balanced Binary Search Trees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C00000"/>
                </a:solidFill>
              </a:rPr>
              <a:t>AVL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– balance maintained by keeping track of balance of each node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C00000"/>
                </a:solidFill>
              </a:rPr>
              <a:t>Balance definition: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when the height of the left subtree and the height of the right subtree differ by no more than one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C00000"/>
                </a:solidFill>
              </a:rPr>
              <a:t>Balance  calculated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– height of left child – height of right child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Balance Changes when we</a:t>
            </a:r>
            <a:r>
              <a:rPr lang="en-US" sz="1800" dirty="0">
                <a:solidFill>
                  <a:srgbClr val="C00000"/>
                </a:solidFill>
              </a:rPr>
              <a:t> insert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and </a:t>
            </a:r>
            <a:r>
              <a:rPr lang="en-US" sz="1800" dirty="0">
                <a:solidFill>
                  <a:srgbClr val="C00000"/>
                </a:solidFill>
              </a:rPr>
              <a:t>delete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Because height might change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126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9ED08-DC34-4423-A5C9-F0C383626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139" y="353627"/>
            <a:ext cx="7729728" cy="1188720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So Far: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734F2-83C4-4AA3-B917-1AD7A9F91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587" y="1894742"/>
            <a:ext cx="9348779" cy="4240244"/>
          </a:xfrm>
        </p:spPr>
        <p:txBody>
          <a:bodyPr/>
          <a:lstStyle/>
          <a:p>
            <a:r>
              <a:rPr lang="en-US" sz="2200" dirty="0">
                <a:solidFill>
                  <a:schemeClr val="accent2"/>
                </a:solidFill>
              </a:rPr>
              <a:t>Lists:</a:t>
            </a:r>
          </a:p>
          <a:p>
            <a:pPr lvl="1"/>
            <a:r>
              <a:rPr lang="en-US" sz="2200" dirty="0"/>
              <a:t>Find:  Worst case takes O(n) (bleh, ugh)</a:t>
            </a:r>
          </a:p>
          <a:p>
            <a:r>
              <a:rPr lang="en-US" sz="2200" dirty="0">
                <a:solidFill>
                  <a:schemeClr val="accent2"/>
                </a:solidFill>
              </a:rPr>
              <a:t>Binary Search Trees:</a:t>
            </a:r>
          </a:p>
          <a:p>
            <a:pPr lvl="1"/>
            <a:r>
              <a:rPr lang="en-US" sz="2200" dirty="0"/>
              <a:t>Each Node has 0-2 successors</a:t>
            </a:r>
          </a:p>
          <a:p>
            <a:pPr lvl="1"/>
            <a:r>
              <a:rPr lang="en-US" sz="2200" dirty="0"/>
              <a:t>For Every Node:</a:t>
            </a:r>
          </a:p>
          <a:p>
            <a:pPr lvl="2"/>
            <a:r>
              <a:rPr lang="en-US" sz="2200" dirty="0"/>
              <a:t>The data in the left child is less than the data in the node</a:t>
            </a:r>
          </a:p>
          <a:p>
            <a:pPr lvl="2"/>
            <a:r>
              <a:rPr lang="en-US" sz="2200" dirty="0"/>
              <a:t>The data in the right child is greater than the data in the node</a:t>
            </a:r>
          </a:p>
          <a:p>
            <a:pPr marL="228600" lvl="1" indent="0">
              <a:buNone/>
            </a:pPr>
            <a:endParaRPr lang="en-US" dirty="0"/>
          </a:p>
        </p:txBody>
      </p:sp>
      <p:pic>
        <p:nvPicPr>
          <p:cNvPr id="5" name="Picture 4" descr="Cartoon with grim reaper coming for a soul and saying, &quot;I've come for your soul!  There is nothing you can... ooo, is that chocolate?&quot;">
            <a:extLst>
              <a:ext uri="{FF2B5EF4-FFF2-40B4-BE49-F238E27FC236}">
                <a16:creationId xmlns:a16="http://schemas.microsoft.com/office/drawing/2014/main" id="{C63E2368-8FD8-4ED1-8DA3-B740D6845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9385" y="353627"/>
            <a:ext cx="28575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76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77334" y="228600"/>
            <a:ext cx="8596668" cy="762000"/>
          </a:xfrm>
        </p:spPr>
        <p:txBody>
          <a:bodyPr>
            <a:noAutofit/>
          </a:bodyPr>
          <a:lstStyle/>
          <a:p>
            <a:pPr algn="l"/>
            <a:r>
              <a:rPr lang="en-US" altLang="en-US" sz="3400" dirty="0">
                <a:solidFill>
                  <a:schemeClr val="accent2"/>
                </a:solidFill>
              </a:rPr>
              <a:t>BST Example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>
          <a:xfrm>
            <a:off x="544946" y="727365"/>
            <a:ext cx="10443804" cy="61306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   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altLang="en-US" sz="2200" dirty="0"/>
              <a:t>With n being the number of nodes in a tree, and k being the number of levels in the tree: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en-US" sz="2200" dirty="0"/>
              <a:t>	if n is between 2</a:t>
            </a:r>
            <a:r>
              <a:rPr lang="en-US" alt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k-1</a:t>
            </a:r>
            <a:r>
              <a:rPr lang="en-US" altLang="en-US" sz="2200" dirty="0"/>
              <a:t>and 2</a:t>
            </a:r>
            <a:r>
              <a:rPr lang="en-US" alt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200" dirty="0"/>
              <a:t> (excluding 2</a:t>
            </a:r>
            <a:r>
              <a:rPr lang="en-US" alt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200" dirty="0"/>
              <a:t>), it will take at most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altLang="en-US" sz="2200" dirty="0"/>
              <a:t>steps to find any node in the tree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altLang="en-US" sz="2000" b="1" i="1" dirty="0"/>
              <a:t>which is O(log n)</a:t>
            </a:r>
          </a:p>
          <a:p>
            <a:pPr>
              <a:lnSpc>
                <a:spcPct val="120000"/>
              </a:lnSpc>
              <a:spcBef>
                <a:spcPts val="3600"/>
              </a:spcBef>
              <a:buFontTx/>
              <a:buNone/>
            </a:pPr>
            <a:r>
              <a:rPr lang="en-US" altLang="en-US" sz="2200" dirty="0"/>
              <a:t>Every comparison, should eliminate half of the nodes necessary for future comparison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en-US" altLang="en-US" sz="2200" dirty="0"/>
              <a:t>	</a:t>
            </a:r>
            <a:r>
              <a:rPr lang="en-US" altLang="en-US" sz="2200" dirty="0">
                <a:latin typeface="+mj-lt"/>
              </a:rPr>
              <a:t>… </a:t>
            </a:r>
            <a:r>
              <a:rPr lang="en-US" altLang="en-US" sz="2200" i="1" dirty="0">
                <a:latin typeface="+mj-lt"/>
              </a:rPr>
              <a:t>if tree is balanced</a:t>
            </a:r>
          </a:p>
        </p:txBody>
      </p:sp>
      <p:sp>
        <p:nvSpPr>
          <p:cNvPr id="3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5B81-3D4B-433B-93E7-9CE4C0E159C5}" type="slidenum">
              <a:rPr lang="en-US" altLang="en-US"/>
              <a:pPr/>
              <a:t>3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2708040" y="1127292"/>
            <a:ext cx="5966064" cy="2122442"/>
            <a:chOff x="1124859" y="1584960"/>
            <a:chExt cx="8160389" cy="3207858"/>
          </a:xfrm>
        </p:grpSpPr>
        <p:grpSp>
          <p:nvGrpSpPr>
            <p:cNvPr id="178217" name="Group 41"/>
            <p:cNvGrpSpPr>
              <a:grpSpLocks/>
            </p:cNvGrpSpPr>
            <p:nvPr/>
          </p:nvGrpSpPr>
          <p:grpSpPr bwMode="auto">
            <a:xfrm>
              <a:off x="1124859" y="1584960"/>
              <a:ext cx="7467600" cy="3200400"/>
              <a:chOff x="96" y="1392"/>
              <a:chExt cx="4704" cy="2016"/>
            </a:xfrm>
          </p:grpSpPr>
          <p:sp>
            <p:nvSpPr>
              <p:cNvPr id="178180" name="Oval 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1" name="Text Box 5"/>
              <p:cNvSpPr txBox="1">
                <a:spLocks noChangeArrowheads="1"/>
              </p:cNvSpPr>
              <p:nvPr/>
            </p:nvSpPr>
            <p:spPr bwMode="auto">
              <a:xfrm>
                <a:off x="2558" y="1431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24</a:t>
                </a:r>
              </a:p>
            </p:txBody>
          </p:sp>
          <p:sp>
            <p:nvSpPr>
              <p:cNvPr id="178182" name="Oval 6"/>
              <p:cNvSpPr>
                <a:spLocks noChangeArrowheads="1"/>
              </p:cNvSpPr>
              <p:nvPr/>
            </p:nvSpPr>
            <p:spPr bwMode="auto">
              <a:xfrm>
                <a:off x="1392" y="18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3" name="Oval 7"/>
              <p:cNvSpPr>
                <a:spLocks noChangeArrowheads="1"/>
              </p:cNvSpPr>
              <p:nvPr/>
            </p:nvSpPr>
            <p:spPr bwMode="auto">
              <a:xfrm>
                <a:off x="3408" y="18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4" name="Oval 8"/>
              <p:cNvSpPr>
                <a:spLocks noChangeArrowheads="1"/>
              </p:cNvSpPr>
              <p:nvPr/>
            </p:nvSpPr>
            <p:spPr bwMode="auto">
              <a:xfrm>
                <a:off x="576" y="2448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5" name="Oval 9"/>
              <p:cNvSpPr>
                <a:spLocks noChangeArrowheads="1"/>
              </p:cNvSpPr>
              <p:nvPr/>
            </p:nvSpPr>
            <p:spPr bwMode="auto">
              <a:xfrm>
                <a:off x="1872" y="2448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6" name="Oval 10"/>
              <p:cNvSpPr>
                <a:spLocks noChangeArrowheads="1"/>
              </p:cNvSpPr>
              <p:nvPr/>
            </p:nvSpPr>
            <p:spPr bwMode="auto">
              <a:xfrm>
                <a:off x="2928" y="2448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7" name="Oval 11"/>
              <p:cNvSpPr>
                <a:spLocks noChangeArrowheads="1"/>
              </p:cNvSpPr>
              <p:nvPr/>
            </p:nvSpPr>
            <p:spPr bwMode="auto">
              <a:xfrm>
                <a:off x="4224" y="2400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88" name="Oval 12"/>
              <p:cNvSpPr>
                <a:spLocks noChangeArrowheads="1"/>
              </p:cNvSpPr>
              <p:nvPr/>
            </p:nvSpPr>
            <p:spPr bwMode="auto">
              <a:xfrm>
                <a:off x="96" y="30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2" name="Oval 16"/>
              <p:cNvSpPr>
                <a:spLocks noChangeArrowheads="1"/>
              </p:cNvSpPr>
              <p:nvPr/>
            </p:nvSpPr>
            <p:spPr bwMode="auto">
              <a:xfrm>
                <a:off x="3936" y="30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4" name="Text Box 18"/>
              <p:cNvSpPr txBox="1">
                <a:spLocks noChangeArrowheads="1"/>
              </p:cNvSpPr>
              <p:nvPr/>
            </p:nvSpPr>
            <p:spPr bwMode="auto">
              <a:xfrm>
                <a:off x="3552" y="1920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36</a:t>
                </a:r>
              </a:p>
            </p:txBody>
          </p:sp>
          <p:sp>
            <p:nvSpPr>
              <p:cNvPr id="178195" name="Text Box 19"/>
              <p:cNvSpPr txBox="1">
                <a:spLocks noChangeArrowheads="1"/>
              </p:cNvSpPr>
              <p:nvPr/>
            </p:nvSpPr>
            <p:spPr bwMode="auto">
              <a:xfrm>
                <a:off x="3072" y="2496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29</a:t>
                </a:r>
              </a:p>
            </p:txBody>
          </p:sp>
          <p:sp>
            <p:nvSpPr>
              <p:cNvPr id="178196" name="Text Box 20"/>
              <p:cNvSpPr txBox="1">
                <a:spLocks noChangeArrowheads="1"/>
              </p:cNvSpPr>
              <p:nvPr/>
            </p:nvSpPr>
            <p:spPr bwMode="auto">
              <a:xfrm>
                <a:off x="4382" y="2448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55</a:t>
                </a:r>
              </a:p>
            </p:txBody>
          </p:sp>
          <p:sp>
            <p:nvSpPr>
              <p:cNvPr id="178197" name="Oval 21"/>
              <p:cNvSpPr>
                <a:spLocks noChangeArrowheads="1"/>
              </p:cNvSpPr>
              <p:nvPr/>
            </p:nvSpPr>
            <p:spPr bwMode="auto">
              <a:xfrm>
                <a:off x="3264" y="30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198" name="Text Box 22"/>
              <p:cNvSpPr txBox="1">
                <a:spLocks noChangeArrowheads="1"/>
              </p:cNvSpPr>
              <p:nvPr/>
            </p:nvSpPr>
            <p:spPr bwMode="auto">
              <a:xfrm>
                <a:off x="3396" y="3120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32</a:t>
                </a:r>
              </a:p>
            </p:txBody>
          </p:sp>
          <p:sp>
            <p:nvSpPr>
              <p:cNvPr id="178199" name="Text Box 23"/>
              <p:cNvSpPr txBox="1">
                <a:spLocks noChangeArrowheads="1"/>
              </p:cNvSpPr>
              <p:nvPr/>
            </p:nvSpPr>
            <p:spPr bwMode="auto">
              <a:xfrm>
                <a:off x="4082" y="3123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42</a:t>
                </a:r>
              </a:p>
            </p:txBody>
          </p:sp>
          <p:sp>
            <p:nvSpPr>
              <p:cNvPr id="178200" name="Line 24"/>
              <p:cNvSpPr>
                <a:spLocks noChangeShapeType="1"/>
              </p:cNvSpPr>
              <p:nvPr/>
            </p:nvSpPr>
            <p:spPr bwMode="auto">
              <a:xfrm flipH="1">
                <a:off x="1872" y="1632"/>
                <a:ext cx="576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1" name="Line 25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2" name="Line 26"/>
              <p:cNvSpPr>
                <a:spLocks noChangeShapeType="1"/>
              </p:cNvSpPr>
              <p:nvPr/>
            </p:nvSpPr>
            <p:spPr bwMode="auto">
              <a:xfrm flipH="1">
                <a:off x="3216" y="2160"/>
                <a:ext cx="28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3" name="Line 27"/>
              <p:cNvSpPr>
                <a:spLocks noChangeShapeType="1"/>
              </p:cNvSpPr>
              <p:nvPr/>
            </p:nvSpPr>
            <p:spPr bwMode="auto">
              <a:xfrm>
                <a:off x="3942" y="2136"/>
                <a:ext cx="336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4" name="Line 28"/>
              <p:cNvSpPr>
                <a:spLocks noChangeShapeType="1"/>
              </p:cNvSpPr>
              <p:nvPr/>
            </p:nvSpPr>
            <p:spPr bwMode="auto">
              <a:xfrm>
                <a:off x="3264" y="2784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5" name="Line 29"/>
              <p:cNvSpPr>
                <a:spLocks noChangeShapeType="1"/>
              </p:cNvSpPr>
              <p:nvPr/>
            </p:nvSpPr>
            <p:spPr bwMode="auto">
              <a:xfrm flipH="1">
                <a:off x="4128" y="2700"/>
                <a:ext cx="198" cy="3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06" name="Text Box 30"/>
              <p:cNvSpPr txBox="1">
                <a:spLocks noChangeArrowheads="1"/>
              </p:cNvSpPr>
              <p:nvPr/>
            </p:nvSpPr>
            <p:spPr bwMode="auto">
              <a:xfrm>
                <a:off x="2004" y="2496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13</a:t>
                </a:r>
              </a:p>
            </p:txBody>
          </p:sp>
          <p:sp>
            <p:nvSpPr>
              <p:cNvPr id="178207" name="Text Box 31"/>
              <p:cNvSpPr txBox="1">
                <a:spLocks noChangeArrowheads="1"/>
              </p:cNvSpPr>
              <p:nvPr/>
            </p:nvSpPr>
            <p:spPr bwMode="auto">
              <a:xfrm>
                <a:off x="746" y="2496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2</a:t>
                </a:r>
              </a:p>
            </p:txBody>
          </p:sp>
          <p:sp>
            <p:nvSpPr>
              <p:cNvPr id="178208" name="Text Box 32"/>
              <p:cNvSpPr txBox="1">
                <a:spLocks noChangeArrowheads="1"/>
              </p:cNvSpPr>
              <p:nvPr/>
            </p:nvSpPr>
            <p:spPr bwMode="auto">
              <a:xfrm>
                <a:off x="1578" y="1920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4</a:t>
                </a:r>
              </a:p>
            </p:txBody>
          </p:sp>
          <p:sp>
            <p:nvSpPr>
              <p:cNvPr id="178210" name="Text Box 34"/>
              <p:cNvSpPr txBox="1">
                <a:spLocks noChangeArrowheads="1"/>
              </p:cNvSpPr>
              <p:nvPr/>
            </p:nvSpPr>
            <p:spPr bwMode="auto">
              <a:xfrm>
                <a:off x="284" y="3120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1</a:t>
                </a:r>
              </a:p>
            </p:txBody>
          </p:sp>
          <p:sp>
            <p:nvSpPr>
              <p:cNvPr id="178211" name="Oval 35"/>
              <p:cNvSpPr>
                <a:spLocks noChangeArrowheads="1"/>
              </p:cNvSpPr>
              <p:nvPr/>
            </p:nvSpPr>
            <p:spPr bwMode="auto">
              <a:xfrm>
                <a:off x="1488" y="3072"/>
                <a:ext cx="576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212" name="Text Box 36"/>
              <p:cNvSpPr txBox="1">
                <a:spLocks noChangeArrowheads="1"/>
              </p:cNvSpPr>
              <p:nvPr/>
            </p:nvSpPr>
            <p:spPr bwMode="auto">
              <a:xfrm>
                <a:off x="1680" y="3120"/>
                <a:ext cx="37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7</a:t>
                </a:r>
              </a:p>
            </p:txBody>
          </p:sp>
          <p:sp>
            <p:nvSpPr>
              <p:cNvPr id="178213" name="Line 37"/>
              <p:cNvSpPr>
                <a:spLocks noChangeShapeType="1"/>
              </p:cNvSpPr>
              <p:nvPr/>
            </p:nvSpPr>
            <p:spPr bwMode="auto">
              <a:xfrm flipH="1">
                <a:off x="1008" y="2148"/>
                <a:ext cx="450" cy="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14" name="Line 38"/>
              <p:cNvSpPr>
                <a:spLocks noChangeShapeType="1"/>
              </p:cNvSpPr>
              <p:nvPr/>
            </p:nvSpPr>
            <p:spPr bwMode="auto">
              <a:xfrm>
                <a:off x="1872" y="2160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15" name="Line 39"/>
              <p:cNvSpPr>
                <a:spLocks noChangeShapeType="1"/>
              </p:cNvSpPr>
              <p:nvPr/>
            </p:nvSpPr>
            <p:spPr bwMode="auto">
              <a:xfrm flipH="1">
                <a:off x="1872" y="2784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216" name="Line 40"/>
              <p:cNvSpPr>
                <a:spLocks noChangeShapeType="1"/>
              </p:cNvSpPr>
              <p:nvPr/>
            </p:nvSpPr>
            <p:spPr bwMode="auto">
              <a:xfrm flipH="1">
                <a:off x="432" y="2736"/>
                <a:ext cx="24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8" name="Oval 21"/>
            <p:cNvSpPr>
              <a:spLocks noChangeArrowheads="1"/>
            </p:cNvSpPr>
            <p:nvPr/>
          </p:nvSpPr>
          <p:spPr bwMode="auto">
            <a:xfrm>
              <a:off x="4553859" y="4237673"/>
              <a:ext cx="914400" cy="533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Text Box 22"/>
            <p:cNvSpPr txBox="1">
              <a:spLocks noChangeArrowheads="1"/>
            </p:cNvSpPr>
            <p:nvPr/>
          </p:nvSpPr>
          <p:spPr bwMode="auto">
            <a:xfrm>
              <a:off x="4763409" y="4313873"/>
              <a:ext cx="587375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/>
                <a:t>17</a:t>
              </a:r>
            </a:p>
          </p:txBody>
        </p:sp>
        <p:sp>
          <p:nvSpPr>
            <p:cNvPr id="40" name="Line 28"/>
            <p:cNvSpPr>
              <a:spLocks noChangeShapeType="1"/>
            </p:cNvSpPr>
            <p:nvPr/>
          </p:nvSpPr>
          <p:spPr bwMode="auto">
            <a:xfrm>
              <a:off x="4553859" y="3780473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Oval 21"/>
            <p:cNvSpPr>
              <a:spLocks noChangeArrowheads="1"/>
            </p:cNvSpPr>
            <p:nvPr/>
          </p:nvSpPr>
          <p:spPr bwMode="auto">
            <a:xfrm>
              <a:off x="2403849" y="4259418"/>
              <a:ext cx="914400" cy="533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22"/>
            <p:cNvSpPr txBox="1">
              <a:spLocks noChangeArrowheads="1"/>
            </p:cNvSpPr>
            <p:nvPr/>
          </p:nvSpPr>
          <p:spPr bwMode="auto">
            <a:xfrm>
              <a:off x="2619173" y="4349905"/>
              <a:ext cx="587375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/>
                <a:t>3</a:t>
              </a:r>
            </a:p>
          </p:txBody>
        </p:sp>
        <p:sp>
          <p:nvSpPr>
            <p:cNvPr id="43" name="Line 28"/>
            <p:cNvSpPr>
              <a:spLocks noChangeShapeType="1"/>
            </p:cNvSpPr>
            <p:nvPr/>
          </p:nvSpPr>
          <p:spPr bwMode="auto">
            <a:xfrm>
              <a:off x="2403849" y="3802218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Oval 21"/>
            <p:cNvSpPr>
              <a:spLocks noChangeArrowheads="1"/>
            </p:cNvSpPr>
            <p:nvPr/>
          </p:nvSpPr>
          <p:spPr bwMode="auto">
            <a:xfrm>
              <a:off x="8370848" y="4237673"/>
              <a:ext cx="914400" cy="533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Text Box 22"/>
            <p:cNvSpPr txBox="1">
              <a:spLocks noChangeArrowheads="1"/>
            </p:cNvSpPr>
            <p:nvPr/>
          </p:nvSpPr>
          <p:spPr bwMode="auto">
            <a:xfrm>
              <a:off x="8580398" y="4313873"/>
              <a:ext cx="587375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dirty="0"/>
                <a:t>62</a:t>
              </a:r>
            </a:p>
          </p:txBody>
        </p:sp>
        <p:sp>
          <p:nvSpPr>
            <p:cNvPr id="46" name="Line 28"/>
            <p:cNvSpPr>
              <a:spLocks noChangeShapeType="1"/>
            </p:cNvSpPr>
            <p:nvPr/>
          </p:nvSpPr>
          <p:spPr bwMode="auto">
            <a:xfrm>
              <a:off x="8380378" y="3704273"/>
              <a:ext cx="295269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2784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160020" y="274638"/>
            <a:ext cx="10856742" cy="79216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altLang="en-US" dirty="0">
                <a:solidFill>
                  <a:schemeClr val="accent1">
                    <a:lumMod val="75000"/>
                  </a:schemeClr>
                </a:solidFill>
              </a:rPr>
              <a:t>This is also a binary search tree (BLEH, UGH!!!)</a:t>
            </a:r>
            <a:endParaRPr lang="en-US" altLang="en-US" dirty="0">
              <a:solidFill>
                <a:srgbClr val="CC0000"/>
              </a:solidFill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idx="1"/>
          </p:nvPr>
        </p:nvSpPr>
        <p:spPr>
          <a:xfrm>
            <a:off x="428992" y="4159533"/>
            <a:ext cx="6773191" cy="2079787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dirty="0"/>
              <a:t>This is not balanced.</a:t>
            </a:r>
          </a:p>
          <a:p>
            <a:pPr>
              <a:buFontTx/>
              <a:buNone/>
            </a:pPr>
            <a:r>
              <a:rPr lang="en-US" altLang="en-US" dirty="0"/>
              <a:t>Every advantage of finding in a binary search tree versus finding in an array/linked list gets obliterated with this tree</a:t>
            </a:r>
          </a:p>
          <a:p>
            <a:pPr>
              <a:buFontTx/>
              <a:buNone/>
            </a:pPr>
            <a:r>
              <a:rPr lang="en-US" altLang="en-US" dirty="0"/>
              <a:t>There are 11 nodes, and it could take 11 comparisons to find if a number is in the list.</a:t>
            </a:r>
          </a:p>
          <a:p>
            <a:pPr>
              <a:buFontTx/>
              <a:buNone/>
            </a:pPr>
            <a:r>
              <a:rPr lang="en-US" altLang="en-US" dirty="0"/>
              <a:t>Worst Case: O(n)! (bleh, ugh)</a:t>
            </a:r>
          </a:p>
        </p:txBody>
      </p:sp>
      <p:sp>
        <p:nvSpPr>
          <p:cNvPr id="4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9107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11FD-C1A4-427D-9863-D8C87762271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62940" y="1043703"/>
            <a:ext cx="9799320" cy="624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dirty="0"/>
              <a:t>     [1 | 2 | 4 | 7 | 13 | 24 | 29 | 32 | 36 | 42 | 55]</a:t>
            </a:r>
          </a:p>
        </p:txBody>
      </p:sp>
      <p:sp>
        <p:nvSpPr>
          <p:cNvPr id="2" name="Oval 1"/>
          <p:cNvSpPr/>
          <p:nvPr/>
        </p:nvSpPr>
        <p:spPr>
          <a:xfrm>
            <a:off x="1676400" y="166116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69863" y="173938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2476500" y="209550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669963" y="21737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3192780" y="249174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86243" y="256996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4" name="Oval 13"/>
          <p:cNvSpPr/>
          <p:nvPr/>
        </p:nvSpPr>
        <p:spPr>
          <a:xfrm>
            <a:off x="3931920" y="290322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125383" y="298144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6" name="Oval 15"/>
          <p:cNvSpPr/>
          <p:nvPr/>
        </p:nvSpPr>
        <p:spPr>
          <a:xfrm>
            <a:off x="4617720" y="330708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734983" y="3385304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18" name="Oval 17"/>
          <p:cNvSpPr/>
          <p:nvPr/>
        </p:nvSpPr>
        <p:spPr>
          <a:xfrm>
            <a:off x="5372100" y="370332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489363" y="3781544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20" name="Oval 19"/>
          <p:cNvSpPr/>
          <p:nvPr/>
        </p:nvSpPr>
        <p:spPr>
          <a:xfrm>
            <a:off x="6156960" y="406146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274223" y="4139684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22" name="Oval 21"/>
          <p:cNvSpPr/>
          <p:nvPr/>
        </p:nvSpPr>
        <p:spPr>
          <a:xfrm>
            <a:off x="6896100" y="445008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013363" y="4528304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32</a:t>
            </a:r>
          </a:p>
        </p:txBody>
      </p:sp>
      <p:sp>
        <p:nvSpPr>
          <p:cNvPr id="24" name="Oval 23"/>
          <p:cNvSpPr/>
          <p:nvPr/>
        </p:nvSpPr>
        <p:spPr>
          <a:xfrm>
            <a:off x="7635240" y="483870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752503" y="4916924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36</a:t>
            </a:r>
          </a:p>
        </p:txBody>
      </p:sp>
      <p:sp>
        <p:nvSpPr>
          <p:cNvPr id="26" name="Oval 25"/>
          <p:cNvSpPr/>
          <p:nvPr/>
        </p:nvSpPr>
        <p:spPr>
          <a:xfrm>
            <a:off x="8382000" y="521970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8499263" y="5297924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42</a:t>
            </a:r>
          </a:p>
        </p:txBody>
      </p:sp>
      <p:sp>
        <p:nvSpPr>
          <p:cNvPr id="28" name="Oval 27"/>
          <p:cNvSpPr/>
          <p:nvPr/>
        </p:nvSpPr>
        <p:spPr>
          <a:xfrm>
            <a:off x="9159240" y="5577840"/>
            <a:ext cx="693420" cy="5257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9276503" y="5656064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55</a:t>
            </a:r>
          </a:p>
        </p:txBody>
      </p:sp>
      <p:cxnSp>
        <p:nvCxnSpPr>
          <p:cNvPr id="7" name="Straight Arrow Connector 6"/>
          <p:cNvCxnSpPr>
            <a:endCxn id="8" idx="1"/>
          </p:cNvCxnSpPr>
          <p:nvPr/>
        </p:nvCxnSpPr>
        <p:spPr>
          <a:xfrm>
            <a:off x="2341906" y="201850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081046" y="246808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812566" y="287194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528846" y="327580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245126" y="371014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022366" y="412162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738646" y="447976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7500646" y="485314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8239786" y="524176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8978926" y="5607521"/>
            <a:ext cx="236143" cy="15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2 grim reapers, one holding the scythe backwards and with a bunch of bandaids over his eye.  The other grim reaper is saying, &quot;You're holding it wrong!&quot;">
            <a:extLst>
              <a:ext uri="{FF2B5EF4-FFF2-40B4-BE49-F238E27FC236}">
                <a16:creationId xmlns:a16="http://schemas.microsoft.com/office/drawing/2014/main" id="{8297F6E6-12E7-445E-B8A7-C5E47AAD7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9199" y="1187187"/>
            <a:ext cx="2549429" cy="297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282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03B5-6310-427A-B619-35CC05EE0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163" y="198556"/>
            <a:ext cx="6735210" cy="195521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More than one way to maintain a balanced binary search tree.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3FEC5-9A99-4D84-84FC-95E318E60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163" y="2581221"/>
            <a:ext cx="6698634" cy="3314723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Red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FF0000"/>
                </a:solidFill>
              </a:rPr>
              <a:t>Black</a:t>
            </a:r>
            <a:r>
              <a:rPr lang="en-US" sz="2200" dirty="0"/>
              <a:t> Trees</a:t>
            </a:r>
          </a:p>
          <a:p>
            <a:r>
              <a:rPr lang="en-US" sz="2200" dirty="0"/>
              <a:t>B-Tree</a:t>
            </a:r>
          </a:p>
          <a:p>
            <a:r>
              <a:rPr lang="en-US" sz="2200" dirty="0"/>
              <a:t>2-3 Tree</a:t>
            </a:r>
          </a:p>
          <a:p>
            <a:r>
              <a:rPr lang="en-US" sz="2200" b="1" dirty="0"/>
              <a:t>AVL Tree  </a:t>
            </a:r>
          </a:p>
          <a:p>
            <a:endParaRPr lang="en-US" sz="2200" b="1" dirty="0"/>
          </a:p>
          <a:p>
            <a:r>
              <a:rPr lang="en-US" sz="2600" b="1" i="1" dirty="0">
                <a:solidFill>
                  <a:srgbClr val="FFC000"/>
                </a:solidFill>
              </a:rPr>
              <a:t>All allow us to insert, delete, and find in O(log</a:t>
            </a:r>
            <a:r>
              <a:rPr lang="en-US" sz="2600" b="1" i="1" baseline="-25000" dirty="0">
                <a:solidFill>
                  <a:srgbClr val="FFC000"/>
                </a:solidFill>
              </a:rPr>
              <a:t>2</a:t>
            </a:r>
            <a:r>
              <a:rPr lang="en-US" sz="2600" b="1" i="1" dirty="0">
                <a:solidFill>
                  <a:srgbClr val="FFC000"/>
                </a:solidFill>
              </a:rPr>
              <a:t>n)</a:t>
            </a:r>
          </a:p>
        </p:txBody>
      </p:sp>
      <p:pic>
        <p:nvPicPr>
          <p:cNvPr id="5" name="Picture 4" descr="Graph of a normal distribution, and then one that looks like a ghost and underneath says, &quot;paranormal distribution&quot;">
            <a:extLst>
              <a:ext uri="{FF2B5EF4-FFF2-40B4-BE49-F238E27FC236}">
                <a16:creationId xmlns:a16="http://schemas.microsoft.com/office/drawing/2014/main" id="{759C2B51-562F-49AE-A5F5-7C4B026C74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60"/>
          <a:stretch/>
        </p:blipFill>
        <p:spPr>
          <a:xfrm>
            <a:off x="7534654" y="10"/>
            <a:ext cx="465734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607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707" y="386160"/>
            <a:ext cx="11693869" cy="846411"/>
          </a:xfrm>
          <a:ln w="76200"/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AVL Trees: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8F0CDE-3A89-41F2-A7BF-423F2C773F4B}"/>
              </a:ext>
            </a:extLst>
          </p:cNvPr>
          <p:cNvSpPr/>
          <p:nvPr/>
        </p:nvSpPr>
        <p:spPr>
          <a:xfrm>
            <a:off x="271707" y="4222476"/>
            <a:ext cx="11693870" cy="2580096"/>
          </a:xfrm>
          <a:prstGeom prst="rect">
            <a:avLst/>
          </a:prstGeom>
          <a:solidFill>
            <a:schemeClr val="tx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------------------------------------------------------0002lk11		1y	`gfv5r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27AEABA-6D7F-4FE0-B14C-921D91388DBC}"/>
              </a:ext>
            </a:extLst>
          </p:cNvPr>
          <p:cNvGrpSpPr/>
          <p:nvPr/>
        </p:nvGrpSpPr>
        <p:grpSpPr>
          <a:xfrm>
            <a:off x="266505" y="1542418"/>
            <a:ext cx="11740896" cy="2319718"/>
            <a:chOff x="278206" y="1620355"/>
            <a:chExt cx="11704271" cy="2319718"/>
          </a:xfrm>
        </p:grpSpPr>
        <p:pic>
          <p:nvPicPr>
            <p:cNvPr id="11" name="Picture 10" descr="picture of a bunch of ghosts&#10;&#10;Description automatically generated">
              <a:extLst>
                <a:ext uri="{FF2B5EF4-FFF2-40B4-BE49-F238E27FC236}">
                  <a16:creationId xmlns:a16="http://schemas.microsoft.com/office/drawing/2014/main" id="{B268B8FD-2BA7-4D3D-9066-94A439EB75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8206" y="1631877"/>
              <a:ext cx="2354155" cy="2308196"/>
            </a:xfrm>
            <a:prstGeom prst="rect">
              <a:avLst/>
            </a:prstGeom>
          </p:spPr>
        </p:pic>
        <p:pic>
          <p:nvPicPr>
            <p:cNvPr id="30" name="Picture 29" descr="picture of a bunch of ghosts&#10;&#10;Description automatically generated">
              <a:extLst>
                <a:ext uri="{FF2B5EF4-FFF2-40B4-BE49-F238E27FC236}">
                  <a16:creationId xmlns:a16="http://schemas.microsoft.com/office/drawing/2014/main" id="{DAC0BF19-267E-4796-B6F4-2F0261BC1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15735" y="1631877"/>
              <a:ext cx="2354155" cy="2308196"/>
            </a:xfrm>
            <a:prstGeom prst="rect">
              <a:avLst/>
            </a:prstGeom>
          </p:spPr>
        </p:pic>
        <p:pic>
          <p:nvPicPr>
            <p:cNvPr id="32" name="Picture 31" descr="picture of a bunch of ghosts&#10;&#10;Description automatically generated">
              <a:extLst>
                <a:ext uri="{FF2B5EF4-FFF2-40B4-BE49-F238E27FC236}">
                  <a16:creationId xmlns:a16="http://schemas.microsoft.com/office/drawing/2014/main" id="{C99AC7F6-70AB-4503-8B3D-F04F6C83F0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53264" y="1631877"/>
              <a:ext cx="2354155" cy="2308196"/>
            </a:xfrm>
            <a:prstGeom prst="rect">
              <a:avLst/>
            </a:prstGeom>
          </p:spPr>
        </p:pic>
        <p:pic>
          <p:nvPicPr>
            <p:cNvPr id="34" name="Picture 33" descr="picture of a bunch of ghosts&#10;&#10;Description automatically generated">
              <a:extLst>
                <a:ext uri="{FF2B5EF4-FFF2-40B4-BE49-F238E27FC236}">
                  <a16:creationId xmlns:a16="http://schemas.microsoft.com/office/drawing/2014/main" id="{7D5AEEEE-2313-4D54-A39D-0396CB01A0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90793" y="1626116"/>
              <a:ext cx="2354155" cy="2308196"/>
            </a:xfrm>
            <a:prstGeom prst="rect">
              <a:avLst/>
            </a:prstGeom>
          </p:spPr>
        </p:pic>
        <p:pic>
          <p:nvPicPr>
            <p:cNvPr id="36" name="Picture 35" descr="picture of a bunch of ghosts&#10;&#10;Description automatically generated">
              <a:extLst>
                <a:ext uri="{FF2B5EF4-FFF2-40B4-BE49-F238E27FC236}">
                  <a16:creationId xmlns:a16="http://schemas.microsoft.com/office/drawing/2014/main" id="{CB741950-095F-452A-95CF-B7C1517A52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628322" y="1620355"/>
              <a:ext cx="2354155" cy="2308196"/>
            </a:xfrm>
            <a:prstGeom prst="rect">
              <a:avLst/>
            </a:prstGeom>
          </p:spPr>
        </p:pic>
      </p:grpSp>
      <p:pic>
        <p:nvPicPr>
          <p:cNvPr id="25602" name="Picture 2" descr="https://www.cs.auckland.ac.nz/software/AlgAnim/fig/AVL_extrem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879" y="4430497"/>
            <a:ext cx="2323321" cy="1946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4" name="Picture 4" descr="http://upload.wikimedia.org/wikipedia/commons/thumb/0/06/AVLtreef.svg/1920px-AVLtreef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" y="4438117"/>
            <a:ext cx="3883449" cy="1735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6" name="Picture 6" descr="http://upload.wikimedia.org/wikipedia/commons/thumb/a/a9/Unbalanced_binary_tree.svg/2000px-Unbalanced_binary_tree.sv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906" y="4252826"/>
            <a:ext cx="2519396" cy="2519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4A14B38-A5DE-4E15-A207-4D51B79A0152}"/>
              </a:ext>
            </a:extLst>
          </p:cNvPr>
          <p:cNvSpPr txBox="1"/>
          <p:nvPr/>
        </p:nvSpPr>
        <p:spPr>
          <a:xfrm>
            <a:off x="2201674" y="6264929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YES!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3B397C-DD85-41E2-8B35-314807198706}"/>
              </a:ext>
            </a:extLst>
          </p:cNvPr>
          <p:cNvSpPr txBox="1"/>
          <p:nvPr/>
        </p:nvSpPr>
        <p:spPr>
          <a:xfrm>
            <a:off x="5792070" y="6338403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NO!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6E9118-EFD3-4D49-9BFF-844A41821B85}"/>
              </a:ext>
            </a:extLst>
          </p:cNvPr>
          <p:cNvSpPr txBox="1"/>
          <p:nvPr/>
        </p:nvSpPr>
        <p:spPr>
          <a:xfrm>
            <a:off x="9057772" y="6286229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YES!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707" y="1572767"/>
            <a:ext cx="11740896" cy="2309513"/>
          </a:xfrm>
          <a:noFill/>
          <a:ln w="76200">
            <a:solidFill>
              <a:schemeClr val="accent1"/>
            </a:solidFill>
          </a:ln>
        </p:spPr>
        <p:txBody>
          <a:bodyPr/>
          <a:lstStyle/>
          <a:p>
            <a:r>
              <a:rPr lang="en-US" sz="2000" b="1" dirty="0"/>
              <a:t>AVL Trees: Balanced binary search tree</a:t>
            </a:r>
          </a:p>
          <a:p>
            <a:pPr lvl="2"/>
            <a:r>
              <a:rPr lang="en-US" sz="1800" i="1" dirty="0"/>
              <a:t>Named after inventors: Adelson-</a:t>
            </a:r>
            <a:r>
              <a:rPr lang="en-US" sz="1800" i="1" dirty="0" err="1"/>
              <a:t>Velskii</a:t>
            </a:r>
            <a:r>
              <a:rPr lang="en-US" sz="1800" i="1" dirty="0"/>
              <a:t> and Landis</a:t>
            </a:r>
          </a:p>
          <a:p>
            <a:pPr lvl="2"/>
            <a:r>
              <a:rPr lang="en-US" sz="1800" dirty="0"/>
              <a:t>In AVL Trees, EVERY node is </a:t>
            </a:r>
            <a:r>
              <a:rPr lang="en-US" sz="1800" dirty="0">
                <a:solidFill>
                  <a:srgbClr val="FFC000"/>
                </a:solidFill>
              </a:rPr>
              <a:t>balanced</a:t>
            </a:r>
          </a:p>
          <a:p>
            <a:pPr lvl="3"/>
            <a:r>
              <a:rPr lang="en-US" sz="1800" dirty="0"/>
              <a:t>The height of the left subtree and the height of the right subtree differ by no more than one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94068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27076-8931-4675-9B83-09E1DAE1D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66" y="369026"/>
            <a:ext cx="8140773" cy="1188720"/>
          </a:xfrm>
          <a:ln w="762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2"/>
                </a:solidFill>
              </a:rPr>
              <a:t>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82F98-E18F-43DD-8FD4-C1DE04267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367" y="1927425"/>
            <a:ext cx="8140773" cy="4760758"/>
          </a:xfrm>
          <a:solidFill>
            <a:schemeClr val="accent6">
              <a:lumMod val="50000"/>
            </a:schemeClr>
          </a:solidFill>
          <a:ln w="76200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To find the balance of a node:</a:t>
            </a:r>
          </a:p>
          <a:p>
            <a:pPr lvl="1"/>
            <a:r>
              <a:rPr lang="en-US" sz="1800" dirty="0"/>
              <a:t>Take the </a:t>
            </a:r>
            <a:r>
              <a:rPr lang="en-US" sz="1800" dirty="0">
                <a:solidFill>
                  <a:srgbClr val="FFC000"/>
                </a:solidFill>
              </a:rPr>
              <a:t>Height</a:t>
            </a:r>
            <a:r>
              <a:rPr lang="en-US" sz="1800" dirty="0"/>
              <a:t> of the left child</a:t>
            </a:r>
          </a:p>
          <a:p>
            <a:pPr lvl="1"/>
            <a:r>
              <a:rPr lang="en-US" sz="1800" dirty="0"/>
              <a:t>And  the </a:t>
            </a:r>
            <a:r>
              <a:rPr lang="en-US" sz="1800" dirty="0">
                <a:solidFill>
                  <a:srgbClr val="FFC000"/>
                </a:solidFill>
              </a:rPr>
              <a:t>height </a:t>
            </a:r>
            <a:r>
              <a:rPr lang="en-US" sz="1800" dirty="0"/>
              <a:t>of the right child</a:t>
            </a:r>
          </a:p>
          <a:p>
            <a:pPr lvl="2"/>
            <a:r>
              <a:rPr lang="en-US" sz="1800" dirty="0"/>
              <a:t>Remember, if there isn’t a child, the height is 0</a:t>
            </a:r>
          </a:p>
          <a:p>
            <a:pPr lvl="1"/>
            <a:r>
              <a:rPr lang="en-US" sz="1800" dirty="0">
                <a:solidFill>
                  <a:srgbClr val="FFC000"/>
                </a:solidFill>
              </a:rPr>
              <a:t>Subtract the height of the right node from the height of the left node </a:t>
            </a:r>
          </a:p>
          <a:p>
            <a:pPr lvl="1"/>
            <a:r>
              <a:rPr lang="en-US" sz="1800" dirty="0"/>
              <a:t>That is a node’s </a:t>
            </a:r>
            <a:r>
              <a:rPr lang="en-US" sz="1800" dirty="0">
                <a:solidFill>
                  <a:srgbClr val="FFC000"/>
                </a:solidFill>
              </a:rPr>
              <a:t>balance</a:t>
            </a:r>
          </a:p>
          <a:p>
            <a:pPr marL="228600" lvl="1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	</a:t>
            </a: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</a:rPr>
              <a:t>n-&gt;</a:t>
            </a:r>
            <a:r>
              <a:rPr lang="en-US" sz="1800" dirty="0" err="1">
                <a:solidFill>
                  <a:srgbClr val="FFFF00"/>
                </a:solidFill>
                <a:latin typeface="Consolas" panose="020B0609020204030204" pitchFamily="49" charset="0"/>
              </a:rPr>
              <a:t>leftchild</a:t>
            </a: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</a:rPr>
              <a:t>-&gt;height -  n-&gt;</a:t>
            </a:r>
            <a:r>
              <a:rPr lang="en-US" sz="1800" dirty="0" err="1">
                <a:solidFill>
                  <a:srgbClr val="FFFF00"/>
                </a:solidFill>
                <a:latin typeface="Consolas" panose="020B0609020204030204" pitchFamily="49" charset="0"/>
              </a:rPr>
              <a:t>rightchild</a:t>
            </a:r>
            <a:r>
              <a:rPr lang="en-US" sz="1800" dirty="0">
                <a:solidFill>
                  <a:srgbClr val="FFFF00"/>
                </a:solidFill>
                <a:latin typeface="Consolas" panose="020B0609020204030204" pitchFamily="49" charset="0"/>
              </a:rPr>
              <a:t>-&gt;height</a:t>
            </a:r>
          </a:p>
          <a:p>
            <a:pPr marL="228600" lvl="1" indent="0">
              <a:buNone/>
            </a:pPr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r>
              <a:rPr lang="en-US" sz="2000" i="1" dirty="0"/>
              <a:t>Remember, we see the tree </a:t>
            </a:r>
            <a:r>
              <a:rPr lang="en-US" sz="2000" i="1" dirty="0" err="1"/>
              <a:t>wholistically</a:t>
            </a:r>
            <a:r>
              <a:rPr lang="en-US" sz="2000" i="1" dirty="0"/>
              <a:t>.  The computer sees one node at a time.  So we can look at a tree and see that it’s pretty much balanced.  The computer has to check one node at a time.</a:t>
            </a:r>
          </a:p>
        </p:txBody>
      </p:sp>
      <p:pic>
        <p:nvPicPr>
          <p:cNvPr id="5" name="Picture 4" descr="diagram of 3 serial killers...&#10;&#10;and then 4 parallel killers (2 and 2 lined up in parallel).  Ha ha.">
            <a:extLst>
              <a:ext uri="{FF2B5EF4-FFF2-40B4-BE49-F238E27FC236}">
                <a16:creationId xmlns:a16="http://schemas.microsoft.com/office/drawing/2014/main" id="{DB9F8913-B8EB-4B01-903E-AE4567DB6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3022" y="3054657"/>
            <a:ext cx="3001431" cy="363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698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9AAFEFB-69DB-4441-8349-6C0D7CD6744C}"/>
              </a:ext>
            </a:extLst>
          </p:cNvPr>
          <p:cNvSpPr/>
          <p:nvPr/>
        </p:nvSpPr>
        <p:spPr>
          <a:xfrm>
            <a:off x="451198" y="4147730"/>
            <a:ext cx="11424918" cy="261647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242" y="124192"/>
            <a:ext cx="11352874" cy="746760"/>
          </a:xfrm>
          <a:ln w="762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2800" b="1" dirty="0">
                <a:solidFill>
                  <a:srgbClr val="FFC000"/>
                </a:solidFill>
              </a:rPr>
              <a:t>AVL Trees </a:t>
            </a:r>
            <a:r>
              <a:rPr lang="en-US" sz="2800" b="1" dirty="0"/>
              <a:t>are </a:t>
            </a:r>
            <a:r>
              <a:rPr lang="en-US" sz="2800" b="1" dirty="0">
                <a:solidFill>
                  <a:srgbClr val="FFC000"/>
                </a:solidFill>
              </a:rPr>
              <a:t>Binary Search Trees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242" y="931025"/>
            <a:ext cx="11424918" cy="3084609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FFC000"/>
                </a:solidFill>
              </a:rPr>
              <a:t>Find</a:t>
            </a:r>
            <a:r>
              <a:rPr lang="en-US" sz="2000" dirty="0">
                <a:solidFill>
                  <a:schemeClr val="tx1"/>
                </a:solidFill>
              </a:rPr>
              <a:t> and </a:t>
            </a:r>
            <a:r>
              <a:rPr lang="en-US" sz="2000" dirty="0">
                <a:solidFill>
                  <a:srgbClr val="FFC000"/>
                </a:solidFill>
              </a:rPr>
              <a:t>traversals</a:t>
            </a:r>
            <a:r>
              <a:rPr lang="en-US" sz="2000" dirty="0"/>
              <a:t> are done just like with a binary search tree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However, with </a:t>
            </a:r>
            <a:r>
              <a:rPr lang="en-US" sz="2000" dirty="0">
                <a:solidFill>
                  <a:srgbClr val="FFC000"/>
                </a:solidFill>
              </a:rPr>
              <a:t>INSERT</a:t>
            </a:r>
            <a:r>
              <a:rPr lang="en-US" sz="2000" dirty="0"/>
              <a:t> and </a:t>
            </a:r>
            <a:r>
              <a:rPr lang="en-US" sz="2000" dirty="0">
                <a:solidFill>
                  <a:srgbClr val="FFC000"/>
                </a:solidFill>
              </a:rPr>
              <a:t>DELETE</a:t>
            </a:r>
            <a:r>
              <a:rPr lang="en-US" sz="2000" dirty="0"/>
              <a:t>, we update the heights,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 As we update the heights, we must also check the balance of each node  </a:t>
            </a:r>
          </a:p>
          <a:p>
            <a:pPr lvl="2">
              <a:spcBef>
                <a:spcPts val="1200"/>
              </a:spcBef>
            </a:pPr>
            <a:r>
              <a:rPr lang="en-US" sz="1800" dirty="0"/>
              <a:t>(the ancestors of the node inserted or deleted)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If the balance is off by more than one, then we must act to restore balance!</a:t>
            </a:r>
          </a:p>
          <a:p>
            <a:pPr lvl="1">
              <a:spcBef>
                <a:spcPts val="1200"/>
              </a:spcBef>
            </a:pPr>
            <a:r>
              <a:rPr lang="en-US" sz="1800" i="1" dirty="0"/>
              <a:t>How?  That’s in the next ppt!</a:t>
            </a:r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2" y="6443208"/>
            <a:ext cx="11340739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				      right -&gt;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623FB77-E570-48E0-BE03-EA2847E7C5B1}"/>
              </a:ext>
            </a:extLst>
          </p:cNvPr>
          <p:cNvGrpSpPr/>
          <p:nvPr/>
        </p:nvGrpSpPr>
        <p:grpSpPr>
          <a:xfrm>
            <a:off x="2560320" y="4147730"/>
            <a:ext cx="6539345" cy="2543514"/>
            <a:chOff x="1453475" y="3883118"/>
            <a:chExt cx="7053502" cy="2697403"/>
          </a:xfrm>
        </p:grpSpPr>
        <p:pic>
          <p:nvPicPr>
            <p:cNvPr id="4" name="Picture 4" descr="http://upload.wikimedia.org/wikipedia/commons/thumb/0/06/AVLtreef.svg/1920px-AVLtreef.svg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6341" y="4037006"/>
              <a:ext cx="5692140" cy="25435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6797040" y="5974080"/>
              <a:ext cx="8290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0 (0 – 0)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05946" y="5806142"/>
              <a:ext cx="6655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0(0-0)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53475" y="5974079"/>
              <a:ext cx="8290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0 (0 – 0)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262543" y="5980270"/>
              <a:ext cx="8835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0 ( 0 – 0)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77904" y="5260584"/>
              <a:ext cx="8290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0 (0 – 0)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21637" y="5349241"/>
              <a:ext cx="89479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-1 (0 – 1)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69037" y="5349241"/>
              <a:ext cx="8290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1 (1 – 0)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33514" y="5339541"/>
              <a:ext cx="8290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0 (1 – 1)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85681" y="4492148"/>
              <a:ext cx="8290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0 (2 – 2)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341620" y="3883118"/>
              <a:ext cx="8290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0 (3 – 3)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18867" y="4587240"/>
              <a:ext cx="7745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1(2 – 1)</a:t>
              </a:r>
            </a:p>
          </p:txBody>
        </p:sp>
      </p:grpSp>
      <p:pic>
        <p:nvPicPr>
          <p:cNvPr id="20" name="Picture 19" descr="pumpkin flirting with a basketball and 2 other pumpkins talking, &quot;check out ned - dude needs classes!  He's chatting up a basketball!&quot;">
            <a:extLst>
              <a:ext uri="{FF2B5EF4-FFF2-40B4-BE49-F238E27FC236}">
                <a16:creationId xmlns:a16="http://schemas.microsoft.com/office/drawing/2014/main" id="{683D6D23-01CC-4C77-AE9B-A8A80EF1F0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5796" y="1062898"/>
            <a:ext cx="2560320" cy="295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23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D59FD29-4241-42D9-BBEE-C5C72A6A3736}"/>
              </a:ext>
            </a:extLst>
          </p:cNvPr>
          <p:cNvSpPr/>
          <p:nvPr/>
        </p:nvSpPr>
        <p:spPr>
          <a:xfrm>
            <a:off x="473608" y="1878676"/>
            <a:ext cx="11424676" cy="45553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608" y="230574"/>
            <a:ext cx="11424676" cy="1320800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chemeClr val="tx1"/>
                </a:solidFill>
              </a:rPr>
              <a:t>A: What is the height of each node?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B: What is the balance of each node?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C: Is this an AVL tree?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D: What changes if you insert -9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857" y="2103735"/>
            <a:ext cx="4397373" cy="3881437"/>
          </a:xfrm>
        </p:spPr>
      </p:pic>
      <p:sp>
        <p:nvSpPr>
          <p:cNvPr id="5" name="TextBox 4"/>
          <p:cNvSpPr txBox="1"/>
          <p:nvPr/>
        </p:nvSpPr>
        <p:spPr>
          <a:xfrm>
            <a:off x="4903648" y="5396381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11663" y="5596726"/>
            <a:ext cx="445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31725" y="3104854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50545" y="2107550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92274" y="3063793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60848" y="4173233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30690" y="4226928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61159" y="4231666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79809" y="2283923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B:-1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36836" y="3294608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B:-1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87262" y="3269482"/>
            <a:ext cx="445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83915" y="4372089"/>
            <a:ext cx="445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08747" y="4435025"/>
            <a:ext cx="445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77189" y="4441253"/>
            <a:ext cx="445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B:0</a:t>
            </a:r>
          </a:p>
        </p:txBody>
      </p:sp>
      <p:sp>
        <p:nvSpPr>
          <p:cNvPr id="24" name="Oval 23"/>
          <p:cNvSpPr/>
          <p:nvPr/>
        </p:nvSpPr>
        <p:spPr>
          <a:xfrm>
            <a:off x="2894008" y="5240466"/>
            <a:ext cx="530636" cy="48325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3245925" y="4742802"/>
            <a:ext cx="492069" cy="4791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38700" y="5297429"/>
            <a:ext cx="44125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-9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00831" y="5221948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4368" y="5393317"/>
            <a:ext cx="445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13081" y="4500813"/>
            <a:ext cx="445956" cy="30777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31824" y="3378739"/>
            <a:ext cx="511679" cy="30777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B:-2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74796" y="2324257"/>
            <a:ext cx="445956" cy="30777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D30E1"/>
                </a:solidFill>
              </a:rPr>
              <a:t>B:0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13081" y="4248243"/>
            <a:ext cx="461986" cy="30777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31824" y="3115492"/>
            <a:ext cx="461986" cy="30777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H:3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0AE7D78-F382-4ACD-96B9-15C675FCB605}"/>
              </a:ext>
            </a:extLst>
          </p:cNvPr>
          <p:cNvSpPr/>
          <p:nvPr/>
        </p:nvSpPr>
        <p:spPr>
          <a:xfrm>
            <a:off x="2934555" y="5295164"/>
            <a:ext cx="445956" cy="405930"/>
          </a:xfrm>
          <a:prstGeom prst="ellipse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1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7" grpId="0"/>
      <p:bldP spid="18" grpId="0"/>
      <p:bldP spid="19" grpId="0"/>
      <p:bldP spid="20" grpId="0"/>
      <p:bldP spid="21" grpId="0"/>
      <p:bldP spid="22" grpId="0"/>
      <p:bldP spid="24" grpId="0" animBg="1"/>
      <p:bldP spid="28" grpId="0"/>
      <p:bldP spid="29" grpId="0"/>
      <p:bldP spid="30" grpId="0"/>
      <p:bldP spid="32" grpId="0" animBg="1"/>
      <p:bldP spid="33" grpId="0" animBg="1"/>
      <p:bldP spid="34" grpId="0" animBg="1"/>
      <p:bldP spid="36" grpId="0" animBg="1"/>
      <p:bldP spid="38" grpId="0" animBg="1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799</Words>
  <Application>Microsoft Office PowerPoint</Application>
  <PresentationFormat>Widescreen</PresentationFormat>
  <Paragraphs>136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Consolas</vt:lpstr>
      <vt:lpstr>Gill Sans MT</vt:lpstr>
      <vt:lpstr>Times New Roman</vt:lpstr>
      <vt:lpstr>Parcel</vt:lpstr>
      <vt:lpstr>Balanced  Binary Search Tree</vt:lpstr>
      <vt:lpstr>So Far:</vt:lpstr>
      <vt:lpstr>BST Example</vt:lpstr>
      <vt:lpstr>This is also a binary search tree (BLEH, UGH!!!)</vt:lpstr>
      <vt:lpstr>More than one way to maintain a balanced binary search tree.</vt:lpstr>
      <vt:lpstr>AVL Trees:</vt:lpstr>
      <vt:lpstr>Balance</vt:lpstr>
      <vt:lpstr>AVL Trees are Binary Search Trees</vt:lpstr>
      <vt:lpstr>A: What is the height of each node? B: What is the balance of each node? C: Is this an AVL tree? D: What changes if you insert -9</vt:lpstr>
      <vt:lpstr>Take-aways!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Balanced  Binary Search Tree</dc:title>
  <dc:creator>Yarrington, Debra</dc:creator>
  <cp:lastModifiedBy>Yarrington, Debra</cp:lastModifiedBy>
  <cp:revision>3</cp:revision>
  <dcterms:created xsi:type="dcterms:W3CDTF">2020-10-31T20:49:38Z</dcterms:created>
  <dcterms:modified xsi:type="dcterms:W3CDTF">2020-10-31T22:04:48Z</dcterms:modified>
</cp:coreProperties>
</file>