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10"/>
  </p:notesMasterIdLst>
  <p:sldIdLst>
    <p:sldId id="256" r:id="rId2"/>
    <p:sldId id="331" r:id="rId3"/>
    <p:sldId id="334" r:id="rId4"/>
    <p:sldId id="337" r:id="rId5"/>
    <p:sldId id="263" r:id="rId6"/>
    <p:sldId id="335" r:id="rId7"/>
    <p:sldId id="271" r:id="rId8"/>
    <p:sldId id="33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68A08-292D-4DFF-8A76-9617E84EF1B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CE080-F7C5-4E74-BC26-D572A671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0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57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5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908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7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333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1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1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8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1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2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3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7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8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6DD1A38-69B5-492D-956D-3E82D1CE85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091" t="17993" b="13597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5E2E123-3C83-43BD-A914-ABBE21F27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995A6387-DC25-45BB-BB80-163F4969D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33800" y="0"/>
            <a:ext cx="7315200" cy="6858000"/>
          </a:xfrm>
          <a:prstGeom prst="parallelogram">
            <a:avLst>
              <a:gd name="adj" fmla="val 15925"/>
            </a:avLst>
          </a:prstGeom>
          <a:solidFill>
            <a:schemeClr val="bg2">
              <a:lumMod val="50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98AFFB-2406-434D-A0CE-2565FE95B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063057-6412-4BB0-894C-992F73C05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6F9E6381-3DC2-436A-A068-50188D7D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BEADA3A0-9FE9-44F2-B498-F7B69B5A3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6440AEDB-FA40-472E-B376-B76CB8BEB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D3EB6-AE54-4536-AA6B-E79646159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6396" y="1678665"/>
            <a:ext cx="4697607" cy="2369131"/>
          </a:xfrm>
        </p:spPr>
        <p:txBody>
          <a:bodyPr>
            <a:normAutofit fontScale="90000"/>
          </a:bodyPr>
          <a:lstStyle/>
          <a:p>
            <a:r>
              <a:rPr lang="en-US" dirty="0"/>
              <a:t>AVL: Simple Rotations: Right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070C2-6D9A-4014-8E6D-D8B40DA02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276" y="4050832"/>
            <a:ext cx="4485725" cy="1096899"/>
          </a:xfrm>
        </p:spPr>
        <p:txBody>
          <a:bodyPr>
            <a:normAutofit/>
          </a:bodyPr>
          <a:lstStyle/>
          <a:p>
            <a:r>
              <a:rPr lang="en-US"/>
              <a:t>Keeping our Binary Search Tree Balanced!</a:t>
            </a: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61BB3210-174F-4EB2-85FD-69D8C4CAE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BDB65661-B4FB-44C9-BBA7-0B92B4E50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521FC44-D250-43BD-9DBE-57E400CBC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72067B3-B7F7-4880-B90D-E1BB13B5B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559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63D499A-1DFC-4B88-966B-978B674ED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Recap: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13D2-1496-4A4E-809A-E6DC8031B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383" y="103322"/>
            <a:ext cx="9398450" cy="6602278"/>
          </a:xfrm>
          <a:solidFill>
            <a:schemeClr val="bg2">
              <a:lumMod val="75000"/>
              <a:alpha val="73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spcBef>
                <a:spcPts val="1700"/>
              </a:spcBef>
              <a:buNone/>
            </a:pPr>
            <a:r>
              <a:rPr lang="en-US" dirty="0"/>
              <a:t>To fix an imbalance, you </a:t>
            </a:r>
            <a:r>
              <a:rPr lang="en-US" dirty="0">
                <a:solidFill>
                  <a:srgbClr val="FFC000"/>
                </a:solidFill>
              </a:rPr>
              <a:t>SYSTEMATICALLY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EFFICIENTLY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rotate</a:t>
            </a:r>
            <a:r>
              <a:rPr lang="en-US" dirty="0"/>
              <a:t> the unbalanced node down a level in the tree, and rotate its heavier child up</a:t>
            </a:r>
          </a:p>
          <a:p>
            <a:pPr lvl="1">
              <a:spcBef>
                <a:spcPts val="1700"/>
              </a:spcBef>
            </a:pPr>
            <a:r>
              <a:rPr lang="en-US" b="1" dirty="0"/>
              <a:t>The goal: </a:t>
            </a:r>
            <a:r>
              <a:rPr lang="en-US" dirty="0"/>
              <a:t>balance the tree in </a:t>
            </a:r>
            <a:r>
              <a:rPr lang="en-US" dirty="0">
                <a:solidFill>
                  <a:srgbClr val="FFFF00"/>
                </a:solidFill>
              </a:rPr>
              <a:t>O(log n)</a:t>
            </a:r>
          </a:p>
          <a:p>
            <a:pPr lvl="2">
              <a:spcBef>
                <a:spcPts val="1700"/>
              </a:spcBef>
            </a:pPr>
            <a:r>
              <a:rPr lang="en-US" dirty="0">
                <a:solidFill>
                  <a:srgbClr val="FFC000"/>
                </a:solidFill>
              </a:rPr>
              <a:t>inserting, removing, and finding</a:t>
            </a:r>
            <a:r>
              <a:rPr lang="en-US" dirty="0"/>
              <a:t> in </a:t>
            </a:r>
            <a:r>
              <a:rPr lang="en-US" dirty="0">
                <a:solidFill>
                  <a:srgbClr val="FFC000"/>
                </a:solidFill>
              </a:rPr>
              <a:t>O (log n)</a:t>
            </a:r>
            <a:r>
              <a:rPr lang="en-US" dirty="0"/>
              <a:t> time</a:t>
            </a:r>
          </a:p>
          <a:p>
            <a:pPr lvl="2">
              <a:spcBef>
                <a:spcPts val="1700"/>
              </a:spcBef>
            </a:pPr>
            <a:endParaRPr lang="en-US" dirty="0"/>
          </a:p>
          <a:p>
            <a:pPr marL="0" indent="0">
              <a:spcBef>
                <a:spcPts val="1700"/>
              </a:spcBef>
              <a:buNone/>
            </a:pPr>
            <a:r>
              <a:rPr lang="en-US" sz="2100" b="1" dirty="0"/>
              <a:t>4 types of rotation</a:t>
            </a:r>
          </a:p>
          <a:p>
            <a:r>
              <a:rPr lang="en-US" strike="sngStrike" dirty="0"/>
              <a:t>Left: (for nodes with balance of -2)</a:t>
            </a:r>
          </a:p>
          <a:p>
            <a:r>
              <a:rPr lang="en-US" dirty="0">
                <a:solidFill>
                  <a:srgbClr val="FFC000"/>
                </a:solidFill>
              </a:rPr>
              <a:t>Right: (for nodes with balance of 2)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Rotating the unbalanced node to the right and its left child up</a:t>
            </a:r>
          </a:p>
          <a:p>
            <a:pPr marL="457200" lvl="1" indent="0">
              <a:buNone/>
            </a:pPr>
            <a:endParaRPr lang="en-US" dirty="0"/>
          </a:p>
          <a:p>
            <a:pPr marL="857250" lvl="2" indent="-457200">
              <a:buNone/>
            </a:pPr>
            <a:r>
              <a:rPr lang="en-US" i="1" dirty="0">
                <a:solidFill>
                  <a:srgbClr val="FFFF00"/>
                </a:solidFill>
              </a:rPr>
              <a:t>MORE DETAILS ON THESE TWO LATER…</a:t>
            </a:r>
          </a:p>
          <a:p>
            <a:pPr lvl="1"/>
            <a:r>
              <a:rPr lang="en-US" sz="1100" dirty="0"/>
              <a:t>left-right:</a:t>
            </a:r>
          </a:p>
          <a:p>
            <a:pPr lvl="2"/>
            <a:r>
              <a:rPr lang="en-US" sz="1000" dirty="0"/>
              <a:t>First, rotating the right child to the right</a:t>
            </a:r>
          </a:p>
          <a:p>
            <a:pPr lvl="2"/>
            <a:r>
              <a:rPr lang="en-US" sz="1000" dirty="0"/>
              <a:t>Then rotating the unbalanced node to the left</a:t>
            </a:r>
          </a:p>
          <a:p>
            <a:pPr lvl="1"/>
            <a:r>
              <a:rPr lang="en-US" sz="1100" dirty="0"/>
              <a:t>Right-left:</a:t>
            </a:r>
          </a:p>
          <a:p>
            <a:pPr lvl="2"/>
            <a:r>
              <a:rPr lang="en-US" sz="1000" dirty="0"/>
              <a:t>First, rotating the left child to the left</a:t>
            </a:r>
          </a:p>
          <a:p>
            <a:pPr lvl="2"/>
            <a:r>
              <a:rPr lang="en-US" sz="1000" dirty="0"/>
              <a:t>Then rotating the unbalanced node to the right</a:t>
            </a:r>
          </a:p>
          <a:p>
            <a:pPr>
              <a:spcBef>
                <a:spcPts val="1700"/>
              </a:spcBef>
            </a:pPr>
            <a:endParaRPr lang="en-US" dirty="0"/>
          </a:p>
        </p:txBody>
      </p:sp>
      <p:pic>
        <p:nvPicPr>
          <p:cNvPr id="5" name="Graphic 4" descr="Arrow: Rotate left outline">
            <a:extLst>
              <a:ext uri="{FF2B5EF4-FFF2-40B4-BE49-F238E27FC236}">
                <a16:creationId xmlns:a16="http://schemas.microsoft.com/office/drawing/2014/main" id="{1279B1CA-712E-4589-BF21-7EA7E6A70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717729" y="2837482"/>
            <a:ext cx="875654" cy="914400"/>
          </a:xfrm>
          <a:prstGeom prst="rect">
            <a:avLst/>
          </a:prstGeom>
        </p:spPr>
      </p:pic>
      <p:pic>
        <p:nvPicPr>
          <p:cNvPr id="6" name="Graphic 5" descr="Checkmark with solid fill">
            <a:extLst>
              <a:ext uri="{FF2B5EF4-FFF2-40B4-BE49-F238E27FC236}">
                <a16:creationId xmlns:a16="http://schemas.microsoft.com/office/drawing/2014/main" id="{8FFF1C0A-730D-4E5B-80B6-289F6B703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18307" y="2594028"/>
            <a:ext cx="414580" cy="41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83" y="-10739"/>
            <a:ext cx="9555447" cy="701040"/>
          </a:xfrm>
        </p:spPr>
        <p:txBody>
          <a:bodyPr>
            <a:normAutofit fontScale="90000"/>
          </a:bodyPr>
          <a:lstStyle/>
          <a:p>
            <a:r>
              <a:rPr lang="en-US" dirty="0"/>
              <a:t>Insertion: Simple Right rotation (opposite of left!)</a:t>
            </a:r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8520" y="6569015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831638" y="756138"/>
            <a:ext cx="6753737" cy="5717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solidFill>
                  <a:srgbClr val="FFC000"/>
                </a:solidFill>
              </a:rPr>
              <a:t>Right rotation:</a:t>
            </a:r>
          </a:p>
          <a:p>
            <a:r>
              <a:rPr lang="en-US" dirty="0"/>
              <a:t>just inserted 5 :</a:t>
            </a:r>
          </a:p>
          <a:p>
            <a:pPr lvl="1"/>
            <a:r>
              <a:rPr lang="en-US" dirty="0"/>
              <a:t>7’s balance : 1 (ok)</a:t>
            </a:r>
          </a:p>
          <a:p>
            <a:pPr lvl="1"/>
            <a:r>
              <a:rPr lang="en-US" dirty="0"/>
              <a:t>14’s balance: 1 (ok)</a:t>
            </a:r>
          </a:p>
          <a:p>
            <a:pPr lvl="1"/>
            <a:r>
              <a:rPr lang="en-US" dirty="0"/>
              <a:t>18’s balance: 2  (ack, </a:t>
            </a:r>
            <a:r>
              <a:rPr lang="en-US" dirty="0" err="1"/>
              <a:t>blagh</a:t>
            </a:r>
            <a:r>
              <a:rPr lang="en-US" dirty="0"/>
              <a:t>!!!)</a:t>
            </a:r>
          </a:p>
          <a:p>
            <a:pPr lvl="2"/>
            <a:r>
              <a:rPr lang="en-US" dirty="0"/>
              <a:t>This is the unbalanced node!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unbalance is 2 (see node 18)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Thus </a:t>
            </a:r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left subtree of 18 MUST BE heavier </a:t>
            </a:r>
            <a:r>
              <a:rPr lang="en-US" dirty="0"/>
              <a:t>than the right subtree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FFFF00"/>
                </a:solidFill>
              </a:rPr>
              <a:t>left child’s height – right child’s height </a:t>
            </a:r>
            <a:r>
              <a:rPr lang="en-US" dirty="0"/>
              <a:t>is a positive number)</a:t>
            </a:r>
          </a:p>
          <a:p>
            <a:pPr lvl="1"/>
            <a:r>
              <a:rPr lang="en-US" dirty="0"/>
              <a:t>So we’ll bring the </a:t>
            </a:r>
            <a:r>
              <a:rPr lang="en-US" dirty="0">
                <a:solidFill>
                  <a:srgbClr val="FFC000"/>
                </a:solidFill>
              </a:rPr>
              <a:t>left subtree up </a:t>
            </a:r>
            <a:r>
              <a:rPr lang="en-US" dirty="0"/>
              <a:t>a level, and </a:t>
            </a:r>
            <a:r>
              <a:rPr lang="en-US" dirty="0">
                <a:solidFill>
                  <a:srgbClr val="FFC000"/>
                </a:solidFill>
              </a:rPr>
              <a:t>18 (unbalanced node) down </a:t>
            </a:r>
            <a:r>
              <a:rPr lang="en-US" dirty="0"/>
              <a:t>to the right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E9F0E9B-BF74-4FA8-AED9-034B1B7E2343}"/>
              </a:ext>
            </a:extLst>
          </p:cNvPr>
          <p:cNvSpPr/>
          <p:nvPr/>
        </p:nvSpPr>
        <p:spPr>
          <a:xfrm>
            <a:off x="1733020" y="123938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82D3FED-F099-4036-AF29-2E54046242BB}"/>
              </a:ext>
            </a:extLst>
          </p:cNvPr>
          <p:cNvSpPr txBox="1"/>
          <p:nvPr/>
        </p:nvSpPr>
        <p:spPr>
          <a:xfrm>
            <a:off x="1631272" y="1225108"/>
            <a:ext cx="649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6189312-9B64-4BB2-AD2D-B71D549B9802}"/>
              </a:ext>
            </a:extLst>
          </p:cNvPr>
          <p:cNvSpPr/>
          <p:nvPr/>
        </p:nvSpPr>
        <p:spPr>
          <a:xfrm>
            <a:off x="1252112" y="189217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CA7C488-14C9-4E2D-97E1-7A73DECDFC73}"/>
              </a:ext>
            </a:extLst>
          </p:cNvPr>
          <p:cNvSpPr txBox="1"/>
          <p:nvPr/>
        </p:nvSpPr>
        <p:spPr>
          <a:xfrm>
            <a:off x="1191729" y="1853088"/>
            <a:ext cx="585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CCBCF2E-13DA-43B2-A1D0-EAEC405EF264}"/>
              </a:ext>
            </a:extLst>
          </p:cNvPr>
          <p:cNvSpPr/>
          <p:nvPr/>
        </p:nvSpPr>
        <p:spPr>
          <a:xfrm>
            <a:off x="2440226" y="185919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448C73E-8F3E-42C3-A340-F99B50ECABAA}"/>
              </a:ext>
            </a:extLst>
          </p:cNvPr>
          <p:cNvSpPr txBox="1"/>
          <p:nvPr/>
        </p:nvSpPr>
        <p:spPr>
          <a:xfrm>
            <a:off x="2364026" y="182772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B1F56BC-B2F3-49F5-83C5-1F8DDC338BE2}"/>
              </a:ext>
            </a:extLst>
          </p:cNvPr>
          <p:cNvSpPr/>
          <p:nvPr/>
        </p:nvSpPr>
        <p:spPr>
          <a:xfrm>
            <a:off x="1904894" y="247737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6AD284D-2B8F-4517-A116-F6C4C6AC9A95}"/>
              </a:ext>
            </a:extLst>
          </p:cNvPr>
          <p:cNvSpPr txBox="1"/>
          <p:nvPr/>
        </p:nvSpPr>
        <p:spPr>
          <a:xfrm>
            <a:off x="1851554" y="2453526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0D26213-A786-4126-AF43-7393105B7315}"/>
              </a:ext>
            </a:extLst>
          </p:cNvPr>
          <p:cNvSpPr/>
          <p:nvPr/>
        </p:nvSpPr>
        <p:spPr>
          <a:xfrm>
            <a:off x="743929" y="249724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1D4A6E0-2B1B-4085-A7FB-DF5FD9EE00F9}"/>
              </a:ext>
            </a:extLst>
          </p:cNvPr>
          <p:cNvSpPr txBox="1"/>
          <p:nvPr/>
        </p:nvSpPr>
        <p:spPr>
          <a:xfrm>
            <a:off x="789649" y="2473392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E87CDAA-D854-47ED-B9D3-F64DA32BA87C}"/>
              </a:ext>
            </a:extLst>
          </p:cNvPr>
          <p:cNvSpPr/>
          <p:nvPr/>
        </p:nvSpPr>
        <p:spPr>
          <a:xfrm>
            <a:off x="277535" y="325165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F24C21-1111-4B3D-B804-7471E254F6A7}"/>
              </a:ext>
            </a:extLst>
          </p:cNvPr>
          <p:cNvSpPr/>
          <p:nvPr/>
        </p:nvSpPr>
        <p:spPr>
          <a:xfrm>
            <a:off x="277535" y="3248466"/>
            <a:ext cx="458047" cy="464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7CA8F3-59F8-4FA7-8C66-DE88CB73086E}"/>
              </a:ext>
            </a:extLst>
          </p:cNvPr>
          <p:cNvSpPr txBox="1"/>
          <p:nvPr/>
        </p:nvSpPr>
        <p:spPr>
          <a:xfrm>
            <a:off x="224195" y="322780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2ABC36B-9945-4870-BF77-B94D535FF929}"/>
              </a:ext>
            </a:extLst>
          </p:cNvPr>
          <p:cNvCxnSpPr>
            <a:endCxn id="45" idx="3"/>
          </p:cNvCxnSpPr>
          <p:nvPr/>
        </p:nvCxnSpPr>
        <p:spPr>
          <a:xfrm flipH="1">
            <a:off x="847951" y="3484060"/>
            <a:ext cx="960422" cy="5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9CAA3EC-D5E4-4EA2-9D35-1F8C11F2F061}"/>
              </a:ext>
            </a:extLst>
          </p:cNvPr>
          <p:cNvSpPr txBox="1"/>
          <p:nvPr/>
        </p:nvSpPr>
        <p:spPr>
          <a:xfrm>
            <a:off x="1823467" y="3299394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inserted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6307267-0846-45BB-B259-15FE6BD0C0E1}"/>
              </a:ext>
            </a:extLst>
          </p:cNvPr>
          <p:cNvCxnSpPr/>
          <p:nvPr/>
        </p:nvCxnSpPr>
        <p:spPr>
          <a:xfrm>
            <a:off x="2111274" y="1664654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FE993145-6D69-441E-9F80-8E8E1D9EFFC7}"/>
              </a:ext>
            </a:extLst>
          </p:cNvPr>
          <p:cNvCxnSpPr/>
          <p:nvPr/>
        </p:nvCxnSpPr>
        <p:spPr>
          <a:xfrm>
            <a:off x="1691398" y="2260408"/>
            <a:ext cx="245121" cy="27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314F464-3230-4560-AFC1-ADD5BAC54A90}"/>
              </a:ext>
            </a:extLst>
          </p:cNvPr>
          <p:cNvCxnSpPr/>
          <p:nvPr/>
        </p:nvCxnSpPr>
        <p:spPr>
          <a:xfrm flipH="1">
            <a:off x="1125776" y="2251364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216EFF2-D829-491F-9395-69EABD833A5C}"/>
              </a:ext>
            </a:extLst>
          </p:cNvPr>
          <p:cNvCxnSpPr/>
          <p:nvPr/>
        </p:nvCxnSpPr>
        <p:spPr>
          <a:xfrm flipH="1">
            <a:off x="1605603" y="1643568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F032C3E-E0E7-4F39-B608-50D0B8039842}"/>
              </a:ext>
            </a:extLst>
          </p:cNvPr>
          <p:cNvCxnSpPr/>
          <p:nvPr/>
        </p:nvCxnSpPr>
        <p:spPr>
          <a:xfrm flipH="1">
            <a:off x="701782" y="2962060"/>
            <a:ext cx="176552" cy="289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BB16EA2-0AB9-4653-9B7D-B161421889D0}"/>
              </a:ext>
            </a:extLst>
          </p:cNvPr>
          <p:cNvSpPr txBox="1"/>
          <p:nvPr/>
        </p:nvSpPr>
        <p:spPr>
          <a:xfrm>
            <a:off x="985270" y="1672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93BABFA-8B3D-4B65-998B-3B6F70A54289}"/>
              </a:ext>
            </a:extLst>
          </p:cNvPr>
          <p:cNvSpPr txBox="1"/>
          <p:nvPr/>
        </p:nvSpPr>
        <p:spPr>
          <a:xfrm>
            <a:off x="2105213" y="11771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Arrow: Curved Down 3">
            <a:extLst>
              <a:ext uri="{FF2B5EF4-FFF2-40B4-BE49-F238E27FC236}">
                <a16:creationId xmlns:a16="http://schemas.microsoft.com/office/drawing/2014/main" id="{157148A6-01B1-4E2C-B599-9E5C45798F69}"/>
              </a:ext>
            </a:extLst>
          </p:cNvPr>
          <p:cNvSpPr/>
          <p:nvPr/>
        </p:nvSpPr>
        <p:spPr>
          <a:xfrm>
            <a:off x="1605603" y="851473"/>
            <a:ext cx="1023943" cy="4232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35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83" y="-10739"/>
            <a:ext cx="9555447" cy="701040"/>
          </a:xfrm>
        </p:spPr>
        <p:txBody>
          <a:bodyPr>
            <a:normAutofit fontScale="90000"/>
          </a:bodyPr>
          <a:lstStyle/>
          <a:p>
            <a:r>
              <a:rPr lang="en-US" dirty="0"/>
              <a:t>Insertion: Simple Right rotation (opposite of left!)</a:t>
            </a:r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8520" y="6569015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831638" y="756138"/>
            <a:ext cx="6753737" cy="5717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solidFill>
                  <a:srgbClr val="FFC000"/>
                </a:solidFill>
              </a:rPr>
              <a:t>Right rotation:</a:t>
            </a:r>
          </a:p>
          <a:p>
            <a:r>
              <a:rPr lang="en-US" dirty="0"/>
              <a:t>18’s balance: 2  (ack, </a:t>
            </a:r>
            <a:r>
              <a:rPr lang="en-US" dirty="0" err="1"/>
              <a:t>blagh</a:t>
            </a:r>
            <a:r>
              <a:rPr lang="en-US" dirty="0"/>
              <a:t>!!!)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left subtree of 18 MUST BE heavier</a:t>
            </a:r>
            <a:endParaRPr lang="en-US" dirty="0"/>
          </a:p>
          <a:p>
            <a:pPr lvl="1"/>
            <a:r>
              <a:rPr lang="en-US" dirty="0"/>
              <a:t>bring the left subtree up a level, and 18 down to the right</a:t>
            </a:r>
          </a:p>
          <a:p>
            <a:pPr marL="0" indent="0">
              <a:buNone/>
            </a:pPr>
            <a:endParaRPr lang="en-US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u="sng" dirty="0">
                <a:solidFill>
                  <a:srgbClr val="FFFF00"/>
                </a:solidFill>
              </a:rPr>
              <a:t>FIRST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C000"/>
                </a:solidFill>
              </a:rPr>
              <a:t>check the left subtree’s (14’s) balance</a:t>
            </a:r>
            <a:r>
              <a:rPr lang="en-US" sz="2000" dirty="0"/>
              <a:t>!!!</a:t>
            </a:r>
          </a:p>
          <a:p>
            <a:pPr lvl="1"/>
            <a:r>
              <a:rPr lang="en-US" dirty="0"/>
              <a:t>We MUST CHECK the balance of the heavier child</a:t>
            </a:r>
          </a:p>
          <a:p>
            <a:pPr lvl="1"/>
            <a:r>
              <a:rPr lang="en-US" dirty="0"/>
              <a:t>It is </a:t>
            </a:r>
            <a:r>
              <a:rPr lang="en-US" dirty="0">
                <a:solidFill>
                  <a:srgbClr val="FFC000"/>
                </a:solidFill>
              </a:rPr>
              <a:t>1 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The unbalanced node and it’s heavier child are both positive unbalances</a:t>
            </a:r>
          </a:p>
          <a:p>
            <a:pPr lvl="1"/>
            <a:r>
              <a:rPr lang="en-US" dirty="0"/>
              <a:t>It is </a:t>
            </a:r>
            <a:r>
              <a:rPr lang="en-US" dirty="0">
                <a:solidFill>
                  <a:srgbClr val="FFC000"/>
                </a:solidFill>
              </a:rPr>
              <a:t>also heavier on the right side (just like 18!)</a:t>
            </a:r>
          </a:p>
          <a:p>
            <a:pPr marL="0" indent="0">
              <a:buNone/>
            </a:pPr>
            <a:r>
              <a:rPr lang="en-US" i="1" dirty="0"/>
              <a:t>So we </a:t>
            </a:r>
            <a:r>
              <a:rPr lang="en-US" i="1" dirty="0">
                <a:solidFill>
                  <a:srgbClr val="FFC000"/>
                </a:solidFill>
              </a:rPr>
              <a:t>only need to do one rotation </a:t>
            </a:r>
            <a:r>
              <a:rPr lang="en-US" i="1" dirty="0"/>
              <a:t>to the right around 18!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E9F0E9B-BF74-4FA8-AED9-034B1B7E2343}"/>
              </a:ext>
            </a:extLst>
          </p:cNvPr>
          <p:cNvSpPr/>
          <p:nvPr/>
        </p:nvSpPr>
        <p:spPr>
          <a:xfrm>
            <a:off x="1733020" y="123938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82D3FED-F099-4036-AF29-2E54046242BB}"/>
              </a:ext>
            </a:extLst>
          </p:cNvPr>
          <p:cNvSpPr txBox="1"/>
          <p:nvPr/>
        </p:nvSpPr>
        <p:spPr>
          <a:xfrm>
            <a:off x="1631272" y="1225108"/>
            <a:ext cx="649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6189312-9B64-4BB2-AD2D-B71D549B9802}"/>
              </a:ext>
            </a:extLst>
          </p:cNvPr>
          <p:cNvSpPr/>
          <p:nvPr/>
        </p:nvSpPr>
        <p:spPr>
          <a:xfrm>
            <a:off x="1252112" y="189217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CA7C488-14C9-4E2D-97E1-7A73DECDFC73}"/>
              </a:ext>
            </a:extLst>
          </p:cNvPr>
          <p:cNvSpPr txBox="1"/>
          <p:nvPr/>
        </p:nvSpPr>
        <p:spPr>
          <a:xfrm>
            <a:off x="1191729" y="1853088"/>
            <a:ext cx="585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CCBCF2E-13DA-43B2-A1D0-EAEC405EF264}"/>
              </a:ext>
            </a:extLst>
          </p:cNvPr>
          <p:cNvSpPr/>
          <p:nvPr/>
        </p:nvSpPr>
        <p:spPr>
          <a:xfrm>
            <a:off x="2440226" y="185919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448C73E-8F3E-42C3-A340-F99B50ECABAA}"/>
              </a:ext>
            </a:extLst>
          </p:cNvPr>
          <p:cNvSpPr txBox="1"/>
          <p:nvPr/>
        </p:nvSpPr>
        <p:spPr>
          <a:xfrm>
            <a:off x="2364026" y="182772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B1F56BC-B2F3-49F5-83C5-1F8DDC338BE2}"/>
              </a:ext>
            </a:extLst>
          </p:cNvPr>
          <p:cNvSpPr/>
          <p:nvPr/>
        </p:nvSpPr>
        <p:spPr>
          <a:xfrm>
            <a:off x="1904894" y="247737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6AD284D-2B8F-4517-A116-F6C4C6AC9A95}"/>
              </a:ext>
            </a:extLst>
          </p:cNvPr>
          <p:cNvSpPr txBox="1"/>
          <p:nvPr/>
        </p:nvSpPr>
        <p:spPr>
          <a:xfrm>
            <a:off x="1851554" y="2453526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0D26213-A786-4126-AF43-7393105B7315}"/>
              </a:ext>
            </a:extLst>
          </p:cNvPr>
          <p:cNvSpPr/>
          <p:nvPr/>
        </p:nvSpPr>
        <p:spPr>
          <a:xfrm>
            <a:off x="743929" y="249724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1D4A6E0-2B1B-4085-A7FB-DF5FD9EE00F9}"/>
              </a:ext>
            </a:extLst>
          </p:cNvPr>
          <p:cNvSpPr txBox="1"/>
          <p:nvPr/>
        </p:nvSpPr>
        <p:spPr>
          <a:xfrm>
            <a:off x="789649" y="2473392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E87CDAA-D854-47ED-B9D3-F64DA32BA87C}"/>
              </a:ext>
            </a:extLst>
          </p:cNvPr>
          <p:cNvSpPr/>
          <p:nvPr/>
        </p:nvSpPr>
        <p:spPr>
          <a:xfrm>
            <a:off x="277535" y="325165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F24C21-1111-4B3D-B804-7471E254F6A7}"/>
              </a:ext>
            </a:extLst>
          </p:cNvPr>
          <p:cNvSpPr/>
          <p:nvPr/>
        </p:nvSpPr>
        <p:spPr>
          <a:xfrm>
            <a:off x="277535" y="3248466"/>
            <a:ext cx="458047" cy="464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7CA8F3-59F8-4FA7-8C66-DE88CB73086E}"/>
              </a:ext>
            </a:extLst>
          </p:cNvPr>
          <p:cNvSpPr txBox="1"/>
          <p:nvPr/>
        </p:nvSpPr>
        <p:spPr>
          <a:xfrm>
            <a:off x="224195" y="322780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2ABC36B-9945-4870-BF77-B94D535FF929}"/>
              </a:ext>
            </a:extLst>
          </p:cNvPr>
          <p:cNvCxnSpPr>
            <a:endCxn id="45" idx="3"/>
          </p:cNvCxnSpPr>
          <p:nvPr/>
        </p:nvCxnSpPr>
        <p:spPr>
          <a:xfrm flipH="1">
            <a:off x="847951" y="3484060"/>
            <a:ext cx="960422" cy="5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9CAA3EC-D5E4-4EA2-9D35-1F8C11F2F061}"/>
              </a:ext>
            </a:extLst>
          </p:cNvPr>
          <p:cNvSpPr txBox="1"/>
          <p:nvPr/>
        </p:nvSpPr>
        <p:spPr>
          <a:xfrm>
            <a:off x="1823467" y="3299394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inserted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6307267-0846-45BB-B259-15FE6BD0C0E1}"/>
              </a:ext>
            </a:extLst>
          </p:cNvPr>
          <p:cNvCxnSpPr/>
          <p:nvPr/>
        </p:nvCxnSpPr>
        <p:spPr>
          <a:xfrm>
            <a:off x="2111274" y="1664654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FE993145-6D69-441E-9F80-8E8E1D9EFFC7}"/>
              </a:ext>
            </a:extLst>
          </p:cNvPr>
          <p:cNvCxnSpPr/>
          <p:nvPr/>
        </p:nvCxnSpPr>
        <p:spPr>
          <a:xfrm>
            <a:off x="1691398" y="2260408"/>
            <a:ext cx="245121" cy="27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314F464-3230-4560-AFC1-ADD5BAC54A90}"/>
              </a:ext>
            </a:extLst>
          </p:cNvPr>
          <p:cNvCxnSpPr/>
          <p:nvPr/>
        </p:nvCxnSpPr>
        <p:spPr>
          <a:xfrm flipH="1">
            <a:off x="1125776" y="2251364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216EFF2-D829-491F-9395-69EABD833A5C}"/>
              </a:ext>
            </a:extLst>
          </p:cNvPr>
          <p:cNvCxnSpPr/>
          <p:nvPr/>
        </p:nvCxnSpPr>
        <p:spPr>
          <a:xfrm flipH="1">
            <a:off x="1605603" y="1643568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F032C3E-E0E7-4F39-B608-50D0B8039842}"/>
              </a:ext>
            </a:extLst>
          </p:cNvPr>
          <p:cNvCxnSpPr/>
          <p:nvPr/>
        </p:nvCxnSpPr>
        <p:spPr>
          <a:xfrm flipH="1">
            <a:off x="701782" y="2962060"/>
            <a:ext cx="176552" cy="289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BB16EA2-0AB9-4653-9B7D-B161421889D0}"/>
              </a:ext>
            </a:extLst>
          </p:cNvPr>
          <p:cNvSpPr txBox="1"/>
          <p:nvPr/>
        </p:nvSpPr>
        <p:spPr>
          <a:xfrm>
            <a:off x="985270" y="1672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93BABFA-8B3D-4B65-998B-3B6F70A54289}"/>
              </a:ext>
            </a:extLst>
          </p:cNvPr>
          <p:cNvSpPr txBox="1"/>
          <p:nvPr/>
        </p:nvSpPr>
        <p:spPr>
          <a:xfrm>
            <a:off x="2118382" y="109942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1570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84" y="-10739"/>
            <a:ext cx="8596668" cy="701040"/>
          </a:xfrm>
        </p:spPr>
        <p:txBody>
          <a:bodyPr>
            <a:normAutofit/>
          </a:bodyPr>
          <a:lstStyle/>
          <a:p>
            <a:r>
              <a:rPr lang="en-US" dirty="0"/>
              <a:t>Insertion: rotations</a:t>
            </a:r>
          </a:p>
        </p:txBody>
      </p:sp>
      <p:sp>
        <p:nvSpPr>
          <p:cNvPr id="4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2768071" y="191984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6323" y="1905562"/>
            <a:ext cx="649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6" name="Oval 5"/>
          <p:cNvSpPr/>
          <p:nvPr/>
        </p:nvSpPr>
        <p:spPr>
          <a:xfrm>
            <a:off x="2287163" y="257263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26780" y="2533542"/>
            <a:ext cx="585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0" name="Oval 9"/>
          <p:cNvSpPr/>
          <p:nvPr/>
        </p:nvSpPr>
        <p:spPr>
          <a:xfrm>
            <a:off x="3475277" y="253965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35239" y="250818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12" name="Oval 11"/>
          <p:cNvSpPr/>
          <p:nvPr/>
        </p:nvSpPr>
        <p:spPr>
          <a:xfrm>
            <a:off x="2939945" y="31578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86605" y="3133980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4" name="Oval 13"/>
          <p:cNvSpPr/>
          <p:nvPr/>
        </p:nvSpPr>
        <p:spPr>
          <a:xfrm>
            <a:off x="1778980" y="317769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824700" y="3153846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6" name="Oval 15"/>
          <p:cNvSpPr/>
          <p:nvPr/>
        </p:nvSpPr>
        <p:spPr>
          <a:xfrm>
            <a:off x="1312586" y="393210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59246" y="3908256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21" name="Straight Arrow Connector 20"/>
          <p:cNvCxnSpPr>
            <a:cxnSpLocks/>
          </p:cNvCxnSpPr>
          <p:nvPr/>
        </p:nvCxnSpPr>
        <p:spPr>
          <a:xfrm flipV="1">
            <a:off x="960895" y="4407892"/>
            <a:ext cx="365846" cy="2659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4086" y="466266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inserted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146325" y="2345108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726449" y="2940862"/>
            <a:ext cx="245121" cy="27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160827" y="2931818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640654" y="2324022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736833" y="3642514"/>
            <a:ext cx="176552" cy="289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020321" y="235245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53433" y="177987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6" name="Oval 75"/>
          <p:cNvSpPr/>
          <p:nvPr/>
        </p:nvSpPr>
        <p:spPr>
          <a:xfrm>
            <a:off x="6983588" y="254932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881840" y="2535044"/>
            <a:ext cx="649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78" name="Oval 77"/>
          <p:cNvSpPr/>
          <p:nvPr/>
        </p:nvSpPr>
        <p:spPr>
          <a:xfrm>
            <a:off x="6303897" y="196170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243514" y="1922620"/>
            <a:ext cx="585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80" name="Oval 79"/>
          <p:cNvSpPr/>
          <p:nvPr/>
        </p:nvSpPr>
        <p:spPr>
          <a:xfrm>
            <a:off x="7579480" y="3304299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7503280" y="3272831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82" name="Oval 81"/>
          <p:cNvSpPr/>
          <p:nvPr/>
        </p:nvSpPr>
        <p:spPr>
          <a:xfrm>
            <a:off x="6694296" y="331023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6640956" y="3286384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84" name="Oval 83"/>
          <p:cNvSpPr/>
          <p:nvPr/>
        </p:nvSpPr>
        <p:spPr>
          <a:xfrm>
            <a:off x="5795714" y="256677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5841434" y="2542924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86" name="Oval 85"/>
          <p:cNvSpPr/>
          <p:nvPr/>
        </p:nvSpPr>
        <p:spPr>
          <a:xfrm>
            <a:off x="5329320" y="332118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5275980" y="3297334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7361842" y="2974590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6774987" y="2337891"/>
            <a:ext cx="245121" cy="27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H="1">
            <a:off x="6177561" y="2320896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6949741" y="2969406"/>
            <a:ext cx="133682" cy="304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>
            <a:off x="5753567" y="3031592"/>
            <a:ext cx="176552" cy="289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601595" y="17415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360998" y="240935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169632" y="2947612"/>
            <a:ext cx="11334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AAED102-5001-4A73-A640-8E807952BF67}"/>
              </a:ext>
            </a:extLst>
          </p:cNvPr>
          <p:cNvSpPr txBox="1">
            <a:spLocks/>
          </p:cNvSpPr>
          <p:nvPr/>
        </p:nvSpPr>
        <p:spPr>
          <a:xfrm>
            <a:off x="268166" y="652061"/>
            <a:ext cx="9385788" cy="1448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unbalanced node (18) </a:t>
            </a:r>
            <a:r>
              <a:rPr lang="en-US" dirty="0">
                <a:solidFill>
                  <a:srgbClr val="FFC000"/>
                </a:solidFill>
              </a:rPr>
              <a:t>and </a:t>
            </a:r>
            <a:r>
              <a:rPr lang="en-US" dirty="0"/>
              <a:t>its left child </a:t>
            </a:r>
            <a:r>
              <a:rPr lang="en-US" dirty="0">
                <a:solidFill>
                  <a:srgbClr val="FFC000"/>
                </a:solidFill>
              </a:rPr>
              <a:t>(14)</a:t>
            </a:r>
            <a:r>
              <a:rPr lang="en-US" dirty="0"/>
              <a:t> (the heavier side) both have less height on the right side </a:t>
            </a:r>
          </a:p>
          <a:p>
            <a:pPr lvl="1"/>
            <a:r>
              <a:rPr lang="en-US" dirty="0"/>
              <a:t>(we must check the balance of the heavier child of the unbalanced node!)</a:t>
            </a:r>
          </a:p>
          <a:p>
            <a:r>
              <a:rPr lang="en-US" b="1" dirty="0">
                <a:solidFill>
                  <a:srgbClr val="FFC000"/>
                </a:solidFill>
              </a:rPr>
              <a:t>IF</a:t>
            </a:r>
            <a:r>
              <a:rPr lang="en-US" dirty="0"/>
              <a:t> the unbalanced node is positive </a:t>
            </a:r>
            <a:r>
              <a:rPr lang="en-US" b="1" dirty="0">
                <a:solidFill>
                  <a:srgbClr val="FFC000"/>
                </a:solidFill>
              </a:rPr>
              <a:t>AND </a:t>
            </a:r>
            <a:r>
              <a:rPr lang="en-US" dirty="0"/>
              <a:t>its right child’s balance is positive, we only need to do one right rotation!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C13DD0D-C162-41EE-80D1-E6A5165C9FBD}"/>
              </a:ext>
            </a:extLst>
          </p:cNvPr>
          <p:cNvSpPr txBox="1">
            <a:spLocks/>
          </p:cNvSpPr>
          <p:nvPr/>
        </p:nvSpPr>
        <p:spPr>
          <a:xfrm>
            <a:off x="1663743" y="4708393"/>
            <a:ext cx="6463293" cy="17916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</a:pPr>
            <a:r>
              <a:rPr lang="en-US" dirty="0"/>
              <a:t>Single right rotation: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18’s left child changes to point to 14’s right child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14’s right child changes to point to 18</a:t>
            </a:r>
          </a:p>
          <a:p>
            <a:pPr lvl="1">
              <a:spcBef>
                <a:spcPts val="500"/>
              </a:spcBef>
            </a:pPr>
            <a:r>
              <a:rPr lang="en-US" dirty="0"/>
              <a:t>14 becomes new root </a:t>
            </a:r>
          </a:p>
          <a:p>
            <a:pPr lvl="2">
              <a:spcBef>
                <a:spcPts val="500"/>
              </a:spcBef>
            </a:pPr>
            <a:r>
              <a:rPr lang="en-US" dirty="0"/>
              <a:t>Or, if there’s more tree above 18, make sure 18’s parent is now attached to 14 instead of 18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ABCB9A9-7416-4499-AD36-BEA9A389A9F4}"/>
              </a:ext>
            </a:extLst>
          </p:cNvPr>
          <p:cNvCxnSpPr>
            <a:cxnSpLocks/>
          </p:cNvCxnSpPr>
          <p:nvPr/>
        </p:nvCxnSpPr>
        <p:spPr>
          <a:xfrm>
            <a:off x="2812243" y="2293717"/>
            <a:ext cx="212852" cy="906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03B8E04-774B-45C7-824B-8D52F591A474}"/>
              </a:ext>
            </a:extLst>
          </p:cNvPr>
          <p:cNvCxnSpPr>
            <a:cxnSpLocks/>
          </p:cNvCxnSpPr>
          <p:nvPr/>
        </p:nvCxnSpPr>
        <p:spPr>
          <a:xfrm flipV="1">
            <a:off x="2739257" y="2254629"/>
            <a:ext cx="37927" cy="642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 descr="A picture containing text, yellow&#10;&#10;Description automatically generated">
            <a:extLst>
              <a:ext uri="{FF2B5EF4-FFF2-40B4-BE49-F238E27FC236}">
                <a16:creationId xmlns:a16="http://schemas.microsoft.com/office/drawing/2014/main" id="{F1D4C0A3-EEBB-46DC-AF65-A59269C26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800" y="1893171"/>
            <a:ext cx="1451724" cy="1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3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/>
      <p:bldP spid="78" grpId="0" animBg="1"/>
      <p:bldP spid="79" grpId="0"/>
      <p:bldP spid="80" grpId="0" animBg="1"/>
      <p:bldP spid="81" grpId="0"/>
      <p:bldP spid="82" grpId="0" animBg="1"/>
      <p:bldP spid="83" grpId="0"/>
      <p:bldP spid="84" grpId="0" animBg="1"/>
      <p:bldP spid="85" grpId="0"/>
      <p:bldP spid="86" grpId="0" animBg="1"/>
      <p:bldP spid="87" grpId="0"/>
      <p:bldP spid="95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ECF3-4492-49EB-8661-8664AD5B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246"/>
          </a:xfrm>
        </p:spPr>
        <p:txBody>
          <a:bodyPr/>
          <a:lstStyle/>
          <a:p>
            <a:r>
              <a:rPr lang="en-US" dirty="0"/>
              <a:t>Systematically (right rotation):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9303C-1B85-4597-85C1-3DF7B862E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2" y="1441939"/>
            <a:ext cx="8500279" cy="459942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FFC000"/>
                </a:solidFill>
              </a:rPr>
              <a:t>Unbalanced Node (UN) </a:t>
            </a:r>
            <a:r>
              <a:rPr lang="en-US" dirty="0"/>
              <a:t>is </a:t>
            </a:r>
            <a:r>
              <a:rPr lang="en-US" dirty="0">
                <a:solidFill>
                  <a:srgbClr val="FFC000"/>
                </a:solidFill>
              </a:rPr>
              <a:t>2</a:t>
            </a:r>
            <a:r>
              <a:rPr lang="en-US" dirty="0"/>
              <a:t> (heavier on the left):</a:t>
            </a:r>
          </a:p>
          <a:p>
            <a:pPr lvl="1"/>
            <a:r>
              <a:rPr lang="en-US" dirty="0"/>
              <a:t>Check  left child</a:t>
            </a:r>
          </a:p>
          <a:p>
            <a:pPr lvl="1"/>
            <a:r>
              <a:rPr lang="en-US" dirty="0"/>
              <a:t>IF left child’s </a:t>
            </a:r>
            <a:r>
              <a:rPr lang="en-US" dirty="0">
                <a:solidFill>
                  <a:srgbClr val="FFC000"/>
                </a:solidFill>
              </a:rPr>
              <a:t>(LC) unbalance is 1 </a:t>
            </a:r>
            <a:r>
              <a:rPr lang="en-US" dirty="0"/>
              <a:t>(also heavier on the left):</a:t>
            </a:r>
          </a:p>
          <a:p>
            <a:pPr lvl="1"/>
            <a:r>
              <a:rPr lang="en-US" dirty="0"/>
              <a:t>Do one right rotation around unbalanced node (UN):</a:t>
            </a:r>
          </a:p>
          <a:p>
            <a:r>
              <a:rPr lang="en-US" dirty="0"/>
              <a:t>Right rotation: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UN-&gt;left = LC-&gt;right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LC-&gt;right = UN</a:t>
            </a:r>
          </a:p>
          <a:p>
            <a:r>
              <a:rPr lang="en-US" dirty="0"/>
              <a:t>Make sure you </a:t>
            </a:r>
            <a:r>
              <a:rPr lang="en-US" dirty="0">
                <a:solidFill>
                  <a:srgbClr val="FFC000"/>
                </a:solidFill>
              </a:rPr>
              <a:t>set each node’s parent </a:t>
            </a:r>
            <a:r>
              <a:rPr lang="en-US" dirty="0"/>
              <a:t>properly </a:t>
            </a:r>
          </a:p>
          <a:p>
            <a:pPr lvl="1"/>
            <a:r>
              <a:rPr lang="en-US" dirty="0"/>
              <a:t>(who is the parent of LC’s left?  UN?)</a:t>
            </a:r>
          </a:p>
          <a:p>
            <a:r>
              <a:rPr lang="en-US" dirty="0"/>
              <a:t>Make sure you </a:t>
            </a:r>
            <a:r>
              <a:rPr lang="en-US" dirty="0">
                <a:solidFill>
                  <a:srgbClr val="FFC000"/>
                </a:solidFill>
              </a:rPr>
              <a:t>either</a:t>
            </a:r>
            <a:r>
              <a:rPr lang="en-US" dirty="0"/>
              <a:t> set </a:t>
            </a:r>
            <a:r>
              <a:rPr lang="en-US" dirty="0">
                <a:solidFill>
                  <a:srgbClr val="FFC000"/>
                </a:solidFill>
              </a:rPr>
              <a:t>LC to be the new root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or</a:t>
            </a:r>
            <a:r>
              <a:rPr lang="en-US" dirty="0"/>
              <a:t> you </a:t>
            </a:r>
            <a:r>
              <a:rPr lang="en-US" dirty="0">
                <a:solidFill>
                  <a:srgbClr val="FFC000"/>
                </a:solidFill>
              </a:rPr>
              <a:t>attach it to the UN’s old parent </a:t>
            </a:r>
            <a:r>
              <a:rPr lang="en-US" dirty="0"/>
              <a:t>properly</a:t>
            </a:r>
          </a:p>
          <a:p>
            <a:endParaRPr lang="en-US" dirty="0"/>
          </a:p>
          <a:p>
            <a:r>
              <a:rPr lang="en-US" dirty="0"/>
              <a:t>You’ve just moved LC UP a level, and UN down a level</a:t>
            </a:r>
          </a:p>
          <a:p>
            <a:r>
              <a:rPr lang="en-US" dirty="0"/>
              <a:t>You’ve just rebalanced the subtree!!!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B853E8-6505-417B-BC09-9E4304D7177A}"/>
              </a:ext>
            </a:extLst>
          </p:cNvPr>
          <p:cNvSpPr/>
          <p:nvPr/>
        </p:nvSpPr>
        <p:spPr>
          <a:xfrm>
            <a:off x="8066661" y="179732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F8B623-55E9-4A03-A8F4-903B7496B6F3}"/>
              </a:ext>
            </a:extLst>
          </p:cNvPr>
          <p:cNvSpPr txBox="1"/>
          <p:nvPr/>
        </p:nvSpPr>
        <p:spPr>
          <a:xfrm>
            <a:off x="8036157" y="1838952"/>
            <a:ext cx="649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8B3764-D28D-459D-9782-8D755E55A992}"/>
              </a:ext>
            </a:extLst>
          </p:cNvPr>
          <p:cNvSpPr/>
          <p:nvPr/>
        </p:nvSpPr>
        <p:spPr>
          <a:xfrm>
            <a:off x="7585753" y="245011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799A4D-9522-4D9E-B371-0C675F2A0562}"/>
              </a:ext>
            </a:extLst>
          </p:cNvPr>
          <p:cNvSpPr txBox="1"/>
          <p:nvPr/>
        </p:nvSpPr>
        <p:spPr>
          <a:xfrm>
            <a:off x="7583181" y="2494555"/>
            <a:ext cx="585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A62F81B-4C9C-47B4-BE1D-A24A3C89E0AB}"/>
              </a:ext>
            </a:extLst>
          </p:cNvPr>
          <p:cNvSpPr/>
          <p:nvPr/>
        </p:nvSpPr>
        <p:spPr>
          <a:xfrm>
            <a:off x="8773867" y="241713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E0A7DE-C34D-44C8-AFED-8172EB5983BF}"/>
              </a:ext>
            </a:extLst>
          </p:cNvPr>
          <p:cNvSpPr txBox="1"/>
          <p:nvPr/>
        </p:nvSpPr>
        <p:spPr>
          <a:xfrm>
            <a:off x="8697667" y="2385667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1816453-68ED-46CA-9485-FDDEC3EDB6C1}"/>
              </a:ext>
            </a:extLst>
          </p:cNvPr>
          <p:cNvSpPr/>
          <p:nvPr/>
        </p:nvSpPr>
        <p:spPr>
          <a:xfrm>
            <a:off x="8238535" y="303531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EBD7C0-6944-4933-A534-D0EF64CC0B0C}"/>
              </a:ext>
            </a:extLst>
          </p:cNvPr>
          <p:cNvSpPr txBox="1"/>
          <p:nvPr/>
        </p:nvSpPr>
        <p:spPr>
          <a:xfrm>
            <a:off x="8185195" y="3011465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B5C496F-538A-4CED-B4D5-FE3B871B1211}"/>
              </a:ext>
            </a:extLst>
          </p:cNvPr>
          <p:cNvSpPr/>
          <p:nvPr/>
        </p:nvSpPr>
        <p:spPr>
          <a:xfrm>
            <a:off x="7077570" y="3055179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8EBFBA-F5D7-4240-BF4F-F8054BB53D72}"/>
              </a:ext>
            </a:extLst>
          </p:cNvPr>
          <p:cNvSpPr txBox="1"/>
          <p:nvPr/>
        </p:nvSpPr>
        <p:spPr>
          <a:xfrm>
            <a:off x="7123290" y="3031331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DB245D-96B1-4BB2-A093-B454EB8F7A76}"/>
              </a:ext>
            </a:extLst>
          </p:cNvPr>
          <p:cNvSpPr/>
          <p:nvPr/>
        </p:nvSpPr>
        <p:spPr>
          <a:xfrm>
            <a:off x="6611176" y="3809589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64C074-4C2B-44FE-B147-965D7CCB2ACB}"/>
              </a:ext>
            </a:extLst>
          </p:cNvPr>
          <p:cNvSpPr txBox="1"/>
          <p:nvPr/>
        </p:nvSpPr>
        <p:spPr>
          <a:xfrm>
            <a:off x="6528321" y="3776579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1A4A385-9F9B-447C-92B1-35B70EDE7F63}"/>
              </a:ext>
            </a:extLst>
          </p:cNvPr>
          <p:cNvCxnSpPr>
            <a:cxnSpLocks/>
          </p:cNvCxnSpPr>
          <p:nvPr/>
        </p:nvCxnSpPr>
        <p:spPr>
          <a:xfrm>
            <a:off x="8444915" y="2222593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699CC75-1290-4BFD-8A20-C5870869AE11}"/>
              </a:ext>
            </a:extLst>
          </p:cNvPr>
          <p:cNvCxnSpPr>
            <a:cxnSpLocks/>
          </p:cNvCxnSpPr>
          <p:nvPr/>
        </p:nvCxnSpPr>
        <p:spPr>
          <a:xfrm>
            <a:off x="8025039" y="2818347"/>
            <a:ext cx="245121" cy="27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7735A49-9E9B-45ED-94CA-5E487168EB83}"/>
              </a:ext>
            </a:extLst>
          </p:cNvPr>
          <p:cNvCxnSpPr>
            <a:cxnSpLocks/>
          </p:cNvCxnSpPr>
          <p:nvPr/>
        </p:nvCxnSpPr>
        <p:spPr>
          <a:xfrm flipH="1">
            <a:off x="7459417" y="2809303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336E0F6-9081-444F-AD72-41636066C77C}"/>
              </a:ext>
            </a:extLst>
          </p:cNvPr>
          <p:cNvCxnSpPr>
            <a:cxnSpLocks/>
          </p:cNvCxnSpPr>
          <p:nvPr/>
        </p:nvCxnSpPr>
        <p:spPr>
          <a:xfrm flipH="1">
            <a:off x="7939244" y="2201507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787465B-F234-4F88-9330-8B91C33A6CBB}"/>
              </a:ext>
            </a:extLst>
          </p:cNvPr>
          <p:cNvCxnSpPr>
            <a:cxnSpLocks/>
          </p:cNvCxnSpPr>
          <p:nvPr/>
        </p:nvCxnSpPr>
        <p:spPr>
          <a:xfrm flipH="1">
            <a:off x="7035423" y="3519999"/>
            <a:ext cx="176552" cy="289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600A78A-71A8-4B23-BF40-528D1594F581}"/>
              </a:ext>
            </a:extLst>
          </p:cNvPr>
          <p:cNvSpPr txBox="1"/>
          <p:nvPr/>
        </p:nvSpPr>
        <p:spPr>
          <a:xfrm>
            <a:off x="7318911" y="2229939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9A0B43-992A-4470-966E-AFA256BA9535}"/>
              </a:ext>
            </a:extLst>
          </p:cNvPr>
          <p:cNvSpPr txBox="1"/>
          <p:nvPr/>
        </p:nvSpPr>
        <p:spPr>
          <a:xfrm>
            <a:off x="8467558" y="1667274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45E5EFE-DCBE-4C8E-B5A6-7871B0579620}"/>
              </a:ext>
            </a:extLst>
          </p:cNvPr>
          <p:cNvCxnSpPr>
            <a:cxnSpLocks/>
          </p:cNvCxnSpPr>
          <p:nvPr/>
        </p:nvCxnSpPr>
        <p:spPr>
          <a:xfrm flipH="1">
            <a:off x="7752822" y="1406109"/>
            <a:ext cx="76995" cy="903762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5B1AA91-D049-4A00-91BF-0D3B20DD3163}"/>
              </a:ext>
            </a:extLst>
          </p:cNvPr>
          <p:cNvSpPr txBox="1"/>
          <p:nvPr/>
        </p:nvSpPr>
        <p:spPr>
          <a:xfrm>
            <a:off x="7371595" y="47146"/>
            <a:ext cx="2649974" cy="143116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50" dirty="0"/>
              <a:t>EITHER: LC becomes the new root </a:t>
            </a:r>
          </a:p>
          <a:p>
            <a:r>
              <a:rPr lang="en-US" sz="1450" dirty="0"/>
              <a:t>OR (If UN has a parent): LC’s parent </a:t>
            </a:r>
            <a:r>
              <a:rPr lang="en-US" sz="1450" dirty="0" err="1"/>
              <a:t>beomes</a:t>
            </a:r>
            <a:r>
              <a:rPr lang="en-US" sz="1450" dirty="0"/>
              <a:t> UN’s parent </a:t>
            </a:r>
          </a:p>
          <a:p>
            <a:r>
              <a:rPr lang="en-US" sz="1450" dirty="0"/>
              <a:t>AND UN’s parent’s child becomes LC</a:t>
            </a: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F03BBD40-1EB1-49AF-9D82-3C6E068A97A9}"/>
              </a:ext>
            </a:extLst>
          </p:cNvPr>
          <p:cNvSpPr/>
          <p:nvPr/>
        </p:nvSpPr>
        <p:spPr>
          <a:xfrm>
            <a:off x="7939244" y="1504325"/>
            <a:ext cx="1195757" cy="4551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46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3" y="0"/>
            <a:ext cx="3853505" cy="535459"/>
          </a:xfrm>
        </p:spPr>
        <p:txBody>
          <a:bodyPr>
            <a:normAutofit fontScale="90000"/>
          </a:bodyPr>
          <a:lstStyle/>
          <a:p>
            <a:r>
              <a:rPr lang="en-US" dirty="0"/>
              <a:t>Code for right rotations: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2020" y="148281"/>
            <a:ext cx="9220237" cy="6614984"/>
          </a:xfrm>
        </p:spPr>
        <p:txBody>
          <a:bodyPr>
            <a:no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node *</a:t>
            </a:r>
            <a:r>
              <a:rPr lang="en-US" sz="1500" b="1" dirty="0" err="1">
                <a:solidFill>
                  <a:srgbClr val="FFC000"/>
                </a:solidFill>
              </a:rPr>
              <a:t>rightRotate</a:t>
            </a:r>
            <a:r>
              <a:rPr lang="en-US" sz="1500" b="1" dirty="0">
                <a:solidFill>
                  <a:srgbClr val="FFC000"/>
                </a:solidFill>
              </a:rPr>
              <a:t>(node *y){  </a:t>
            </a:r>
            <a:r>
              <a:rPr lang="en-US" sz="1500" b="1" dirty="0">
                <a:solidFill>
                  <a:srgbClr val="FF0000"/>
                </a:solidFill>
              </a:rPr>
              <a:t>	</a:t>
            </a:r>
            <a:r>
              <a:rPr lang="en-US" sz="1500" b="1" dirty="0">
                <a:solidFill>
                  <a:schemeClr val="tx1"/>
                </a:solidFill>
              </a:rPr>
              <a:t>// this is partial code – must worry about NULL children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				</a:t>
            </a:r>
            <a:r>
              <a:rPr lang="en-US" sz="1500" b="1" dirty="0">
                <a:solidFill>
                  <a:schemeClr val="tx1"/>
                </a:solidFill>
              </a:rPr>
              <a:t>//and about attaching rotated nodes to new parents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chemeClr val="tx1"/>
                </a:solidFill>
              </a:rPr>
              <a:t>					// y is the unbalanced node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chemeClr val="tx1"/>
                </a:solidFill>
              </a:rPr>
              <a:t>					// this code returns the node rotated up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node *x = y-&gt;left;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node *</a:t>
            </a:r>
            <a:r>
              <a:rPr lang="en-US" sz="1500" dirty="0" err="1">
                <a:solidFill>
                  <a:srgbClr val="FFC000"/>
                </a:solidFill>
              </a:rPr>
              <a:t>tmp</a:t>
            </a:r>
            <a:r>
              <a:rPr lang="en-US" sz="1500" dirty="0">
                <a:solidFill>
                  <a:srgbClr val="FFC000"/>
                </a:solidFill>
              </a:rPr>
              <a:t> = x-&gt;right;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sz="15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// Perform rotation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x-&gt;right = y;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y-&gt;left = </a:t>
            </a:r>
            <a:r>
              <a:rPr lang="en-US" sz="1500" dirty="0" err="1">
                <a:solidFill>
                  <a:srgbClr val="FFC000"/>
                </a:solidFill>
              </a:rPr>
              <a:t>tmp</a:t>
            </a:r>
            <a:r>
              <a:rPr lang="en-US" sz="1500" dirty="0">
                <a:solidFill>
                  <a:srgbClr val="FFC000"/>
                </a:solidFill>
              </a:rPr>
              <a:t>;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sz="15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100"/>
              </a:spcBef>
              <a:buNone/>
            </a:pPr>
            <a:endParaRPr lang="en-US" sz="15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// Update heights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C000"/>
                </a:solidFill>
              </a:rPr>
              <a:t>if (y-&gt;left-&gt;height &gt; y-&gt;right-&gt;height) {  </a:t>
            </a:r>
            <a:r>
              <a:rPr lang="en-US" sz="1500" b="1" dirty="0">
                <a:solidFill>
                  <a:schemeClr val="tx1"/>
                </a:solidFill>
              </a:rPr>
              <a:t>//why did we look at y first?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		y-&gt;height = y-&gt;left-&gt;height + 1;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}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C000"/>
                </a:solidFill>
              </a:rPr>
              <a:t>else {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		y-&gt;height =y-&gt;right-&gt;height + 1;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}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C000"/>
                </a:solidFill>
              </a:rPr>
              <a:t>if (x-&gt;left-&gt;height &gt; x-&gt;right-&gt;height) {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		x-&gt;height = x-&gt;left-&gt;height + 1;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}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C000"/>
                </a:solidFill>
              </a:rPr>
              <a:t>else {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		x-&gt;height = x-&gt;right-&gt;height+1;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}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rgbClr val="FFC000"/>
                </a:solidFill>
              </a:rPr>
              <a:t>return x; </a:t>
            </a:r>
            <a:r>
              <a:rPr lang="en-US" sz="1500" dirty="0">
                <a:solidFill>
                  <a:schemeClr val="tx1"/>
                </a:solidFill>
              </a:rPr>
              <a:t>// Return new root </a:t>
            </a:r>
            <a:endParaRPr lang="en-US" sz="1500" b="1" dirty="0">
              <a:solidFill>
                <a:schemeClr val="tx1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}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827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picture containing pizza, slice, dish, sliced&#10;&#10;Description automatically generated">
            <a:extLst>
              <a:ext uri="{FF2B5EF4-FFF2-40B4-BE49-F238E27FC236}">
                <a16:creationId xmlns:a16="http://schemas.microsoft.com/office/drawing/2014/main" id="{ACD85D4D-2750-4CE9-9C33-C692E22F8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3216" r="-2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B27886-5656-4BC4-850B-B54C77704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1210" y="123986"/>
            <a:ext cx="3851123" cy="805912"/>
          </a:xfrm>
          <a:solidFill>
            <a:schemeClr val="bg2">
              <a:alpha val="89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Take-Aways!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51B3E6-C4B9-4A23-8C98-FA226F833C99}"/>
              </a:ext>
            </a:extLst>
          </p:cNvPr>
          <p:cNvSpPr txBox="1">
            <a:spLocks/>
          </p:cNvSpPr>
          <p:nvPr/>
        </p:nvSpPr>
        <p:spPr>
          <a:xfrm>
            <a:off x="98156" y="123986"/>
            <a:ext cx="5481234" cy="6734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/>
              <a:t>4 rotations for rebalancing:</a:t>
            </a:r>
          </a:p>
          <a:p>
            <a:pPr marL="800100" lvl="1" indent="-342900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en-US" strike="sngStrike" dirty="0"/>
              <a:t>Left,</a:t>
            </a:r>
          </a:p>
          <a:p>
            <a:pPr marL="800100" lvl="1" indent="-342900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</a:rPr>
              <a:t>Right,</a:t>
            </a:r>
          </a:p>
          <a:p>
            <a:pPr marL="800100" lvl="1" indent="-342900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en-US" dirty="0"/>
              <a:t>Left-right</a:t>
            </a:r>
          </a:p>
          <a:p>
            <a:pPr marL="800100" lvl="1" indent="-342900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en-US" dirty="0"/>
              <a:t>Right-left</a:t>
            </a:r>
          </a:p>
          <a:p>
            <a:pPr>
              <a:lnSpc>
                <a:spcPct val="120000"/>
              </a:lnSpc>
            </a:pPr>
            <a:r>
              <a:rPr lang="en-US" dirty="0"/>
              <a:t>We want to systematically and efficiently rebalance!!!</a:t>
            </a:r>
          </a:p>
          <a:p>
            <a:pPr>
              <a:lnSpc>
                <a:spcPct val="90000"/>
              </a:lnSpc>
            </a:pPr>
            <a:r>
              <a:rPr lang="en-US" dirty="0"/>
              <a:t>Check unbalanced node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positive (e.g., 2), check left child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Because left side is heavier (has greater height)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If left child’s balance is ALSO positive,</a:t>
            </a:r>
          </a:p>
          <a:p>
            <a:pPr lvl="3">
              <a:lnSpc>
                <a:spcPct val="90000"/>
              </a:lnSpc>
            </a:pPr>
            <a:r>
              <a:rPr lang="en-US" sz="1100" dirty="0"/>
              <a:t>ROTATE TO THE right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rotations are systematic (take about 3 steps!!!)</a:t>
            </a:r>
          </a:p>
          <a:p>
            <a:pPr>
              <a:lnSpc>
                <a:spcPct val="120000"/>
              </a:lnSpc>
            </a:pPr>
            <a:r>
              <a:rPr lang="en-US" dirty="0"/>
              <a:t>only ancestors can be unbalanced (so only 1 node per level can be unbalanced)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b="1" i="1" dirty="0"/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b="1" i="1" dirty="0"/>
              <a:t>    WORST CASE running time for rebalance </a:t>
            </a:r>
            <a:br>
              <a:rPr lang="en-US" b="1" i="1" dirty="0"/>
            </a:br>
            <a:r>
              <a:rPr lang="en-US" b="1" i="1" dirty="0"/>
              <a:t>    is </a:t>
            </a:r>
            <a:r>
              <a:rPr lang="en-US" b="1" i="1" dirty="0">
                <a:solidFill>
                  <a:srgbClr val="FFFF00"/>
                </a:solidFill>
              </a:rPr>
              <a:t>O (log n)</a:t>
            </a:r>
          </a:p>
        </p:txBody>
      </p:sp>
      <p:cxnSp>
        <p:nvCxnSpPr>
          <p:cNvPr id="19" name="Straight Connector 15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64562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5454</TotalTime>
  <Words>984</Words>
  <Application>Microsoft Office PowerPoint</Application>
  <PresentationFormat>Widescreen</PresentationFormat>
  <Paragraphs>159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AVL: Simple Rotations: Right</vt:lpstr>
      <vt:lpstr>Recap:</vt:lpstr>
      <vt:lpstr>Insertion: Simple Right rotation (opposite of left!)</vt:lpstr>
      <vt:lpstr>Insertion: Simple Right rotation (opposite of left!)</vt:lpstr>
      <vt:lpstr>Insertion: rotations</vt:lpstr>
      <vt:lpstr>Systematically (right rotation):</vt:lpstr>
      <vt:lpstr>Code for right rotations:</vt:lpstr>
      <vt:lpstr>Take-Aways!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AVL: Simple Rotations</dc:title>
  <dc:creator>Yarrington, Debra</dc:creator>
  <cp:lastModifiedBy>Yarrington, Debra</cp:lastModifiedBy>
  <cp:revision>24</cp:revision>
  <dcterms:created xsi:type="dcterms:W3CDTF">2020-11-06T14:33:59Z</dcterms:created>
  <dcterms:modified xsi:type="dcterms:W3CDTF">2021-04-06T04:30:42Z</dcterms:modified>
</cp:coreProperties>
</file>