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4" r:id="rId1"/>
  </p:sldMasterIdLst>
  <p:notesMasterIdLst>
    <p:notesMasterId r:id="rId11"/>
  </p:notesMasterIdLst>
  <p:sldIdLst>
    <p:sldId id="256" r:id="rId2"/>
    <p:sldId id="330" r:id="rId3"/>
    <p:sldId id="331" r:id="rId4"/>
    <p:sldId id="338" r:id="rId5"/>
    <p:sldId id="332" r:id="rId6"/>
    <p:sldId id="339" r:id="rId7"/>
    <p:sldId id="262" r:id="rId8"/>
    <p:sldId id="333" r:id="rId9"/>
    <p:sldId id="337"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4" autoAdjust="0"/>
    <p:restoredTop sz="94660"/>
  </p:normalViewPr>
  <p:slideViewPr>
    <p:cSldViewPr snapToGrid="0">
      <p:cViewPr varScale="1">
        <p:scale>
          <a:sx n="84" d="100"/>
          <a:sy n="84" d="100"/>
        </p:scale>
        <p:origin x="343" y="4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A68A08-292D-4DFF-8A76-9617E84EF1B9}" type="datetimeFigureOut">
              <a:rPr lang="en-US" smtClean="0"/>
              <a:t>4/2/2021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26CE080-F7C5-4E74-BC26-D572A67127AA}" type="slidenum">
              <a:rPr lang="en-US" smtClean="0"/>
              <a:t>‹#›</a:t>
            </a:fld>
            <a:endParaRPr lang="en-US"/>
          </a:p>
        </p:txBody>
      </p:sp>
    </p:spTree>
    <p:extLst>
      <p:ext uri="{BB962C8B-B14F-4D97-AF65-F5344CB8AC3E}">
        <p14:creationId xmlns:p14="http://schemas.microsoft.com/office/powerpoint/2010/main" val="13384056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325762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290584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5019083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464710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553337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852113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4/2/2021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dirty="0"/>
          </a:p>
        </p:txBody>
      </p:sp>
    </p:spTree>
    <p:extLst>
      <p:ext uri="{BB962C8B-B14F-4D97-AF65-F5344CB8AC3E}">
        <p14:creationId xmlns:p14="http://schemas.microsoft.com/office/powerpoint/2010/main" val="39085198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451885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smtClean="0"/>
              <a:t>4/2/2021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16280181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594259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smtClean="0"/>
              <a:t>4/2/2021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1351741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4/2/2021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64855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4/2/2021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587836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4/2/2021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450340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smtClean="0"/>
              <a:t>4/2/2021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25386767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4/2/2021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882173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4/2/2021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48385970"/>
      </p:ext>
    </p:extLst>
  </p:cSld>
  <p:clrMap bg1="dk1" tx1="lt1" bg2="dk2" tx2="lt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 id="2147483716" r:id="rId12"/>
    <p:sldLayoutId id="2147483717" r:id="rId13"/>
    <p:sldLayoutId id="2147483718" r:id="rId14"/>
    <p:sldLayoutId id="2147483719" r:id="rId15"/>
    <p:sldLayoutId id="214748372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06DD1A38-69B5-492D-956D-3E82D1CE8515}"/>
              </a:ext>
            </a:extLst>
          </p:cNvPr>
          <p:cNvPicPr>
            <a:picLocks noChangeAspect="1"/>
          </p:cNvPicPr>
          <p:nvPr/>
        </p:nvPicPr>
        <p:blipFill rotWithShape="1">
          <a:blip r:embed="rId2">
            <a:duotone>
              <a:schemeClr val="accent1">
                <a:shade val="45000"/>
                <a:satMod val="135000"/>
              </a:schemeClr>
              <a:prstClr val="white"/>
            </a:duotone>
          </a:blip>
          <a:srcRect l="9091" t="17993" b="13597"/>
          <a:stretch/>
        </p:blipFill>
        <p:spPr>
          <a:xfrm>
            <a:off x="1" y="10"/>
            <a:ext cx="12191999" cy="6857990"/>
          </a:xfrm>
          <a:prstGeom prst="rect">
            <a:avLst/>
          </a:prstGeom>
        </p:spPr>
      </p:pic>
      <p:sp>
        <p:nvSpPr>
          <p:cNvPr id="12" name="Isosceles Triangle 11">
            <a:extLst>
              <a:ext uri="{FF2B5EF4-FFF2-40B4-BE49-F238E27FC236}">
                <a16:creationId xmlns:a16="http://schemas.microsoft.com/office/drawing/2014/main" id="{75E2E123-3C83-43BD-A914-ABBE21F272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Parallelogram 13">
            <a:extLst>
              <a:ext uri="{FF2B5EF4-FFF2-40B4-BE49-F238E27FC236}">
                <a16:creationId xmlns:a16="http://schemas.microsoft.com/office/drawing/2014/main" id="{995A6387-DC25-45BB-BB80-163F4969DE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33800" y="0"/>
            <a:ext cx="7315200" cy="6858000"/>
          </a:xfrm>
          <a:prstGeom prst="parallelogram">
            <a:avLst>
              <a:gd name="adj" fmla="val 15925"/>
            </a:avLst>
          </a:prstGeom>
          <a:solidFill>
            <a:schemeClr val="bg2">
              <a:lumMod val="50000"/>
              <a:alpha val="88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6" name="Straight Connector 15">
            <a:extLst>
              <a:ext uri="{FF2B5EF4-FFF2-40B4-BE49-F238E27FC236}">
                <a16:creationId xmlns:a16="http://schemas.microsoft.com/office/drawing/2014/main" id="{6798AFFB-2406-434D-A0CE-2565FE95BD9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C3063057-6412-4BB0-894C-992F73C05F6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0" name="Rectangle 23">
            <a:extLst>
              <a:ext uri="{FF2B5EF4-FFF2-40B4-BE49-F238E27FC236}">
                <a16:creationId xmlns:a16="http://schemas.microsoft.com/office/drawing/2014/main" id="{6F9E6381-3DC2-436A-A068-50188D7DD6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a:extLst>
              <a:ext uri="{FF2B5EF4-FFF2-40B4-BE49-F238E27FC236}">
                <a16:creationId xmlns:a16="http://schemas.microsoft.com/office/drawing/2014/main" id="{BEADA3A0-9FE9-44F2-B498-F7B69B5A3C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a:extLst>
              <a:ext uri="{FF2B5EF4-FFF2-40B4-BE49-F238E27FC236}">
                <a16:creationId xmlns:a16="http://schemas.microsoft.com/office/drawing/2014/main" id="{6440AEDB-FA40-472E-B376-B76CB8BEB6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B88D3EB6-AE54-4536-AA6B-E796461593EF}"/>
              </a:ext>
            </a:extLst>
          </p:cNvPr>
          <p:cNvSpPr>
            <a:spLocks noGrp="1"/>
          </p:cNvSpPr>
          <p:nvPr>
            <p:ph type="ctrTitle"/>
          </p:nvPr>
        </p:nvSpPr>
        <p:spPr>
          <a:xfrm>
            <a:off x="4576396" y="1678665"/>
            <a:ext cx="4697607" cy="2369131"/>
          </a:xfrm>
        </p:spPr>
        <p:txBody>
          <a:bodyPr>
            <a:normAutofit fontScale="90000"/>
          </a:bodyPr>
          <a:lstStyle/>
          <a:p>
            <a:r>
              <a:rPr lang="en-US" dirty="0"/>
              <a:t>AVL: Simple Rotations: Left</a:t>
            </a:r>
          </a:p>
        </p:txBody>
      </p:sp>
      <p:sp>
        <p:nvSpPr>
          <p:cNvPr id="3" name="Subtitle 2">
            <a:extLst>
              <a:ext uri="{FF2B5EF4-FFF2-40B4-BE49-F238E27FC236}">
                <a16:creationId xmlns:a16="http://schemas.microsoft.com/office/drawing/2014/main" id="{55F070C2-6D9A-4014-8E6D-D8B40DA024DE}"/>
              </a:ext>
            </a:extLst>
          </p:cNvPr>
          <p:cNvSpPr>
            <a:spLocks noGrp="1"/>
          </p:cNvSpPr>
          <p:nvPr>
            <p:ph type="subTitle" idx="1"/>
          </p:nvPr>
        </p:nvSpPr>
        <p:spPr>
          <a:xfrm>
            <a:off x="4788276" y="4050832"/>
            <a:ext cx="4485725" cy="1096899"/>
          </a:xfrm>
        </p:spPr>
        <p:txBody>
          <a:bodyPr>
            <a:normAutofit/>
          </a:bodyPr>
          <a:lstStyle/>
          <a:p>
            <a:r>
              <a:rPr lang="en-US"/>
              <a:t>Keeping our Binary Search Tree Balanced!</a:t>
            </a:r>
          </a:p>
        </p:txBody>
      </p:sp>
      <p:sp>
        <p:nvSpPr>
          <p:cNvPr id="26" name="Rectangle 27">
            <a:extLst>
              <a:ext uri="{FF2B5EF4-FFF2-40B4-BE49-F238E27FC236}">
                <a16:creationId xmlns:a16="http://schemas.microsoft.com/office/drawing/2014/main" id="{61BB3210-174F-4EB2-85FD-69D8C4CAEB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47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8">
            <a:extLst>
              <a:ext uri="{FF2B5EF4-FFF2-40B4-BE49-F238E27FC236}">
                <a16:creationId xmlns:a16="http://schemas.microsoft.com/office/drawing/2014/main" id="{BDB65661-B4FB-44C9-BBA7-0B92B4E50C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a:extLst>
              <a:ext uri="{FF2B5EF4-FFF2-40B4-BE49-F238E27FC236}">
                <a16:creationId xmlns:a16="http://schemas.microsoft.com/office/drawing/2014/main" id="{D521FC44-D250-43BD-9DBE-57E400CBCF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Isosceles Triangle 31">
            <a:extLst>
              <a:ext uri="{FF2B5EF4-FFF2-40B4-BE49-F238E27FC236}">
                <a16:creationId xmlns:a16="http://schemas.microsoft.com/office/drawing/2014/main" id="{372067B3-B7F7-4880-B90D-E1BB13B5BA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9655978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EF2DDC-B4E3-433C-8DBC-832DD9A88620}"/>
              </a:ext>
            </a:extLst>
          </p:cNvPr>
          <p:cNvSpPr>
            <a:spLocks noGrp="1"/>
          </p:cNvSpPr>
          <p:nvPr>
            <p:ph type="title"/>
          </p:nvPr>
        </p:nvSpPr>
        <p:spPr>
          <a:xfrm>
            <a:off x="5536734" y="609600"/>
            <a:ext cx="3737268" cy="1320800"/>
          </a:xfrm>
        </p:spPr>
        <p:txBody>
          <a:bodyPr>
            <a:normAutofit/>
          </a:bodyPr>
          <a:lstStyle/>
          <a:p>
            <a:r>
              <a:rPr lang="en-US" dirty="0"/>
              <a:t>AVL Trees Recap:</a:t>
            </a:r>
          </a:p>
        </p:txBody>
      </p:sp>
      <p:sp>
        <p:nvSpPr>
          <p:cNvPr id="3" name="Content Placeholder 2">
            <a:extLst>
              <a:ext uri="{FF2B5EF4-FFF2-40B4-BE49-F238E27FC236}">
                <a16:creationId xmlns:a16="http://schemas.microsoft.com/office/drawing/2014/main" id="{943D719E-4A40-49E1-86C4-B46489655656}"/>
              </a:ext>
            </a:extLst>
          </p:cNvPr>
          <p:cNvSpPr>
            <a:spLocks noGrp="1"/>
          </p:cNvSpPr>
          <p:nvPr>
            <p:ph idx="1"/>
          </p:nvPr>
        </p:nvSpPr>
        <p:spPr>
          <a:xfrm>
            <a:off x="5209563" y="1249251"/>
            <a:ext cx="4457601" cy="5220236"/>
          </a:xfrm>
        </p:spPr>
        <p:txBody>
          <a:bodyPr>
            <a:normAutofit/>
          </a:bodyPr>
          <a:lstStyle/>
          <a:p>
            <a:pPr>
              <a:lnSpc>
                <a:spcPct val="90000"/>
              </a:lnSpc>
            </a:pPr>
            <a:r>
              <a:rPr lang="en-US" sz="1400" dirty="0"/>
              <a:t>AVL: Binary Search Trees that are Balanced</a:t>
            </a:r>
          </a:p>
          <a:p>
            <a:pPr lvl="1">
              <a:lnSpc>
                <a:spcPct val="90000"/>
              </a:lnSpc>
            </a:pPr>
            <a:r>
              <a:rPr lang="en-US" sz="1400" dirty="0"/>
              <a:t>Node’s balance: Height of left child – height of right child  is -1, 0, or 1</a:t>
            </a:r>
          </a:p>
          <a:p>
            <a:pPr lvl="2">
              <a:lnSpc>
                <a:spcPct val="90000"/>
              </a:lnSpc>
            </a:pPr>
            <a:r>
              <a:rPr lang="en-US" dirty="0">
                <a:solidFill>
                  <a:srgbClr val="FFFF00"/>
                </a:solidFill>
              </a:rPr>
              <a:t>Unbalanced if &lt;=-2 or &gt;= 2</a:t>
            </a:r>
          </a:p>
          <a:p>
            <a:pPr lvl="1">
              <a:lnSpc>
                <a:spcPct val="90000"/>
              </a:lnSpc>
            </a:pPr>
            <a:r>
              <a:rPr lang="en-US" sz="1400" dirty="0"/>
              <a:t>Nodes become unbalanced when:</a:t>
            </a:r>
          </a:p>
          <a:p>
            <a:pPr lvl="2">
              <a:lnSpc>
                <a:spcPct val="90000"/>
              </a:lnSpc>
            </a:pPr>
            <a:r>
              <a:rPr lang="en-US" dirty="0">
                <a:solidFill>
                  <a:srgbClr val="FFFF00"/>
                </a:solidFill>
              </a:rPr>
              <a:t>Insert </a:t>
            </a:r>
            <a:r>
              <a:rPr lang="en-US" dirty="0"/>
              <a:t>a new node</a:t>
            </a:r>
          </a:p>
          <a:p>
            <a:pPr lvl="2">
              <a:lnSpc>
                <a:spcPct val="90000"/>
              </a:lnSpc>
            </a:pPr>
            <a:r>
              <a:rPr lang="en-US" dirty="0">
                <a:solidFill>
                  <a:srgbClr val="FFFF00"/>
                </a:solidFill>
              </a:rPr>
              <a:t>Remove</a:t>
            </a:r>
            <a:r>
              <a:rPr lang="en-US" dirty="0"/>
              <a:t> a node</a:t>
            </a:r>
          </a:p>
          <a:p>
            <a:pPr lvl="1">
              <a:lnSpc>
                <a:spcPct val="90000"/>
              </a:lnSpc>
            </a:pPr>
            <a:r>
              <a:rPr lang="en-US" sz="1400" dirty="0"/>
              <a:t>Only check the balance of the </a:t>
            </a:r>
            <a:r>
              <a:rPr lang="en-US" sz="1400" dirty="0">
                <a:solidFill>
                  <a:srgbClr val="FFFF00"/>
                </a:solidFill>
              </a:rPr>
              <a:t>ancestors</a:t>
            </a:r>
            <a:r>
              <a:rPr lang="en-US" sz="1400" dirty="0"/>
              <a:t> (parent, grandparent, etc.)</a:t>
            </a:r>
          </a:p>
          <a:p>
            <a:pPr lvl="2">
              <a:lnSpc>
                <a:spcPct val="90000"/>
              </a:lnSpc>
            </a:pPr>
            <a:r>
              <a:rPr lang="en-US" dirty="0"/>
              <a:t>So you’re </a:t>
            </a:r>
            <a:r>
              <a:rPr lang="en-US" dirty="0">
                <a:solidFill>
                  <a:srgbClr val="FFFF00"/>
                </a:solidFill>
              </a:rPr>
              <a:t>working your way up from the node you inserted or removed</a:t>
            </a:r>
          </a:p>
          <a:p>
            <a:pPr lvl="2">
              <a:lnSpc>
                <a:spcPct val="90000"/>
              </a:lnSpc>
            </a:pPr>
            <a:r>
              <a:rPr lang="en-US" dirty="0"/>
              <a:t>The FIRST unbalanced node is the one you fix first</a:t>
            </a:r>
          </a:p>
          <a:p>
            <a:pPr lvl="3">
              <a:lnSpc>
                <a:spcPct val="90000"/>
              </a:lnSpc>
            </a:pPr>
            <a:r>
              <a:rPr lang="en-US" dirty="0"/>
              <a:t>Before checking the rest of the ancestors.</a:t>
            </a:r>
          </a:p>
          <a:p>
            <a:pPr lvl="3">
              <a:lnSpc>
                <a:spcPct val="90000"/>
              </a:lnSpc>
            </a:pPr>
            <a:r>
              <a:rPr lang="en-US" dirty="0"/>
              <a:t>Fixing the first unbalanced node may fix the unbalance of ancestors higher up.</a:t>
            </a:r>
          </a:p>
        </p:txBody>
      </p:sp>
      <p:pic>
        <p:nvPicPr>
          <p:cNvPr id="5" name="Picture 4" descr="A dog sitting on a table&#10;&#10;Description automatically generated">
            <a:extLst>
              <a:ext uri="{FF2B5EF4-FFF2-40B4-BE49-F238E27FC236}">
                <a16:creationId xmlns:a16="http://schemas.microsoft.com/office/drawing/2014/main" id="{02342459-281B-4FCE-995E-B9184F6828A5}"/>
              </a:ext>
            </a:extLst>
          </p:cNvPr>
          <p:cNvPicPr>
            <a:picLocks noChangeAspect="1"/>
          </p:cNvPicPr>
          <p:nvPr/>
        </p:nvPicPr>
        <p:blipFill rotWithShape="1">
          <a:blip r:embed="rId2"/>
          <a:srcRect l="20464" r="20536"/>
          <a:stretch/>
        </p:blipFill>
        <p:spPr>
          <a:xfrm>
            <a:off x="20" y="-1"/>
            <a:ext cx="5394940" cy="6858001"/>
          </a:xfrm>
          <a:custGeom>
            <a:avLst/>
            <a:gdLst/>
            <a:ahLst/>
            <a:cxnLst/>
            <a:rect l="l" t="t" r="r" b="b"/>
            <a:pathLst>
              <a:path w="5394960" h="6858000">
                <a:moveTo>
                  <a:pt x="842596" y="0"/>
                </a:moveTo>
                <a:lnTo>
                  <a:pt x="5394960" y="0"/>
                </a:lnTo>
                <a:lnTo>
                  <a:pt x="5394960" y="21851"/>
                </a:lnTo>
                <a:lnTo>
                  <a:pt x="4365943" y="6858000"/>
                </a:lnTo>
                <a:lnTo>
                  <a:pt x="0" y="6858000"/>
                </a:lnTo>
                <a:lnTo>
                  <a:pt x="0" y="5666154"/>
                </a:lnTo>
                <a:close/>
              </a:path>
            </a:pathLst>
          </a:custGeom>
        </p:spPr>
      </p:pic>
      <p:sp>
        <p:nvSpPr>
          <p:cNvPr id="12" name="Isosceles Triangle 9">
            <a:extLst>
              <a:ext uri="{FF2B5EF4-FFF2-40B4-BE49-F238E27FC236}">
                <a16:creationId xmlns:a16="http://schemas.microsoft.com/office/drawing/2014/main" id="{3BCB5F6A-9EB0-40B0-9D13-3023E9A205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3726452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2418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563D499A-1DFC-4B88-966B-978B674ED120}"/>
              </a:ext>
            </a:extLst>
          </p:cNvPr>
          <p:cNvSpPr>
            <a:spLocks noGrp="1"/>
          </p:cNvSpPr>
          <p:nvPr>
            <p:ph type="title"/>
          </p:nvPr>
        </p:nvSpPr>
        <p:spPr>
          <a:xfrm>
            <a:off x="643467" y="816638"/>
            <a:ext cx="3367359" cy="5224724"/>
          </a:xfrm>
        </p:spPr>
        <p:txBody>
          <a:bodyPr anchor="ctr">
            <a:normAutofit/>
          </a:bodyPr>
          <a:lstStyle/>
          <a:p>
            <a:r>
              <a:rPr lang="en-US" dirty="0"/>
              <a:t>Fixing Imbalances: Rotations!</a:t>
            </a:r>
          </a:p>
        </p:txBody>
      </p:sp>
      <p:sp>
        <p:nvSpPr>
          <p:cNvPr id="3" name="Content Placeholder 2">
            <a:extLst>
              <a:ext uri="{FF2B5EF4-FFF2-40B4-BE49-F238E27FC236}">
                <a16:creationId xmlns:a16="http://schemas.microsoft.com/office/drawing/2014/main" id="{308713D2-1496-4A4E-809A-E6DC8031B1C3}"/>
              </a:ext>
            </a:extLst>
          </p:cNvPr>
          <p:cNvSpPr>
            <a:spLocks noGrp="1"/>
          </p:cNvSpPr>
          <p:nvPr>
            <p:ph idx="1"/>
          </p:nvPr>
        </p:nvSpPr>
        <p:spPr>
          <a:xfrm>
            <a:off x="4340181" y="270456"/>
            <a:ext cx="5357609" cy="6435144"/>
          </a:xfrm>
        </p:spPr>
        <p:txBody>
          <a:bodyPr anchor="ctr">
            <a:normAutofit/>
          </a:bodyPr>
          <a:lstStyle/>
          <a:p>
            <a:pPr>
              <a:spcBef>
                <a:spcPts val="1700"/>
              </a:spcBef>
            </a:pPr>
            <a:r>
              <a:rPr lang="en-US" dirty="0"/>
              <a:t>To fix an imbalance, you </a:t>
            </a:r>
            <a:r>
              <a:rPr lang="en-US" dirty="0">
                <a:solidFill>
                  <a:srgbClr val="FFC000"/>
                </a:solidFill>
              </a:rPr>
              <a:t>SYSTEMATICALLY</a:t>
            </a:r>
            <a:r>
              <a:rPr lang="en-US" dirty="0"/>
              <a:t> and </a:t>
            </a:r>
            <a:r>
              <a:rPr lang="en-US" dirty="0">
                <a:solidFill>
                  <a:srgbClr val="FFC000"/>
                </a:solidFill>
              </a:rPr>
              <a:t>EFFICIENTLY</a:t>
            </a:r>
            <a:r>
              <a:rPr lang="en-US" dirty="0"/>
              <a:t> </a:t>
            </a:r>
            <a:r>
              <a:rPr lang="en-US" dirty="0">
                <a:solidFill>
                  <a:srgbClr val="FFFF00"/>
                </a:solidFill>
              </a:rPr>
              <a:t>rotate</a:t>
            </a:r>
            <a:r>
              <a:rPr lang="en-US" dirty="0"/>
              <a:t> the unbalanced node down a level in the tree, and rotate one of its children up a level</a:t>
            </a:r>
          </a:p>
          <a:p>
            <a:pPr lvl="1">
              <a:spcBef>
                <a:spcPts val="1700"/>
              </a:spcBef>
            </a:pPr>
            <a:r>
              <a:rPr lang="en-US" b="1" dirty="0"/>
              <a:t>The goal: </a:t>
            </a:r>
            <a:r>
              <a:rPr lang="en-US" dirty="0"/>
              <a:t>balance the tree</a:t>
            </a:r>
          </a:p>
          <a:p>
            <a:pPr lvl="1">
              <a:spcBef>
                <a:spcPts val="1700"/>
              </a:spcBef>
            </a:pPr>
            <a:r>
              <a:rPr lang="en-US" b="1" dirty="0"/>
              <a:t>The reason: </a:t>
            </a:r>
            <a:r>
              <a:rPr lang="en-US" dirty="0"/>
              <a:t>So </a:t>
            </a:r>
            <a:r>
              <a:rPr lang="en-US" dirty="0">
                <a:solidFill>
                  <a:srgbClr val="FFC000"/>
                </a:solidFill>
              </a:rPr>
              <a:t>inserting, removing, and finding</a:t>
            </a:r>
            <a:r>
              <a:rPr lang="en-US" dirty="0"/>
              <a:t> can all be done in worst case, </a:t>
            </a:r>
            <a:r>
              <a:rPr lang="en-US" dirty="0">
                <a:solidFill>
                  <a:srgbClr val="FFC000"/>
                </a:solidFill>
              </a:rPr>
              <a:t>O (log n)</a:t>
            </a:r>
            <a:r>
              <a:rPr lang="en-US" dirty="0"/>
              <a:t> time</a:t>
            </a:r>
          </a:p>
          <a:p>
            <a:pPr lvl="1">
              <a:spcBef>
                <a:spcPts val="1700"/>
              </a:spcBef>
            </a:pPr>
            <a:r>
              <a:rPr lang="en-US" dirty="0"/>
              <a:t>If the goal is to make inserting, removing, and finding efficient in terms of time, </a:t>
            </a:r>
            <a:r>
              <a:rPr lang="en-US" dirty="0">
                <a:solidFill>
                  <a:srgbClr val="FFFF00"/>
                </a:solidFill>
              </a:rPr>
              <a:t>the steps needed to re-establish balance must be efficient and consistent.</a:t>
            </a:r>
          </a:p>
          <a:p>
            <a:pPr>
              <a:spcBef>
                <a:spcPts val="1700"/>
              </a:spcBef>
            </a:pPr>
            <a:r>
              <a:rPr lang="en-US" dirty="0"/>
              <a:t>So what do you do when you find an unbalanced node?</a:t>
            </a:r>
          </a:p>
        </p:txBody>
      </p:sp>
      <p:pic>
        <p:nvPicPr>
          <p:cNvPr id="5" name="Graphic 4" descr="Arrow: Rotate left outline">
            <a:extLst>
              <a:ext uri="{FF2B5EF4-FFF2-40B4-BE49-F238E27FC236}">
                <a16:creationId xmlns:a16="http://schemas.microsoft.com/office/drawing/2014/main" id="{1279B1CA-712E-4589-BF21-7EA7E6A706A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687742" y="1561454"/>
            <a:ext cx="914400" cy="914400"/>
          </a:xfrm>
          <a:prstGeom prst="rect">
            <a:avLst/>
          </a:prstGeom>
        </p:spPr>
      </p:pic>
    </p:spTree>
    <p:extLst>
      <p:ext uri="{BB962C8B-B14F-4D97-AF65-F5344CB8AC3E}">
        <p14:creationId xmlns:p14="http://schemas.microsoft.com/office/powerpoint/2010/main" val="12337250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9827F-C11E-4F47-BE91-80DD29B84429}"/>
              </a:ext>
            </a:extLst>
          </p:cNvPr>
          <p:cNvSpPr>
            <a:spLocks noGrp="1"/>
          </p:cNvSpPr>
          <p:nvPr>
            <p:ph type="title"/>
          </p:nvPr>
        </p:nvSpPr>
        <p:spPr/>
        <p:txBody>
          <a:bodyPr/>
          <a:lstStyle/>
          <a:p>
            <a:r>
              <a:rPr lang="en-US" dirty="0"/>
              <a:t>4 types of rotations:</a:t>
            </a:r>
          </a:p>
        </p:txBody>
      </p:sp>
      <p:sp>
        <p:nvSpPr>
          <p:cNvPr id="3" name="Content Placeholder 2">
            <a:extLst>
              <a:ext uri="{FF2B5EF4-FFF2-40B4-BE49-F238E27FC236}">
                <a16:creationId xmlns:a16="http://schemas.microsoft.com/office/drawing/2014/main" id="{6AEE67A8-4405-4CAC-98BE-DFD961958F89}"/>
              </a:ext>
            </a:extLst>
          </p:cNvPr>
          <p:cNvSpPr>
            <a:spLocks noGrp="1"/>
          </p:cNvSpPr>
          <p:nvPr>
            <p:ph idx="1"/>
          </p:nvPr>
        </p:nvSpPr>
        <p:spPr/>
        <p:txBody>
          <a:bodyPr>
            <a:normAutofit fontScale="92500" lnSpcReduction="20000"/>
          </a:bodyPr>
          <a:lstStyle/>
          <a:p>
            <a:r>
              <a:rPr lang="en-US" dirty="0"/>
              <a:t>Left: (for nodes with balance of -2)</a:t>
            </a:r>
          </a:p>
          <a:p>
            <a:pPr lvl="1"/>
            <a:r>
              <a:rPr lang="en-US" dirty="0"/>
              <a:t> rotating the unbalanced node to the left and it’s right child up</a:t>
            </a:r>
          </a:p>
          <a:p>
            <a:r>
              <a:rPr lang="en-US" dirty="0"/>
              <a:t>Right: (for nodes with balance of 2)</a:t>
            </a:r>
          </a:p>
          <a:p>
            <a:pPr lvl="1"/>
            <a:r>
              <a:rPr lang="en-US" dirty="0"/>
              <a:t>Rotating the unbalanced node to the right and its left child up</a:t>
            </a:r>
          </a:p>
          <a:p>
            <a:pPr marL="457200" lvl="1" indent="0">
              <a:buNone/>
            </a:pPr>
            <a:endParaRPr lang="en-US" dirty="0"/>
          </a:p>
          <a:p>
            <a:pPr marL="457200" lvl="1" indent="-457200">
              <a:buNone/>
            </a:pPr>
            <a:r>
              <a:rPr lang="en-US" i="1" dirty="0">
                <a:solidFill>
                  <a:srgbClr val="FFFF00"/>
                </a:solidFill>
              </a:rPr>
              <a:t>MORE DETAILS ON THESE TWO LATER…</a:t>
            </a:r>
          </a:p>
          <a:p>
            <a:r>
              <a:rPr lang="en-US" dirty="0"/>
              <a:t>left-right:</a:t>
            </a:r>
          </a:p>
          <a:p>
            <a:pPr lvl="1"/>
            <a:r>
              <a:rPr lang="en-US" dirty="0"/>
              <a:t>First, rotating the right child to the right</a:t>
            </a:r>
          </a:p>
          <a:p>
            <a:pPr lvl="1"/>
            <a:r>
              <a:rPr lang="en-US" dirty="0"/>
              <a:t>Then rotating the unbalanced node to the left</a:t>
            </a:r>
          </a:p>
          <a:p>
            <a:r>
              <a:rPr lang="en-US" dirty="0"/>
              <a:t>Right-left:</a:t>
            </a:r>
          </a:p>
          <a:p>
            <a:pPr lvl="1"/>
            <a:r>
              <a:rPr lang="en-US" dirty="0"/>
              <a:t>First, rotating the left child to the left</a:t>
            </a:r>
          </a:p>
          <a:p>
            <a:pPr lvl="1"/>
            <a:r>
              <a:rPr lang="en-US" dirty="0"/>
              <a:t>Then rotating the unbalanced node to the right</a:t>
            </a:r>
          </a:p>
          <a:p>
            <a:endParaRPr lang="en-US" dirty="0"/>
          </a:p>
        </p:txBody>
      </p:sp>
    </p:spTree>
    <p:extLst>
      <p:ext uri="{BB962C8B-B14F-4D97-AF65-F5344CB8AC3E}">
        <p14:creationId xmlns:p14="http://schemas.microsoft.com/office/powerpoint/2010/main" val="3740727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784" y="-10739"/>
            <a:ext cx="8596668" cy="701040"/>
          </a:xfrm>
        </p:spPr>
        <p:txBody>
          <a:bodyPr>
            <a:normAutofit fontScale="90000"/>
          </a:bodyPr>
          <a:lstStyle/>
          <a:p>
            <a:r>
              <a:rPr lang="en-US" dirty="0"/>
              <a:t>Insertion: Simple Left rotation (the fun part!) pt1</a:t>
            </a:r>
          </a:p>
        </p:txBody>
      </p:sp>
      <p:sp>
        <p:nvSpPr>
          <p:cNvPr id="49" name="Footer Placeholder 5"/>
          <p:cNvSpPr>
            <a:spLocks noGrp="1"/>
          </p:cNvSpPr>
          <p:nvPr>
            <p:ph type="ftr" sz="quarter" idx="11"/>
          </p:nvPr>
        </p:nvSpPr>
        <p:spPr>
          <a:xfrm>
            <a:off x="398520" y="6569015"/>
            <a:ext cx="10732018" cy="365125"/>
          </a:xfrm>
        </p:spPr>
        <p:txBody>
          <a:bodyPr/>
          <a:lstStyle/>
          <a:p>
            <a:r>
              <a:rPr lang="en-US" sz="1800" dirty="0">
                <a:solidFill>
                  <a:srgbClr val="FF0000"/>
                </a:solidFill>
              </a:rPr>
              <a:t>&lt;- left                                                                                                                   right -&gt;</a:t>
            </a:r>
          </a:p>
        </p:txBody>
      </p:sp>
      <p:sp>
        <p:nvSpPr>
          <p:cNvPr id="4" name="Oval 3"/>
          <p:cNvSpPr/>
          <p:nvPr/>
        </p:nvSpPr>
        <p:spPr>
          <a:xfrm>
            <a:off x="899419" y="2339340"/>
            <a:ext cx="458047" cy="464820"/>
          </a:xfrm>
          <a:prstGeom prst="ellipse">
            <a:avLst/>
          </a:prstGeom>
          <a:solidFill>
            <a:srgbClr val="FFFF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936671" y="2315492"/>
            <a:ext cx="510303" cy="523220"/>
          </a:xfrm>
          <a:prstGeom prst="rect">
            <a:avLst/>
          </a:prstGeom>
          <a:noFill/>
        </p:spPr>
        <p:txBody>
          <a:bodyPr wrap="square" rtlCol="0">
            <a:spAutoFit/>
          </a:bodyPr>
          <a:lstStyle/>
          <a:p>
            <a:r>
              <a:rPr lang="en-US" sz="2800" dirty="0">
                <a:solidFill>
                  <a:schemeClr val="accent4">
                    <a:lumMod val="50000"/>
                  </a:schemeClr>
                </a:solidFill>
                <a:latin typeface="Arial" panose="020B0604020202020204" pitchFamily="34" charset="0"/>
                <a:cs typeface="Arial" panose="020B0604020202020204" pitchFamily="34" charset="0"/>
              </a:rPr>
              <a:t>5</a:t>
            </a:r>
          </a:p>
        </p:txBody>
      </p:sp>
      <p:sp>
        <p:nvSpPr>
          <p:cNvPr id="6" name="Oval 5"/>
          <p:cNvSpPr/>
          <p:nvPr/>
        </p:nvSpPr>
        <p:spPr>
          <a:xfrm>
            <a:off x="418511" y="2992130"/>
            <a:ext cx="458047" cy="464820"/>
          </a:xfrm>
          <a:prstGeom prst="ellipse">
            <a:avLst/>
          </a:prstGeom>
          <a:solidFill>
            <a:srgbClr val="FFFF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464231" y="2953042"/>
            <a:ext cx="345871" cy="523220"/>
          </a:xfrm>
          <a:prstGeom prst="rect">
            <a:avLst/>
          </a:prstGeom>
          <a:noFill/>
        </p:spPr>
        <p:txBody>
          <a:bodyPr wrap="square" rtlCol="0">
            <a:spAutoFit/>
          </a:bodyPr>
          <a:lstStyle/>
          <a:p>
            <a:r>
              <a:rPr lang="en-US" sz="2800" dirty="0">
                <a:solidFill>
                  <a:schemeClr val="accent4">
                    <a:lumMod val="50000"/>
                  </a:schemeClr>
                </a:solidFill>
                <a:latin typeface="Arial" panose="020B0604020202020204" pitchFamily="34" charset="0"/>
                <a:cs typeface="Arial" panose="020B0604020202020204" pitchFamily="34" charset="0"/>
              </a:rPr>
              <a:t>3</a:t>
            </a:r>
          </a:p>
        </p:txBody>
      </p:sp>
      <p:sp>
        <p:nvSpPr>
          <p:cNvPr id="10" name="Oval 9"/>
          <p:cNvSpPr/>
          <p:nvPr/>
        </p:nvSpPr>
        <p:spPr>
          <a:xfrm>
            <a:off x="1606625" y="2959150"/>
            <a:ext cx="458047" cy="464820"/>
          </a:xfrm>
          <a:prstGeom prst="ellipse">
            <a:avLst/>
          </a:prstGeom>
          <a:solidFill>
            <a:srgbClr val="FFFF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1530425" y="2927682"/>
            <a:ext cx="623756" cy="523220"/>
          </a:xfrm>
          <a:prstGeom prst="rect">
            <a:avLst/>
          </a:prstGeom>
          <a:noFill/>
        </p:spPr>
        <p:txBody>
          <a:bodyPr wrap="square" rtlCol="0">
            <a:spAutoFit/>
          </a:bodyPr>
          <a:lstStyle/>
          <a:p>
            <a:r>
              <a:rPr lang="en-US" sz="2800" dirty="0">
                <a:solidFill>
                  <a:schemeClr val="accent4">
                    <a:lumMod val="50000"/>
                  </a:schemeClr>
                </a:solidFill>
                <a:latin typeface="Arial" panose="020B0604020202020204" pitchFamily="34" charset="0"/>
                <a:cs typeface="Arial" panose="020B0604020202020204" pitchFamily="34" charset="0"/>
              </a:rPr>
              <a:t>12</a:t>
            </a:r>
          </a:p>
        </p:txBody>
      </p:sp>
      <p:sp>
        <p:nvSpPr>
          <p:cNvPr id="12" name="Oval 11"/>
          <p:cNvSpPr/>
          <p:nvPr/>
        </p:nvSpPr>
        <p:spPr>
          <a:xfrm>
            <a:off x="2309543" y="3577328"/>
            <a:ext cx="458047" cy="464820"/>
          </a:xfrm>
          <a:prstGeom prst="ellipse">
            <a:avLst/>
          </a:prstGeom>
          <a:solidFill>
            <a:srgbClr val="FFFF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2256203" y="3553480"/>
            <a:ext cx="623756" cy="523220"/>
          </a:xfrm>
          <a:prstGeom prst="rect">
            <a:avLst/>
          </a:prstGeom>
          <a:noFill/>
        </p:spPr>
        <p:txBody>
          <a:bodyPr wrap="square" rtlCol="0">
            <a:spAutoFit/>
          </a:bodyPr>
          <a:lstStyle/>
          <a:p>
            <a:r>
              <a:rPr lang="en-US" sz="2800" dirty="0">
                <a:solidFill>
                  <a:schemeClr val="accent4">
                    <a:lumMod val="50000"/>
                  </a:schemeClr>
                </a:solidFill>
                <a:latin typeface="Arial" panose="020B0604020202020204" pitchFamily="34" charset="0"/>
                <a:cs typeface="Arial" panose="020B0604020202020204" pitchFamily="34" charset="0"/>
              </a:rPr>
              <a:t>18</a:t>
            </a:r>
          </a:p>
        </p:txBody>
      </p:sp>
      <p:sp>
        <p:nvSpPr>
          <p:cNvPr id="14" name="Oval 13"/>
          <p:cNvSpPr/>
          <p:nvPr/>
        </p:nvSpPr>
        <p:spPr>
          <a:xfrm>
            <a:off x="1148578" y="3597194"/>
            <a:ext cx="458047" cy="464820"/>
          </a:xfrm>
          <a:prstGeom prst="ellipse">
            <a:avLst/>
          </a:prstGeom>
          <a:solidFill>
            <a:srgbClr val="FFFF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1194298" y="3573346"/>
            <a:ext cx="412327" cy="523220"/>
          </a:xfrm>
          <a:prstGeom prst="rect">
            <a:avLst/>
          </a:prstGeom>
          <a:noFill/>
        </p:spPr>
        <p:txBody>
          <a:bodyPr wrap="square" rtlCol="0">
            <a:spAutoFit/>
          </a:bodyPr>
          <a:lstStyle/>
          <a:p>
            <a:r>
              <a:rPr lang="en-US" sz="2800" dirty="0">
                <a:solidFill>
                  <a:schemeClr val="accent4">
                    <a:lumMod val="50000"/>
                  </a:schemeClr>
                </a:solidFill>
                <a:latin typeface="Arial" panose="020B0604020202020204" pitchFamily="34" charset="0"/>
                <a:cs typeface="Arial" panose="020B0604020202020204" pitchFamily="34" charset="0"/>
              </a:rPr>
              <a:t>7</a:t>
            </a:r>
          </a:p>
        </p:txBody>
      </p:sp>
      <p:sp>
        <p:nvSpPr>
          <p:cNvPr id="16" name="Oval 15"/>
          <p:cNvSpPr/>
          <p:nvPr/>
        </p:nvSpPr>
        <p:spPr>
          <a:xfrm>
            <a:off x="1806134" y="4351604"/>
            <a:ext cx="458047" cy="464820"/>
          </a:xfrm>
          <a:prstGeom prst="ellipse">
            <a:avLst/>
          </a:prstGeom>
          <a:solidFill>
            <a:srgbClr val="FFFF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val 2">
            <a:extLst>
              <a:ext uri="{FF2B5EF4-FFF2-40B4-BE49-F238E27FC236}">
                <a16:creationId xmlns:a16="http://schemas.microsoft.com/office/drawing/2014/main" id="{D77D4010-358E-4D4C-952C-26366FF85DFB}"/>
              </a:ext>
            </a:extLst>
          </p:cNvPr>
          <p:cNvSpPr/>
          <p:nvPr/>
        </p:nvSpPr>
        <p:spPr>
          <a:xfrm>
            <a:off x="1806134" y="4366051"/>
            <a:ext cx="450069" cy="44127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1720951" y="4327756"/>
            <a:ext cx="623756" cy="523220"/>
          </a:xfrm>
          <a:prstGeom prst="rect">
            <a:avLst/>
          </a:prstGeom>
          <a:noFill/>
        </p:spPr>
        <p:txBody>
          <a:bodyPr wrap="square" rtlCol="0">
            <a:spAutoFit/>
          </a:bodyPr>
          <a:lstStyle/>
          <a:p>
            <a:r>
              <a:rPr lang="en-US" sz="2800" dirty="0">
                <a:solidFill>
                  <a:schemeClr val="accent2">
                    <a:lumMod val="50000"/>
                  </a:schemeClr>
                </a:solidFill>
                <a:latin typeface="Arial" panose="020B0604020202020204" pitchFamily="34" charset="0"/>
                <a:cs typeface="Arial" panose="020B0604020202020204" pitchFamily="34" charset="0"/>
              </a:rPr>
              <a:t>15</a:t>
            </a:r>
          </a:p>
        </p:txBody>
      </p:sp>
      <p:cxnSp>
        <p:nvCxnSpPr>
          <p:cNvPr id="21" name="Straight Arrow Connector 20"/>
          <p:cNvCxnSpPr>
            <a:endCxn id="17" idx="3"/>
          </p:cNvCxnSpPr>
          <p:nvPr/>
        </p:nvCxnSpPr>
        <p:spPr>
          <a:xfrm flipH="1">
            <a:off x="2344707" y="4584014"/>
            <a:ext cx="960422" cy="535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3336972" y="4399348"/>
            <a:ext cx="1032655" cy="369332"/>
          </a:xfrm>
          <a:prstGeom prst="rect">
            <a:avLst/>
          </a:prstGeom>
          <a:noFill/>
        </p:spPr>
        <p:txBody>
          <a:bodyPr wrap="none" rtlCol="0">
            <a:spAutoFit/>
          </a:bodyPr>
          <a:lstStyle/>
          <a:p>
            <a:r>
              <a:rPr lang="en-US" dirty="0"/>
              <a:t>inserted</a:t>
            </a:r>
          </a:p>
        </p:txBody>
      </p:sp>
      <p:cxnSp>
        <p:nvCxnSpPr>
          <p:cNvPr id="25" name="Straight Arrow Connector 24"/>
          <p:cNvCxnSpPr/>
          <p:nvPr/>
        </p:nvCxnSpPr>
        <p:spPr>
          <a:xfrm>
            <a:off x="1277673" y="2764608"/>
            <a:ext cx="338602" cy="3505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a:off x="1978713" y="3351318"/>
            <a:ext cx="338602" cy="3505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flipH="1">
            <a:off x="1530425" y="3351318"/>
            <a:ext cx="183295" cy="24587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flipH="1">
            <a:off x="772002" y="2743522"/>
            <a:ext cx="171590" cy="20952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flipH="1">
            <a:off x="2230381" y="4062014"/>
            <a:ext cx="176552" cy="28959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4" name="Content Placeholder 2"/>
          <p:cNvSpPr txBox="1">
            <a:spLocks/>
          </p:cNvSpPr>
          <p:nvPr/>
        </p:nvSpPr>
        <p:spPr>
          <a:xfrm>
            <a:off x="4545623" y="756138"/>
            <a:ext cx="6039752" cy="5717641"/>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None/>
            </a:pPr>
            <a:r>
              <a:rPr lang="en-US" sz="2600" b="1" dirty="0">
                <a:solidFill>
                  <a:srgbClr val="FFC000"/>
                </a:solidFill>
              </a:rPr>
              <a:t>Left rotation:</a:t>
            </a:r>
          </a:p>
          <a:p>
            <a:r>
              <a:rPr lang="en-US" dirty="0"/>
              <a:t>In this case, we just inserted 15 into an otherwise balanced tree.</a:t>
            </a:r>
          </a:p>
          <a:p>
            <a:pPr lvl="1"/>
            <a:r>
              <a:rPr lang="en-US" dirty="0"/>
              <a:t>We check 18’s balance : 1</a:t>
            </a:r>
          </a:p>
          <a:p>
            <a:pPr lvl="1"/>
            <a:r>
              <a:rPr lang="en-US" dirty="0"/>
              <a:t>We check 12’s balance: -1</a:t>
            </a:r>
          </a:p>
          <a:p>
            <a:pPr lvl="1"/>
            <a:r>
              <a:rPr lang="en-US" dirty="0"/>
              <a:t>We check 5’s balance: -2</a:t>
            </a:r>
          </a:p>
          <a:p>
            <a:pPr lvl="2"/>
            <a:r>
              <a:rPr lang="en-US" dirty="0"/>
              <a:t>This is the unbalanced node!</a:t>
            </a:r>
          </a:p>
          <a:p>
            <a:endParaRPr lang="en-US" dirty="0"/>
          </a:p>
          <a:p>
            <a:r>
              <a:rPr lang="en-US" dirty="0">
                <a:solidFill>
                  <a:srgbClr val="FFC000"/>
                </a:solidFill>
              </a:rPr>
              <a:t>Unbalance:-2</a:t>
            </a:r>
            <a:endParaRPr lang="en-US" dirty="0"/>
          </a:p>
          <a:p>
            <a:pPr lvl="1">
              <a:lnSpc>
                <a:spcPct val="110000"/>
              </a:lnSpc>
            </a:pPr>
            <a:r>
              <a:rPr lang="en-US" dirty="0"/>
              <a:t>If unbalance is -2, </a:t>
            </a:r>
            <a:r>
              <a:rPr lang="en-US" dirty="0">
                <a:solidFill>
                  <a:srgbClr val="FFC000"/>
                </a:solidFill>
              </a:rPr>
              <a:t>right subtree of 5 MUST BE heavier </a:t>
            </a:r>
            <a:r>
              <a:rPr lang="en-US" dirty="0"/>
              <a:t>(has more height) than the left subtree </a:t>
            </a:r>
            <a:br>
              <a:rPr lang="en-US" dirty="0"/>
            </a:br>
            <a:r>
              <a:rPr lang="en-US" dirty="0"/>
              <a:t>(</a:t>
            </a:r>
            <a:r>
              <a:rPr lang="en-US" dirty="0" err="1">
                <a:solidFill>
                  <a:srgbClr val="FFFF00"/>
                </a:solidFill>
              </a:rPr>
              <a:t>leftchild</a:t>
            </a:r>
            <a:r>
              <a:rPr lang="en-US" dirty="0">
                <a:solidFill>
                  <a:srgbClr val="FFFF00"/>
                </a:solidFill>
              </a:rPr>
              <a:t> height – right child’s height </a:t>
            </a:r>
            <a:r>
              <a:rPr lang="en-US" dirty="0"/>
              <a:t>is a negative number)</a:t>
            </a:r>
          </a:p>
          <a:p>
            <a:pPr lvl="1">
              <a:lnSpc>
                <a:spcPct val="110000"/>
              </a:lnSpc>
            </a:pPr>
            <a:r>
              <a:rPr lang="en-US" dirty="0"/>
              <a:t>We want to bring the right subtree up a level, and the 5 (unbalanced node) down to the left</a:t>
            </a:r>
          </a:p>
        </p:txBody>
      </p:sp>
      <p:sp>
        <p:nvSpPr>
          <p:cNvPr id="35" name="TextBox 34"/>
          <p:cNvSpPr txBox="1"/>
          <p:nvPr/>
        </p:nvSpPr>
        <p:spPr>
          <a:xfrm>
            <a:off x="2113816" y="2914180"/>
            <a:ext cx="391454" cy="369332"/>
          </a:xfrm>
          <a:prstGeom prst="rect">
            <a:avLst/>
          </a:prstGeom>
          <a:noFill/>
        </p:spPr>
        <p:txBody>
          <a:bodyPr wrap="none" rtlCol="0">
            <a:spAutoFit/>
          </a:bodyPr>
          <a:lstStyle/>
          <a:p>
            <a:r>
              <a:rPr lang="en-US" dirty="0">
                <a:solidFill>
                  <a:srgbClr val="FF0000"/>
                </a:solidFill>
              </a:rPr>
              <a:t>-1</a:t>
            </a:r>
          </a:p>
        </p:txBody>
      </p:sp>
      <p:sp>
        <p:nvSpPr>
          <p:cNvPr id="36" name="TextBox 35"/>
          <p:cNvSpPr txBox="1"/>
          <p:nvPr/>
        </p:nvSpPr>
        <p:spPr>
          <a:xfrm>
            <a:off x="1276829" y="2199376"/>
            <a:ext cx="391454" cy="369332"/>
          </a:xfrm>
          <a:prstGeom prst="rect">
            <a:avLst/>
          </a:prstGeom>
          <a:noFill/>
        </p:spPr>
        <p:txBody>
          <a:bodyPr wrap="none" rtlCol="0">
            <a:spAutoFit/>
          </a:bodyPr>
          <a:lstStyle/>
          <a:p>
            <a:r>
              <a:rPr lang="en-US" dirty="0">
                <a:solidFill>
                  <a:srgbClr val="FF0000"/>
                </a:solidFill>
              </a:rPr>
              <a:t>-2</a:t>
            </a:r>
          </a:p>
        </p:txBody>
      </p:sp>
    </p:spTree>
    <p:extLst>
      <p:ext uri="{BB962C8B-B14F-4D97-AF65-F5344CB8AC3E}">
        <p14:creationId xmlns:p14="http://schemas.microsoft.com/office/powerpoint/2010/main" val="7383178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784" y="-10739"/>
            <a:ext cx="8596668" cy="701040"/>
          </a:xfrm>
        </p:spPr>
        <p:txBody>
          <a:bodyPr>
            <a:normAutofit fontScale="90000"/>
          </a:bodyPr>
          <a:lstStyle/>
          <a:p>
            <a:r>
              <a:rPr lang="en-US" dirty="0"/>
              <a:t>Insertion: Simple Left rotation (the fun part!) pt2</a:t>
            </a:r>
          </a:p>
        </p:txBody>
      </p:sp>
      <p:sp>
        <p:nvSpPr>
          <p:cNvPr id="49" name="Footer Placeholder 5"/>
          <p:cNvSpPr>
            <a:spLocks noGrp="1"/>
          </p:cNvSpPr>
          <p:nvPr>
            <p:ph type="ftr" sz="quarter" idx="11"/>
          </p:nvPr>
        </p:nvSpPr>
        <p:spPr>
          <a:xfrm>
            <a:off x="398520" y="6569015"/>
            <a:ext cx="10732018" cy="365125"/>
          </a:xfrm>
        </p:spPr>
        <p:txBody>
          <a:bodyPr/>
          <a:lstStyle/>
          <a:p>
            <a:r>
              <a:rPr lang="en-US" sz="1800" dirty="0">
                <a:solidFill>
                  <a:srgbClr val="FF0000"/>
                </a:solidFill>
              </a:rPr>
              <a:t>&lt;- left                                                                                                                   right -&gt;</a:t>
            </a:r>
          </a:p>
        </p:txBody>
      </p:sp>
      <p:sp>
        <p:nvSpPr>
          <p:cNvPr id="4" name="Oval 3"/>
          <p:cNvSpPr/>
          <p:nvPr/>
        </p:nvSpPr>
        <p:spPr>
          <a:xfrm>
            <a:off x="899419" y="2339340"/>
            <a:ext cx="458047" cy="464820"/>
          </a:xfrm>
          <a:prstGeom prst="ellipse">
            <a:avLst/>
          </a:prstGeom>
          <a:solidFill>
            <a:srgbClr val="FFFF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936671" y="2315492"/>
            <a:ext cx="510303" cy="523220"/>
          </a:xfrm>
          <a:prstGeom prst="rect">
            <a:avLst/>
          </a:prstGeom>
          <a:noFill/>
        </p:spPr>
        <p:txBody>
          <a:bodyPr wrap="square" rtlCol="0">
            <a:spAutoFit/>
          </a:bodyPr>
          <a:lstStyle/>
          <a:p>
            <a:r>
              <a:rPr lang="en-US" sz="2800" dirty="0">
                <a:solidFill>
                  <a:schemeClr val="accent4">
                    <a:lumMod val="50000"/>
                  </a:schemeClr>
                </a:solidFill>
                <a:latin typeface="Arial" panose="020B0604020202020204" pitchFamily="34" charset="0"/>
                <a:cs typeface="Arial" panose="020B0604020202020204" pitchFamily="34" charset="0"/>
              </a:rPr>
              <a:t>5</a:t>
            </a:r>
          </a:p>
        </p:txBody>
      </p:sp>
      <p:sp>
        <p:nvSpPr>
          <p:cNvPr id="6" name="Oval 5"/>
          <p:cNvSpPr/>
          <p:nvPr/>
        </p:nvSpPr>
        <p:spPr>
          <a:xfrm>
            <a:off x="418511" y="2992130"/>
            <a:ext cx="458047" cy="464820"/>
          </a:xfrm>
          <a:prstGeom prst="ellipse">
            <a:avLst/>
          </a:prstGeom>
          <a:solidFill>
            <a:srgbClr val="FFFF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464231" y="2953042"/>
            <a:ext cx="345871" cy="523220"/>
          </a:xfrm>
          <a:prstGeom prst="rect">
            <a:avLst/>
          </a:prstGeom>
          <a:noFill/>
        </p:spPr>
        <p:txBody>
          <a:bodyPr wrap="square" rtlCol="0">
            <a:spAutoFit/>
          </a:bodyPr>
          <a:lstStyle/>
          <a:p>
            <a:r>
              <a:rPr lang="en-US" sz="2800" dirty="0">
                <a:solidFill>
                  <a:schemeClr val="accent4">
                    <a:lumMod val="50000"/>
                  </a:schemeClr>
                </a:solidFill>
                <a:latin typeface="Arial" panose="020B0604020202020204" pitchFamily="34" charset="0"/>
                <a:cs typeface="Arial" panose="020B0604020202020204" pitchFamily="34" charset="0"/>
              </a:rPr>
              <a:t>3</a:t>
            </a:r>
          </a:p>
        </p:txBody>
      </p:sp>
      <p:sp>
        <p:nvSpPr>
          <p:cNvPr id="10" name="Oval 9"/>
          <p:cNvSpPr/>
          <p:nvPr/>
        </p:nvSpPr>
        <p:spPr>
          <a:xfrm>
            <a:off x="1606625" y="2959150"/>
            <a:ext cx="458047" cy="464820"/>
          </a:xfrm>
          <a:prstGeom prst="ellipse">
            <a:avLst/>
          </a:prstGeom>
          <a:solidFill>
            <a:srgbClr val="FFFF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1530425" y="2927682"/>
            <a:ext cx="623756" cy="523220"/>
          </a:xfrm>
          <a:prstGeom prst="rect">
            <a:avLst/>
          </a:prstGeom>
          <a:noFill/>
        </p:spPr>
        <p:txBody>
          <a:bodyPr wrap="square" rtlCol="0">
            <a:spAutoFit/>
          </a:bodyPr>
          <a:lstStyle/>
          <a:p>
            <a:r>
              <a:rPr lang="en-US" sz="2800" dirty="0">
                <a:solidFill>
                  <a:schemeClr val="accent4">
                    <a:lumMod val="50000"/>
                  </a:schemeClr>
                </a:solidFill>
                <a:latin typeface="Arial" panose="020B0604020202020204" pitchFamily="34" charset="0"/>
                <a:cs typeface="Arial" panose="020B0604020202020204" pitchFamily="34" charset="0"/>
              </a:rPr>
              <a:t>12</a:t>
            </a:r>
          </a:p>
        </p:txBody>
      </p:sp>
      <p:sp>
        <p:nvSpPr>
          <p:cNvPr id="12" name="Oval 11"/>
          <p:cNvSpPr/>
          <p:nvPr/>
        </p:nvSpPr>
        <p:spPr>
          <a:xfrm>
            <a:off x="2309543" y="3577328"/>
            <a:ext cx="458047" cy="464820"/>
          </a:xfrm>
          <a:prstGeom prst="ellipse">
            <a:avLst/>
          </a:prstGeom>
          <a:solidFill>
            <a:srgbClr val="FFFF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2256203" y="3553480"/>
            <a:ext cx="623756" cy="523220"/>
          </a:xfrm>
          <a:prstGeom prst="rect">
            <a:avLst/>
          </a:prstGeom>
          <a:noFill/>
        </p:spPr>
        <p:txBody>
          <a:bodyPr wrap="square" rtlCol="0">
            <a:spAutoFit/>
          </a:bodyPr>
          <a:lstStyle/>
          <a:p>
            <a:r>
              <a:rPr lang="en-US" sz="2800" dirty="0">
                <a:solidFill>
                  <a:schemeClr val="accent4">
                    <a:lumMod val="50000"/>
                  </a:schemeClr>
                </a:solidFill>
                <a:latin typeface="Arial" panose="020B0604020202020204" pitchFamily="34" charset="0"/>
                <a:cs typeface="Arial" panose="020B0604020202020204" pitchFamily="34" charset="0"/>
              </a:rPr>
              <a:t>18</a:t>
            </a:r>
          </a:p>
        </p:txBody>
      </p:sp>
      <p:sp>
        <p:nvSpPr>
          <p:cNvPr id="14" name="Oval 13"/>
          <p:cNvSpPr/>
          <p:nvPr/>
        </p:nvSpPr>
        <p:spPr>
          <a:xfrm>
            <a:off x="1148578" y="3597194"/>
            <a:ext cx="458047" cy="464820"/>
          </a:xfrm>
          <a:prstGeom prst="ellipse">
            <a:avLst/>
          </a:prstGeom>
          <a:solidFill>
            <a:srgbClr val="FFFF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1194298" y="3573346"/>
            <a:ext cx="412327" cy="523220"/>
          </a:xfrm>
          <a:prstGeom prst="rect">
            <a:avLst/>
          </a:prstGeom>
          <a:noFill/>
        </p:spPr>
        <p:txBody>
          <a:bodyPr wrap="square" rtlCol="0">
            <a:spAutoFit/>
          </a:bodyPr>
          <a:lstStyle/>
          <a:p>
            <a:r>
              <a:rPr lang="en-US" sz="2800" dirty="0">
                <a:solidFill>
                  <a:schemeClr val="accent4">
                    <a:lumMod val="50000"/>
                  </a:schemeClr>
                </a:solidFill>
                <a:latin typeface="Arial" panose="020B0604020202020204" pitchFamily="34" charset="0"/>
                <a:cs typeface="Arial" panose="020B0604020202020204" pitchFamily="34" charset="0"/>
              </a:rPr>
              <a:t>7</a:t>
            </a:r>
          </a:p>
        </p:txBody>
      </p:sp>
      <p:sp>
        <p:nvSpPr>
          <p:cNvPr id="16" name="Oval 15"/>
          <p:cNvSpPr/>
          <p:nvPr/>
        </p:nvSpPr>
        <p:spPr>
          <a:xfrm>
            <a:off x="1806134" y="4351604"/>
            <a:ext cx="458047" cy="464820"/>
          </a:xfrm>
          <a:prstGeom prst="ellipse">
            <a:avLst/>
          </a:prstGeom>
          <a:solidFill>
            <a:srgbClr val="FFFF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val 2">
            <a:extLst>
              <a:ext uri="{FF2B5EF4-FFF2-40B4-BE49-F238E27FC236}">
                <a16:creationId xmlns:a16="http://schemas.microsoft.com/office/drawing/2014/main" id="{D77D4010-358E-4D4C-952C-26366FF85DFB}"/>
              </a:ext>
            </a:extLst>
          </p:cNvPr>
          <p:cNvSpPr/>
          <p:nvPr/>
        </p:nvSpPr>
        <p:spPr>
          <a:xfrm>
            <a:off x="1806134" y="4366051"/>
            <a:ext cx="450069" cy="44127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1720951" y="4327756"/>
            <a:ext cx="623756" cy="523220"/>
          </a:xfrm>
          <a:prstGeom prst="rect">
            <a:avLst/>
          </a:prstGeom>
          <a:noFill/>
        </p:spPr>
        <p:txBody>
          <a:bodyPr wrap="square" rtlCol="0">
            <a:spAutoFit/>
          </a:bodyPr>
          <a:lstStyle/>
          <a:p>
            <a:r>
              <a:rPr lang="en-US" sz="2800" dirty="0">
                <a:solidFill>
                  <a:schemeClr val="accent2">
                    <a:lumMod val="50000"/>
                  </a:schemeClr>
                </a:solidFill>
                <a:latin typeface="Arial" panose="020B0604020202020204" pitchFamily="34" charset="0"/>
                <a:cs typeface="Arial" panose="020B0604020202020204" pitchFamily="34" charset="0"/>
              </a:rPr>
              <a:t>15</a:t>
            </a:r>
          </a:p>
        </p:txBody>
      </p:sp>
      <p:cxnSp>
        <p:nvCxnSpPr>
          <p:cNvPr id="21" name="Straight Arrow Connector 20"/>
          <p:cNvCxnSpPr>
            <a:endCxn id="17" idx="3"/>
          </p:cNvCxnSpPr>
          <p:nvPr/>
        </p:nvCxnSpPr>
        <p:spPr>
          <a:xfrm flipH="1">
            <a:off x="2344707" y="4584014"/>
            <a:ext cx="960422" cy="535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3336972" y="4399348"/>
            <a:ext cx="1032655" cy="369332"/>
          </a:xfrm>
          <a:prstGeom prst="rect">
            <a:avLst/>
          </a:prstGeom>
          <a:noFill/>
        </p:spPr>
        <p:txBody>
          <a:bodyPr wrap="none" rtlCol="0">
            <a:spAutoFit/>
          </a:bodyPr>
          <a:lstStyle/>
          <a:p>
            <a:r>
              <a:rPr lang="en-US" dirty="0"/>
              <a:t>inserted</a:t>
            </a:r>
          </a:p>
        </p:txBody>
      </p:sp>
      <p:cxnSp>
        <p:nvCxnSpPr>
          <p:cNvPr id="25" name="Straight Arrow Connector 24"/>
          <p:cNvCxnSpPr/>
          <p:nvPr/>
        </p:nvCxnSpPr>
        <p:spPr>
          <a:xfrm>
            <a:off x="1277673" y="2764608"/>
            <a:ext cx="338602" cy="3505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a:off x="1978713" y="3351318"/>
            <a:ext cx="338602" cy="3505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flipH="1">
            <a:off x="1530425" y="3351318"/>
            <a:ext cx="183295" cy="24587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flipH="1">
            <a:off x="772002" y="2743522"/>
            <a:ext cx="171590" cy="20952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flipH="1">
            <a:off x="2230381" y="4062014"/>
            <a:ext cx="176552" cy="28959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4" name="Content Placeholder 2"/>
          <p:cNvSpPr txBox="1">
            <a:spLocks/>
          </p:cNvSpPr>
          <p:nvPr/>
        </p:nvSpPr>
        <p:spPr>
          <a:xfrm>
            <a:off x="4545623" y="756138"/>
            <a:ext cx="6039752" cy="5717641"/>
          </a:xfrm>
          <a:prstGeom prst="rect">
            <a:avLst/>
          </a:prstGeom>
        </p:spPr>
        <p:txBody>
          <a:bodyPr vert="horz" lIns="91440" tIns="45720" rIns="91440" bIns="45720" rtlCol="0">
            <a:normAutofit lnSpcReduction="1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None/>
            </a:pPr>
            <a:r>
              <a:rPr lang="en-US" sz="2600" b="1" dirty="0">
                <a:solidFill>
                  <a:srgbClr val="FFC000"/>
                </a:solidFill>
              </a:rPr>
              <a:t>Left rotation:</a:t>
            </a:r>
            <a:endParaRPr lang="en-US" dirty="0"/>
          </a:p>
          <a:p>
            <a:r>
              <a:rPr lang="en-US" dirty="0">
                <a:solidFill>
                  <a:srgbClr val="FFC000"/>
                </a:solidFill>
              </a:rPr>
              <a:t>5 is unbalance:-2</a:t>
            </a:r>
            <a:endParaRPr lang="en-US" dirty="0"/>
          </a:p>
          <a:p>
            <a:pPr lvl="1"/>
            <a:r>
              <a:rPr lang="en-US" dirty="0">
                <a:solidFill>
                  <a:srgbClr val="FFC000"/>
                </a:solidFill>
              </a:rPr>
              <a:t>right subtree of 5 MUST BE heavier </a:t>
            </a:r>
          </a:p>
          <a:p>
            <a:pPr lvl="1"/>
            <a:endParaRPr lang="en-US" b="1" u="sng" dirty="0">
              <a:solidFill>
                <a:srgbClr val="FFC000"/>
              </a:solidFill>
            </a:endParaRPr>
          </a:p>
          <a:p>
            <a:pPr marL="0" indent="0">
              <a:buNone/>
            </a:pPr>
            <a:r>
              <a:rPr lang="en-US" b="1" u="sng" dirty="0">
                <a:solidFill>
                  <a:srgbClr val="FFFF00"/>
                </a:solidFill>
              </a:rPr>
              <a:t>FIRST</a:t>
            </a:r>
            <a:r>
              <a:rPr lang="en-US" b="1" dirty="0">
                <a:solidFill>
                  <a:srgbClr val="FFFF00"/>
                </a:solidFill>
              </a:rPr>
              <a:t> </a:t>
            </a:r>
            <a:r>
              <a:rPr lang="en-US" dirty="0">
                <a:solidFill>
                  <a:srgbClr val="FFC000"/>
                </a:solidFill>
              </a:rPr>
              <a:t>we must check the right subtree’s (12’s) balance</a:t>
            </a:r>
            <a:r>
              <a:rPr lang="en-US" dirty="0"/>
              <a:t>!!!</a:t>
            </a:r>
          </a:p>
          <a:p>
            <a:pPr lvl="1"/>
            <a:r>
              <a:rPr lang="en-US" dirty="0"/>
              <a:t>We MUST CHECK the balance of the heavier child</a:t>
            </a:r>
          </a:p>
          <a:p>
            <a:pPr lvl="1"/>
            <a:r>
              <a:rPr lang="en-US" dirty="0"/>
              <a:t>It is </a:t>
            </a:r>
            <a:r>
              <a:rPr lang="en-US" dirty="0">
                <a:solidFill>
                  <a:srgbClr val="FFC000"/>
                </a:solidFill>
              </a:rPr>
              <a:t>-1</a:t>
            </a:r>
          </a:p>
          <a:p>
            <a:pPr lvl="1"/>
            <a:r>
              <a:rPr lang="en-US" dirty="0"/>
              <a:t>It is </a:t>
            </a:r>
            <a:r>
              <a:rPr lang="en-US" dirty="0">
                <a:solidFill>
                  <a:srgbClr val="FFC000"/>
                </a:solidFill>
              </a:rPr>
              <a:t>also heavier on the right side</a:t>
            </a:r>
          </a:p>
          <a:p>
            <a:pPr marL="0" indent="0">
              <a:buNone/>
            </a:pPr>
            <a:endParaRPr lang="en-US" i="1" dirty="0"/>
          </a:p>
          <a:p>
            <a:pPr marL="0" indent="0">
              <a:buNone/>
            </a:pPr>
            <a:r>
              <a:rPr lang="en-US" i="1" dirty="0"/>
              <a:t>IF both the unbalanced node (5) and its heavier child (aka child with the greater height) are both heavier on the same side, we only have to do one rotation around the unbalanced node.</a:t>
            </a:r>
          </a:p>
          <a:p>
            <a:pPr marL="0" indent="0">
              <a:buNone/>
            </a:pPr>
            <a:endParaRPr lang="en-US" i="1" dirty="0"/>
          </a:p>
          <a:p>
            <a:pPr marL="0" indent="0">
              <a:buNone/>
            </a:pPr>
            <a:r>
              <a:rPr lang="en-US" i="1" dirty="0"/>
              <a:t>So we </a:t>
            </a:r>
            <a:r>
              <a:rPr lang="en-US" i="1" dirty="0">
                <a:solidFill>
                  <a:srgbClr val="FFC000"/>
                </a:solidFill>
              </a:rPr>
              <a:t>only need to do one rotation </a:t>
            </a:r>
            <a:r>
              <a:rPr lang="en-US" i="1" dirty="0"/>
              <a:t>to the left around 5!</a:t>
            </a:r>
          </a:p>
        </p:txBody>
      </p:sp>
      <p:sp>
        <p:nvSpPr>
          <p:cNvPr id="35" name="TextBox 34"/>
          <p:cNvSpPr txBox="1"/>
          <p:nvPr/>
        </p:nvSpPr>
        <p:spPr>
          <a:xfrm>
            <a:off x="2113816" y="2914180"/>
            <a:ext cx="391454" cy="369332"/>
          </a:xfrm>
          <a:prstGeom prst="rect">
            <a:avLst/>
          </a:prstGeom>
          <a:noFill/>
        </p:spPr>
        <p:txBody>
          <a:bodyPr wrap="none" rtlCol="0">
            <a:spAutoFit/>
          </a:bodyPr>
          <a:lstStyle/>
          <a:p>
            <a:r>
              <a:rPr lang="en-US" dirty="0">
                <a:solidFill>
                  <a:srgbClr val="FF0000"/>
                </a:solidFill>
              </a:rPr>
              <a:t>-1</a:t>
            </a:r>
          </a:p>
        </p:txBody>
      </p:sp>
      <p:sp>
        <p:nvSpPr>
          <p:cNvPr id="36" name="TextBox 35"/>
          <p:cNvSpPr txBox="1"/>
          <p:nvPr/>
        </p:nvSpPr>
        <p:spPr>
          <a:xfrm>
            <a:off x="1276829" y="2199376"/>
            <a:ext cx="391454" cy="369332"/>
          </a:xfrm>
          <a:prstGeom prst="rect">
            <a:avLst/>
          </a:prstGeom>
          <a:noFill/>
        </p:spPr>
        <p:txBody>
          <a:bodyPr wrap="none" rtlCol="0">
            <a:spAutoFit/>
          </a:bodyPr>
          <a:lstStyle/>
          <a:p>
            <a:r>
              <a:rPr lang="en-US" dirty="0">
                <a:solidFill>
                  <a:srgbClr val="FF0000"/>
                </a:solidFill>
              </a:rPr>
              <a:t>-2</a:t>
            </a:r>
          </a:p>
        </p:txBody>
      </p:sp>
      <p:sp>
        <p:nvSpPr>
          <p:cNvPr id="8" name="Arrow: Curved Down 7">
            <a:extLst>
              <a:ext uri="{FF2B5EF4-FFF2-40B4-BE49-F238E27FC236}">
                <a16:creationId xmlns:a16="http://schemas.microsoft.com/office/drawing/2014/main" id="{2AB39393-241E-4948-BA49-32DA261C8D7A}"/>
              </a:ext>
            </a:extLst>
          </p:cNvPr>
          <p:cNvSpPr/>
          <p:nvPr/>
        </p:nvSpPr>
        <p:spPr>
          <a:xfrm flipH="1">
            <a:off x="662838" y="1822683"/>
            <a:ext cx="945120" cy="441679"/>
          </a:xfrm>
          <a:prstGeom prst="curvedDownArrow">
            <a:avLst>
              <a:gd name="adj1" fmla="val 16654"/>
              <a:gd name="adj2" fmla="val 57862"/>
              <a:gd name="adj3" fmla="val 3446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40698784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8166" y="-10739"/>
            <a:ext cx="8796286" cy="701040"/>
          </a:xfrm>
        </p:spPr>
        <p:txBody>
          <a:bodyPr>
            <a:normAutofit/>
          </a:bodyPr>
          <a:lstStyle/>
          <a:p>
            <a:r>
              <a:rPr lang="en-US" dirty="0"/>
              <a:t>Insertion: Left rotation</a:t>
            </a:r>
          </a:p>
        </p:txBody>
      </p:sp>
      <p:sp>
        <p:nvSpPr>
          <p:cNvPr id="3" name="Content Placeholder 2"/>
          <p:cNvSpPr>
            <a:spLocks noGrp="1"/>
          </p:cNvSpPr>
          <p:nvPr>
            <p:ph idx="1"/>
          </p:nvPr>
        </p:nvSpPr>
        <p:spPr>
          <a:xfrm>
            <a:off x="2089362" y="4399876"/>
            <a:ext cx="6463293" cy="1791672"/>
          </a:xfrm>
          <a:solidFill>
            <a:schemeClr val="accent1">
              <a:lumMod val="50000"/>
            </a:schemeClr>
          </a:solidFill>
        </p:spPr>
        <p:txBody>
          <a:bodyPr>
            <a:normAutofit/>
          </a:bodyPr>
          <a:lstStyle/>
          <a:p>
            <a:pPr>
              <a:spcBef>
                <a:spcPts val="500"/>
              </a:spcBef>
            </a:pPr>
            <a:r>
              <a:rPr lang="en-US" dirty="0"/>
              <a:t>Single left rotation:</a:t>
            </a:r>
          </a:p>
          <a:p>
            <a:pPr lvl="1">
              <a:spcBef>
                <a:spcPts val="500"/>
              </a:spcBef>
            </a:pPr>
            <a:r>
              <a:rPr lang="en-US" dirty="0"/>
              <a:t>5’s </a:t>
            </a:r>
            <a:r>
              <a:rPr lang="en-US" dirty="0">
                <a:solidFill>
                  <a:srgbClr val="FFFF00"/>
                </a:solidFill>
              </a:rPr>
              <a:t>right child </a:t>
            </a:r>
            <a:r>
              <a:rPr lang="en-US" dirty="0"/>
              <a:t>changes to </a:t>
            </a:r>
            <a:r>
              <a:rPr lang="en-US" dirty="0">
                <a:solidFill>
                  <a:srgbClr val="FFFF00"/>
                </a:solidFill>
              </a:rPr>
              <a:t>point to 12’s left child </a:t>
            </a:r>
            <a:r>
              <a:rPr lang="en-US" dirty="0">
                <a:solidFill>
                  <a:schemeClr val="tx1"/>
                </a:solidFill>
              </a:rPr>
              <a:t>(7)</a:t>
            </a:r>
          </a:p>
          <a:p>
            <a:pPr lvl="1">
              <a:spcBef>
                <a:spcPts val="500"/>
              </a:spcBef>
            </a:pPr>
            <a:r>
              <a:rPr lang="en-US" dirty="0"/>
              <a:t>12’s left child changes to </a:t>
            </a:r>
            <a:r>
              <a:rPr lang="en-US" dirty="0">
                <a:solidFill>
                  <a:srgbClr val="FFFF00"/>
                </a:solidFill>
              </a:rPr>
              <a:t>point to 5</a:t>
            </a:r>
          </a:p>
          <a:p>
            <a:pPr lvl="1">
              <a:spcBef>
                <a:spcPts val="500"/>
              </a:spcBef>
            </a:pPr>
            <a:r>
              <a:rPr lang="en-US" dirty="0">
                <a:solidFill>
                  <a:srgbClr val="FFFF00"/>
                </a:solidFill>
              </a:rPr>
              <a:t>12 becomes new root </a:t>
            </a:r>
          </a:p>
          <a:p>
            <a:pPr lvl="2">
              <a:spcBef>
                <a:spcPts val="500"/>
              </a:spcBef>
            </a:pPr>
            <a:r>
              <a:rPr lang="en-US" dirty="0"/>
              <a:t>Or, if there’s more tree above 5, make sure 5’s parent is now attached to 12 instead of 5</a:t>
            </a:r>
          </a:p>
        </p:txBody>
      </p:sp>
      <p:sp>
        <p:nvSpPr>
          <p:cNvPr id="4" name="Oval 3"/>
          <p:cNvSpPr/>
          <p:nvPr/>
        </p:nvSpPr>
        <p:spPr>
          <a:xfrm>
            <a:off x="1532467" y="2176685"/>
            <a:ext cx="458047" cy="464820"/>
          </a:xfrm>
          <a:prstGeom prst="ellipse">
            <a:avLst/>
          </a:prstGeom>
          <a:solidFill>
            <a:srgbClr val="FFFF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1569719" y="2152837"/>
            <a:ext cx="510303" cy="523220"/>
          </a:xfrm>
          <a:prstGeom prst="rect">
            <a:avLst/>
          </a:prstGeom>
          <a:noFill/>
        </p:spPr>
        <p:txBody>
          <a:bodyPr wrap="square" rtlCol="0">
            <a:spAutoFit/>
          </a:bodyPr>
          <a:lstStyle/>
          <a:p>
            <a:r>
              <a:rPr lang="en-US" sz="2800" dirty="0">
                <a:solidFill>
                  <a:schemeClr val="accent4">
                    <a:lumMod val="50000"/>
                  </a:schemeClr>
                </a:solidFill>
                <a:latin typeface="Arial" panose="020B0604020202020204" pitchFamily="34" charset="0"/>
                <a:cs typeface="Arial" panose="020B0604020202020204" pitchFamily="34" charset="0"/>
              </a:rPr>
              <a:t>5</a:t>
            </a:r>
          </a:p>
        </p:txBody>
      </p:sp>
      <p:sp>
        <p:nvSpPr>
          <p:cNvPr id="6" name="Oval 5"/>
          <p:cNvSpPr/>
          <p:nvPr/>
        </p:nvSpPr>
        <p:spPr>
          <a:xfrm>
            <a:off x="1051559" y="2728367"/>
            <a:ext cx="458047" cy="464820"/>
          </a:xfrm>
          <a:prstGeom prst="ellipse">
            <a:avLst/>
          </a:prstGeom>
          <a:solidFill>
            <a:srgbClr val="FFFF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1097279" y="2689279"/>
            <a:ext cx="345871" cy="523220"/>
          </a:xfrm>
          <a:prstGeom prst="rect">
            <a:avLst/>
          </a:prstGeom>
          <a:noFill/>
        </p:spPr>
        <p:txBody>
          <a:bodyPr wrap="square" rtlCol="0">
            <a:spAutoFit/>
          </a:bodyPr>
          <a:lstStyle/>
          <a:p>
            <a:r>
              <a:rPr lang="en-US" sz="2800" dirty="0">
                <a:solidFill>
                  <a:schemeClr val="accent4">
                    <a:lumMod val="50000"/>
                  </a:schemeClr>
                </a:solidFill>
                <a:latin typeface="Arial" panose="020B0604020202020204" pitchFamily="34" charset="0"/>
                <a:cs typeface="Arial" panose="020B0604020202020204" pitchFamily="34" charset="0"/>
              </a:rPr>
              <a:t>3</a:t>
            </a:r>
          </a:p>
        </p:txBody>
      </p:sp>
      <p:sp>
        <p:nvSpPr>
          <p:cNvPr id="10" name="Oval 9"/>
          <p:cNvSpPr/>
          <p:nvPr/>
        </p:nvSpPr>
        <p:spPr>
          <a:xfrm>
            <a:off x="2239673" y="2695387"/>
            <a:ext cx="458047" cy="464820"/>
          </a:xfrm>
          <a:prstGeom prst="ellipse">
            <a:avLst/>
          </a:prstGeom>
          <a:solidFill>
            <a:srgbClr val="FFFF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2163473" y="2663919"/>
            <a:ext cx="623756" cy="523220"/>
          </a:xfrm>
          <a:prstGeom prst="rect">
            <a:avLst/>
          </a:prstGeom>
          <a:noFill/>
        </p:spPr>
        <p:txBody>
          <a:bodyPr wrap="square" rtlCol="0">
            <a:spAutoFit/>
          </a:bodyPr>
          <a:lstStyle/>
          <a:p>
            <a:r>
              <a:rPr lang="en-US" sz="2800" dirty="0">
                <a:solidFill>
                  <a:schemeClr val="accent4">
                    <a:lumMod val="50000"/>
                  </a:schemeClr>
                </a:solidFill>
                <a:latin typeface="Arial" panose="020B0604020202020204" pitchFamily="34" charset="0"/>
                <a:cs typeface="Arial" panose="020B0604020202020204" pitchFamily="34" charset="0"/>
              </a:rPr>
              <a:t>12</a:t>
            </a:r>
          </a:p>
        </p:txBody>
      </p:sp>
      <p:sp>
        <p:nvSpPr>
          <p:cNvPr id="12" name="Oval 11"/>
          <p:cNvSpPr/>
          <p:nvPr/>
        </p:nvSpPr>
        <p:spPr>
          <a:xfrm>
            <a:off x="2942591" y="3247625"/>
            <a:ext cx="458047" cy="464820"/>
          </a:xfrm>
          <a:prstGeom prst="ellipse">
            <a:avLst/>
          </a:prstGeom>
          <a:solidFill>
            <a:srgbClr val="FFFF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2889251" y="3223777"/>
            <a:ext cx="623756" cy="523220"/>
          </a:xfrm>
          <a:prstGeom prst="rect">
            <a:avLst/>
          </a:prstGeom>
          <a:noFill/>
        </p:spPr>
        <p:txBody>
          <a:bodyPr wrap="square" rtlCol="0">
            <a:spAutoFit/>
          </a:bodyPr>
          <a:lstStyle/>
          <a:p>
            <a:r>
              <a:rPr lang="en-US" sz="2800" dirty="0">
                <a:solidFill>
                  <a:schemeClr val="accent4">
                    <a:lumMod val="50000"/>
                  </a:schemeClr>
                </a:solidFill>
                <a:latin typeface="Arial" panose="020B0604020202020204" pitchFamily="34" charset="0"/>
                <a:cs typeface="Arial" panose="020B0604020202020204" pitchFamily="34" charset="0"/>
              </a:rPr>
              <a:t>18</a:t>
            </a:r>
          </a:p>
        </p:txBody>
      </p:sp>
      <p:sp>
        <p:nvSpPr>
          <p:cNvPr id="14" name="Oval 13"/>
          <p:cNvSpPr/>
          <p:nvPr/>
        </p:nvSpPr>
        <p:spPr>
          <a:xfrm>
            <a:off x="1781626" y="3267491"/>
            <a:ext cx="458047" cy="464820"/>
          </a:xfrm>
          <a:prstGeom prst="ellipse">
            <a:avLst/>
          </a:prstGeom>
          <a:solidFill>
            <a:srgbClr val="FFFF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1827346" y="3243643"/>
            <a:ext cx="412327" cy="523220"/>
          </a:xfrm>
          <a:prstGeom prst="rect">
            <a:avLst/>
          </a:prstGeom>
          <a:noFill/>
        </p:spPr>
        <p:txBody>
          <a:bodyPr wrap="square" rtlCol="0">
            <a:spAutoFit/>
          </a:bodyPr>
          <a:lstStyle/>
          <a:p>
            <a:r>
              <a:rPr lang="en-US" sz="2800" dirty="0">
                <a:solidFill>
                  <a:schemeClr val="accent4">
                    <a:lumMod val="50000"/>
                  </a:schemeClr>
                </a:solidFill>
                <a:latin typeface="Arial" panose="020B0604020202020204" pitchFamily="34" charset="0"/>
                <a:cs typeface="Arial" panose="020B0604020202020204" pitchFamily="34" charset="0"/>
              </a:rPr>
              <a:t>7</a:t>
            </a:r>
          </a:p>
        </p:txBody>
      </p:sp>
      <p:sp>
        <p:nvSpPr>
          <p:cNvPr id="16" name="Oval 15"/>
          <p:cNvSpPr/>
          <p:nvPr/>
        </p:nvSpPr>
        <p:spPr>
          <a:xfrm>
            <a:off x="2439182" y="3872434"/>
            <a:ext cx="458047" cy="464820"/>
          </a:xfrm>
          <a:prstGeom prst="ellipse">
            <a:avLst/>
          </a:prstGeom>
          <a:solidFill>
            <a:srgbClr val="FFFF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2366276" y="3826077"/>
            <a:ext cx="623756" cy="523220"/>
          </a:xfrm>
          <a:prstGeom prst="rect">
            <a:avLst/>
          </a:prstGeom>
          <a:noFill/>
        </p:spPr>
        <p:txBody>
          <a:bodyPr wrap="square" rtlCol="0">
            <a:spAutoFit/>
          </a:bodyPr>
          <a:lstStyle/>
          <a:p>
            <a:r>
              <a:rPr lang="en-US" sz="2800" dirty="0">
                <a:solidFill>
                  <a:schemeClr val="accent4">
                    <a:lumMod val="50000"/>
                  </a:schemeClr>
                </a:solidFill>
                <a:latin typeface="Arial" panose="020B0604020202020204" pitchFamily="34" charset="0"/>
                <a:cs typeface="Arial" panose="020B0604020202020204" pitchFamily="34" charset="0"/>
              </a:rPr>
              <a:t>15</a:t>
            </a:r>
          </a:p>
        </p:txBody>
      </p:sp>
      <p:cxnSp>
        <p:nvCxnSpPr>
          <p:cNvPr id="21" name="Straight Arrow Connector 20"/>
          <p:cNvCxnSpPr>
            <a:endCxn id="17" idx="3"/>
          </p:cNvCxnSpPr>
          <p:nvPr/>
        </p:nvCxnSpPr>
        <p:spPr>
          <a:xfrm flipH="1">
            <a:off x="2990032" y="4082335"/>
            <a:ext cx="960422" cy="535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3970020" y="3924574"/>
            <a:ext cx="1032655" cy="369332"/>
          </a:xfrm>
          <a:prstGeom prst="rect">
            <a:avLst/>
          </a:prstGeom>
          <a:noFill/>
        </p:spPr>
        <p:txBody>
          <a:bodyPr wrap="none" rtlCol="0">
            <a:spAutoFit/>
          </a:bodyPr>
          <a:lstStyle/>
          <a:p>
            <a:r>
              <a:rPr lang="en-US" dirty="0"/>
              <a:t>inserted</a:t>
            </a:r>
          </a:p>
        </p:txBody>
      </p:sp>
      <p:cxnSp>
        <p:nvCxnSpPr>
          <p:cNvPr id="25" name="Straight Arrow Connector 24"/>
          <p:cNvCxnSpPr>
            <a:cxnSpLocks/>
          </p:cNvCxnSpPr>
          <p:nvPr/>
        </p:nvCxnSpPr>
        <p:spPr>
          <a:xfrm>
            <a:off x="1910721" y="2601953"/>
            <a:ext cx="357283" cy="18481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a:off x="2611761" y="3087555"/>
            <a:ext cx="338602" cy="3505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flipH="1">
            <a:off x="2163473" y="3087555"/>
            <a:ext cx="183295" cy="24587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flipH="1">
            <a:off x="1405050" y="2580867"/>
            <a:ext cx="171590" cy="20952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flipH="1">
            <a:off x="2863429" y="3732311"/>
            <a:ext cx="176552" cy="28959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4" name="Content Placeholder 2"/>
          <p:cNvSpPr txBox="1">
            <a:spLocks/>
          </p:cNvSpPr>
          <p:nvPr/>
        </p:nvSpPr>
        <p:spPr>
          <a:xfrm>
            <a:off x="268166" y="652061"/>
            <a:ext cx="9385788" cy="1448538"/>
          </a:xfrm>
          <a:prstGeom prst="rect">
            <a:avLst/>
          </a:prstGeom>
        </p:spPr>
        <p:txBody>
          <a:bodyPr vert="horz" lIns="91440" tIns="45720" rIns="91440" bIns="45720" rtlCol="0">
            <a:normAutofit fontScale="92500" lnSpcReduction="2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US" dirty="0"/>
              <a:t>The unbalanced node (5) </a:t>
            </a:r>
            <a:r>
              <a:rPr lang="en-US" dirty="0">
                <a:solidFill>
                  <a:srgbClr val="FFC000"/>
                </a:solidFill>
              </a:rPr>
              <a:t>and </a:t>
            </a:r>
            <a:r>
              <a:rPr lang="en-US" dirty="0"/>
              <a:t>its right child </a:t>
            </a:r>
            <a:r>
              <a:rPr lang="en-US" dirty="0">
                <a:solidFill>
                  <a:srgbClr val="FFC000"/>
                </a:solidFill>
              </a:rPr>
              <a:t>(12)</a:t>
            </a:r>
            <a:r>
              <a:rPr lang="en-US" dirty="0"/>
              <a:t> (the heavier side) both have less height on the left side </a:t>
            </a:r>
          </a:p>
          <a:p>
            <a:pPr lvl="1"/>
            <a:r>
              <a:rPr lang="en-US" dirty="0"/>
              <a:t>(we must check the balance of the heavier child of the unbalanced node!)</a:t>
            </a:r>
          </a:p>
          <a:p>
            <a:r>
              <a:rPr lang="en-US" b="1" dirty="0">
                <a:solidFill>
                  <a:srgbClr val="FFC000"/>
                </a:solidFill>
              </a:rPr>
              <a:t>IF</a:t>
            </a:r>
            <a:r>
              <a:rPr lang="en-US" dirty="0"/>
              <a:t> the unbalanced node is negative </a:t>
            </a:r>
            <a:r>
              <a:rPr lang="en-US" b="1" dirty="0">
                <a:solidFill>
                  <a:srgbClr val="FFC000"/>
                </a:solidFill>
              </a:rPr>
              <a:t>AND </a:t>
            </a:r>
            <a:r>
              <a:rPr lang="en-US" dirty="0"/>
              <a:t>its right child’s balance is negative, we only need to do one left rotation!</a:t>
            </a:r>
          </a:p>
        </p:txBody>
      </p:sp>
      <p:sp>
        <p:nvSpPr>
          <p:cNvPr id="35" name="TextBox 34"/>
          <p:cNvSpPr txBox="1"/>
          <p:nvPr/>
        </p:nvSpPr>
        <p:spPr>
          <a:xfrm>
            <a:off x="2746864" y="2650417"/>
            <a:ext cx="391454" cy="369332"/>
          </a:xfrm>
          <a:prstGeom prst="rect">
            <a:avLst/>
          </a:prstGeom>
          <a:noFill/>
        </p:spPr>
        <p:txBody>
          <a:bodyPr wrap="none" rtlCol="0">
            <a:spAutoFit/>
          </a:bodyPr>
          <a:lstStyle/>
          <a:p>
            <a:r>
              <a:rPr lang="en-US" dirty="0">
                <a:solidFill>
                  <a:srgbClr val="FF0000"/>
                </a:solidFill>
              </a:rPr>
              <a:t>-1</a:t>
            </a:r>
          </a:p>
        </p:txBody>
      </p:sp>
      <p:sp>
        <p:nvSpPr>
          <p:cNvPr id="36" name="TextBox 35"/>
          <p:cNvSpPr txBox="1"/>
          <p:nvPr/>
        </p:nvSpPr>
        <p:spPr>
          <a:xfrm>
            <a:off x="1909877" y="2036721"/>
            <a:ext cx="391454" cy="369332"/>
          </a:xfrm>
          <a:prstGeom prst="rect">
            <a:avLst/>
          </a:prstGeom>
          <a:noFill/>
        </p:spPr>
        <p:txBody>
          <a:bodyPr wrap="none" rtlCol="0">
            <a:spAutoFit/>
          </a:bodyPr>
          <a:lstStyle/>
          <a:p>
            <a:r>
              <a:rPr lang="en-US" dirty="0">
                <a:solidFill>
                  <a:srgbClr val="FF0000"/>
                </a:solidFill>
              </a:rPr>
              <a:t>-2</a:t>
            </a:r>
          </a:p>
        </p:txBody>
      </p:sp>
      <p:grpSp>
        <p:nvGrpSpPr>
          <p:cNvPr id="19" name="Group 18">
            <a:extLst>
              <a:ext uri="{FF2B5EF4-FFF2-40B4-BE49-F238E27FC236}">
                <a16:creationId xmlns:a16="http://schemas.microsoft.com/office/drawing/2014/main" id="{AC6A15AA-CD6F-4086-B574-375CD577E889}"/>
              </a:ext>
            </a:extLst>
          </p:cNvPr>
          <p:cNvGrpSpPr/>
          <p:nvPr/>
        </p:nvGrpSpPr>
        <p:grpSpPr>
          <a:xfrm>
            <a:off x="5784749" y="1999050"/>
            <a:ext cx="2909858" cy="1808843"/>
            <a:chOff x="5784749" y="1999050"/>
            <a:chExt cx="2909858" cy="1808843"/>
          </a:xfrm>
        </p:grpSpPr>
        <p:sp>
          <p:nvSpPr>
            <p:cNvPr id="37" name="Oval 36"/>
            <p:cNvSpPr/>
            <p:nvPr/>
          </p:nvSpPr>
          <p:spPr>
            <a:xfrm>
              <a:off x="6285442" y="2726207"/>
              <a:ext cx="458047" cy="464820"/>
            </a:xfrm>
            <a:prstGeom prst="ellipse">
              <a:avLst/>
            </a:prstGeom>
            <a:solidFill>
              <a:srgbClr val="FFFF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TextBox 37"/>
            <p:cNvSpPr txBox="1"/>
            <p:nvPr/>
          </p:nvSpPr>
          <p:spPr>
            <a:xfrm>
              <a:off x="6332219" y="2711884"/>
              <a:ext cx="510303" cy="523220"/>
            </a:xfrm>
            <a:prstGeom prst="rect">
              <a:avLst/>
            </a:prstGeom>
            <a:noFill/>
          </p:spPr>
          <p:txBody>
            <a:bodyPr wrap="square" rtlCol="0">
              <a:spAutoFit/>
            </a:bodyPr>
            <a:lstStyle/>
            <a:p>
              <a:r>
                <a:rPr lang="en-US" sz="2800" dirty="0">
                  <a:solidFill>
                    <a:schemeClr val="accent4">
                      <a:lumMod val="50000"/>
                    </a:schemeClr>
                  </a:solidFill>
                  <a:latin typeface="Arial" panose="020B0604020202020204" pitchFamily="34" charset="0"/>
                  <a:cs typeface="Arial" panose="020B0604020202020204" pitchFamily="34" charset="0"/>
                </a:rPr>
                <a:t>5</a:t>
              </a:r>
            </a:p>
          </p:txBody>
        </p:sp>
        <p:sp>
          <p:nvSpPr>
            <p:cNvPr id="39" name="Oval 38"/>
            <p:cNvSpPr/>
            <p:nvPr/>
          </p:nvSpPr>
          <p:spPr>
            <a:xfrm>
              <a:off x="5784749" y="3313057"/>
              <a:ext cx="458047" cy="464820"/>
            </a:xfrm>
            <a:prstGeom prst="ellipse">
              <a:avLst/>
            </a:prstGeom>
            <a:solidFill>
              <a:srgbClr val="FFFF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p:cNvSpPr txBox="1"/>
            <p:nvPr/>
          </p:nvSpPr>
          <p:spPr>
            <a:xfrm>
              <a:off x="5830469" y="3273969"/>
              <a:ext cx="345871" cy="523220"/>
            </a:xfrm>
            <a:prstGeom prst="rect">
              <a:avLst/>
            </a:prstGeom>
            <a:noFill/>
          </p:spPr>
          <p:txBody>
            <a:bodyPr wrap="square" rtlCol="0">
              <a:spAutoFit/>
            </a:bodyPr>
            <a:lstStyle/>
            <a:p>
              <a:r>
                <a:rPr lang="en-US" sz="2800" dirty="0">
                  <a:solidFill>
                    <a:schemeClr val="accent4">
                      <a:lumMod val="50000"/>
                    </a:schemeClr>
                  </a:solidFill>
                  <a:latin typeface="Arial" panose="020B0604020202020204" pitchFamily="34" charset="0"/>
                  <a:cs typeface="Arial" panose="020B0604020202020204" pitchFamily="34" charset="0"/>
                </a:rPr>
                <a:t>3</a:t>
              </a:r>
            </a:p>
          </p:txBody>
        </p:sp>
        <p:sp>
          <p:nvSpPr>
            <p:cNvPr id="41" name="Oval 40"/>
            <p:cNvSpPr/>
            <p:nvPr/>
          </p:nvSpPr>
          <p:spPr>
            <a:xfrm>
              <a:off x="7421273" y="2044020"/>
              <a:ext cx="458047" cy="464820"/>
            </a:xfrm>
            <a:prstGeom prst="ellipse">
              <a:avLst/>
            </a:prstGeom>
            <a:solidFill>
              <a:srgbClr val="FFFF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TextBox 41"/>
            <p:cNvSpPr txBox="1"/>
            <p:nvPr/>
          </p:nvSpPr>
          <p:spPr>
            <a:xfrm>
              <a:off x="7345073" y="2012552"/>
              <a:ext cx="623756" cy="523220"/>
            </a:xfrm>
            <a:prstGeom prst="rect">
              <a:avLst/>
            </a:prstGeom>
            <a:noFill/>
          </p:spPr>
          <p:txBody>
            <a:bodyPr wrap="square" rtlCol="0">
              <a:spAutoFit/>
            </a:bodyPr>
            <a:lstStyle/>
            <a:p>
              <a:r>
                <a:rPr lang="en-US" sz="2800" dirty="0">
                  <a:solidFill>
                    <a:schemeClr val="accent4">
                      <a:lumMod val="50000"/>
                    </a:schemeClr>
                  </a:solidFill>
                  <a:latin typeface="Arial" panose="020B0604020202020204" pitchFamily="34" charset="0"/>
                  <a:cs typeface="Arial" panose="020B0604020202020204" pitchFamily="34" charset="0"/>
                </a:rPr>
                <a:t>12</a:t>
              </a:r>
            </a:p>
          </p:txBody>
        </p:sp>
        <p:sp>
          <p:nvSpPr>
            <p:cNvPr id="43" name="Oval 42"/>
            <p:cNvSpPr/>
            <p:nvPr/>
          </p:nvSpPr>
          <p:spPr>
            <a:xfrm>
              <a:off x="8124191" y="2662198"/>
              <a:ext cx="458047" cy="464820"/>
            </a:xfrm>
            <a:prstGeom prst="ellipse">
              <a:avLst/>
            </a:prstGeom>
            <a:solidFill>
              <a:srgbClr val="FFFF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TextBox 43"/>
            <p:cNvSpPr txBox="1"/>
            <p:nvPr/>
          </p:nvSpPr>
          <p:spPr>
            <a:xfrm>
              <a:off x="8070851" y="2638350"/>
              <a:ext cx="623756" cy="523220"/>
            </a:xfrm>
            <a:prstGeom prst="rect">
              <a:avLst/>
            </a:prstGeom>
            <a:noFill/>
          </p:spPr>
          <p:txBody>
            <a:bodyPr wrap="square" rtlCol="0">
              <a:spAutoFit/>
            </a:bodyPr>
            <a:lstStyle/>
            <a:p>
              <a:r>
                <a:rPr lang="en-US" sz="2800" dirty="0">
                  <a:solidFill>
                    <a:schemeClr val="accent4">
                      <a:lumMod val="50000"/>
                    </a:schemeClr>
                  </a:solidFill>
                  <a:latin typeface="Arial" panose="020B0604020202020204" pitchFamily="34" charset="0"/>
                  <a:cs typeface="Arial" panose="020B0604020202020204" pitchFamily="34" charset="0"/>
                </a:rPr>
                <a:t>18</a:t>
              </a:r>
            </a:p>
          </p:txBody>
        </p:sp>
        <p:sp>
          <p:nvSpPr>
            <p:cNvPr id="45" name="Oval 44"/>
            <p:cNvSpPr/>
            <p:nvPr/>
          </p:nvSpPr>
          <p:spPr>
            <a:xfrm>
              <a:off x="7010116" y="3308521"/>
              <a:ext cx="458047" cy="464820"/>
            </a:xfrm>
            <a:prstGeom prst="ellipse">
              <a:avLst/>
            </a:prstGeom>
            <a:solidFill>
              <a:srgbClr val="FFFF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TextBox 45"/>
            <p:cNvSpPr txBox="1"/>
            <p:nvPr/>
          </p:nvSpPr>
          <p:spPr>
            <a:xfrm>
              <a:off x="7055836" y="3284673"/>
              <a:ext cx="412327" cy="523220"/>
            </a:xfrm>
            <a:prstGeom prst="rect">
              <a:avLst/>
            </a:prstGeom>
            <a:noFill/>
          </p:spPr>
          <p:txBody>
            <a:bodyPr wrap="square" rtlCol="0">
              <a:spAutoFit/>
            </a:bodyPr>
            <a:lstStyle/>
            <a:p>
              <a:r>
                <a:rPr lang="en-US" sz="2800" dirty="0">
                  <a:solidFill>
                    <a:schemeClr val="accent4">
                      <a:lumMod val="50000"/>
                    </a:schemeClr>
                  </a:solidFill>
                  <a:latin typeface="Arial" panose="020B0604020202020204" pitchFamily="34" charset="0"/>
                  <a:cs typeface="Arial" panose="020B0604020202020204" pitchFamily="34" charset="0"/>
                </a:rPr>
                <a:t>7</a:t>
              </a:r>
            </a:p>
          </p:txBody>
        </p:sp>
        <p:sp>
          <p:nvSpPr>
            <p:cNvPr id="47" name="Oval 46"/>
            <p:cNvSpPr/>
            <p:nvPr/>
          </p:nvSpPr>
          <p:spPr>
            <a:xfrm>
              <a:off x="7686722" y="3291406"/>
              <a:ext cx="458047" cy="464820"/>
            </a:xfrm>
            <a:prstGeom prst="ellipse">
              <a:avLst/>
            </a:prstGeom>
            <a:solidFill>
              <a:srgbClr val="FFFF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TextBox 47"/>
            <p:cNvSpPr txBox="1"/>
            <p:nvPr/>
          </p:nvSpPr>
          <p:spPr>
            <a:xfrm>
              <a:off x="7633382" y="3267558"/>
              <a:ext cx="623756" cy="523220"/>
            </a:xfrm>
            <a:prstGeom prst="rect">
              <a:avLst/>
            </a:prstGeom>
            <a:noFill/>
          </p:spPr>
          <p:txBody>
            <a:bodyPr wrap="square" rtlCol="0">
              <a:spAutoFit/>
            </a:bodyPr>
            <a:lstStyle/>
            <a:p>
              <a:r>
                <a:rPr lang="en-US" sz="2800" dirty="0">
                  <a:solidFill>
                    <a:schemeClr val="accent4">
                      <a:lumMod val="50000"/>
                    </a:schemeClr>
                  </a:solidFill>
                  <a:latin typeface="Arial" panose="020B0604020202020204" pitchFamily="34" charset="0"/>
                  <a:cs typeface="Arial" panose="020B0604020202020204" pitchFamily="34" charset="0"/>
                </a:rPr>
                <a:t>15</a:t>
              </a:r>
            </a:p>
          </p:txBody>
        </p:sp>
        <p:cxnSp>
          <p:nvCxnSpPr>
            <p:cNvPr id="51" name="Straight Arrow Connector 50"/>
            <p:cNvCxnSpPr>
              <a:cxnSpLocks/>
            </p:cNvCxnSpPr>
            <p:nvPr/>
          </p:nvCxnSpPr>
          <p:spPr>
            <a:xfrm>
              <a:off x="6766955" y="3098679"/>
              <a:ext cx="266120" cy="26334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p:nvPr/>
          </p:nvCxnSpPr>
          <p:spPr>
            <a:xfrm>
              <a:off x="7793361" y="2436188"/>
              <a:ext cx="338602" cy="3505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p:nvPr/>
          </p:nvCxnSpPr>
          <p:spPr>
            <a:xfrm flipH="1">
              <a:off x="6682746" y="2436188"/>
              <a:ext cx="845623" cy="42363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p:nvPr/>
          </p:nvCxnSpPr>
          <p:spPr>
            <a:xfrm flipH="1">
              <a:off x="6138240" y="3108409"/>
              <a:ext cx="171590" cy="20952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p:nvPr/>
          </p:nvCxnSpPr>
          <p:spPr>
            <a:xfrm flipH="1">
              <a:off x="8103347" y="3072437"/>
              <a:ext cx="176552" cy="28959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6" name="TextBox 55"/>
            <p:cNvSpPr txBox="1"/>
            <p:nvPr/>
          </p:nvSpPr>
          <p:spPr>
            <a:xfrm>
              <a:off x="7928464" y="1999050"/>
              <a:ext cx="306494" cy="369332"/>
            </a:xfrm>
            <a:prstGeom prst="rect">
              <a:avLst/>
            </a:prstGeom>
            <a:noFill/>
          </p:spPr>
          <p:txBody>
            <a:bodyPr wrap="none" rtlCol="0">
              <a:spAutoFit/>
            </a:bodyPr>
            <a:lstStyle/>
            <a:p>
              <a:r>
                <a:rPr lang="en-US" dirty="0">
                  <a:solidFill>
                    <a:srgbClr val="FF0000"/>
                  </a:solidFill>
                </a:rPr>
                <a:t>0</a:t>
              </a:r>
            </a:p>
          </p:txBody>
        </p:sp>
      </p:grpSp>
      <p:sp>
        <p:nvSpPr>
          <p:cNvPr id="8" name="Arrow: Right 7">
            <a:extLst>
              <a:ext uri="{FF2B5EF4-FFF2-40B4-BE49-F238E27FC236}">
                <a16:creationId xmlns:a16="http://schemas.microsoft.com/office/drawing/2014/main" id="{EA4006F7-F67D-4B0D-8485-C04AD8509CC4}"/>
              </a:ext>
            </a:extLst>
          </p:cNvPr>
          <p:cNvSpPr/>
          <p:nvPr/>
        </p:nvSpPr>
        <p:spPr>
          <a:xfrm>
            <a:off x="3877408" y="2859818"/>
            <a:ext cx="1662575" cy="74503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Content Placeholder 2">
            <a:extLst>
              <a:ext uri="{FF2B5EF4-FFF2-40B4-BE49-F238E27FC236}">
                <a16:creationId xmlns:a16="http://schemas.microsoft.com/office/drawing/2014/main" id="{1B5F0336-0421-4414-87AA-DFB8759870BC}"/>
              </a:ext>
            </a:extLst>
          </p:cNvPr>
          <p:cNvSpPr txBox="1">
            <a:spLocks/>
          </p:cNvSpPr>
          <p:nvPr/>
        </p:nvSpPr>
        <p:spPr>
          <a:xfrm>
            <a:off x="1569719" y="6275642"/>
            <a:ext cx="10732018" cy="562809"/>
          </a:xfrm>
          <a:prstGeom prst="rect">
            <a:avLst/>
          </a:prstGeom>
        </p:spPr>
        <p:txBody>
          <a:bodyPr vert="horz" lIns="91440" tIns="45720" rIns="91440" bIns="45720" rtlCol="0">
            <a:normAutofit fontScale="92500" lnSpcReduction="2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457200" lvl="1" indent="0">
              <a:spcBef>
                <a:spcPts val="500"/>
              </a:spcBef>
              <a:buFont typeface="Wingdings 3" charset="2"/>
              <a:buNone/>
            </a:pPr>
            <a:r>
              <a:rPr lang="en-US" i="1" dirty="0"/>
              <a:t>How many steps?</a:t>
            </a:r>
          </a:p>
          <a:p>
            <a:pPr marL="457200" lvl="1" indent="0">
              <a:spcBef>
                <a:spcPts val="500"/>
              </a:spcBef>
              <a:buFont typeface="Wingdings 3" charset="2"/>
              <a:buNone/>
            </a:pPr>
            <a:r>
              <a:rPr lang="en-US" i="1" dirty="0"/>
              <a:t>C’mon, it’s </a:t>
            </a:r>
            <a:r>
              <a:rPr lang="en-US" i="1" dirty="0" err="1"/>
              <a:t>kinda</a:t>
            </a:r>
            <a:r>
              <a:rPr lang="en-US" i="1" dirty="0"/>
              <a:t> pretty how nicely we rebalanced that!!!</a:t>
            </a:r>
          </a:p>
          <a:p>
            <a:pPr lvl="1"/>
            <a:endParaRPr lang="en-US" dirty="0"/>
          </a:p>
        </p:txBody>
      </p:sp>
      <p:cxnSp>
        <p:nvCxnSpPr>
          <p:cNvPr id="49" name="Straight Arrow Connector 48">
            <a:extLst>
              <a:ext uri="{FF2B5EF4-FFF2-40B4-BE49-F238E27FC236}">
                <a16:creationId xmlns:a16="http://schemas.microsoft.com/office/drawing/2014/main" id="{D3CA6F99-2331-4B45-91F9-AD150C9C7413}"/>
              </a:ext>
            </a:extLst>
          </p:cNvPr>
          <p:cNvCxnSpPr>
            <a:cxnSpLocks/>
            <a:endCxn id="15" idx="0"/>
          </p:cNvCxnSpPr>
          <p:nvPr/>
        </p:nvCxnSpPr>
        <p:spPr>
          <a:xfrm>
            <a:off x="1836029" y="2644246"/>
            <a:ext cx="197481" cy="59939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7" name="Straight Arrow Connector 56">
            <a:extLst>
              <a:ext uri="{FF2B5EF4-FFF2-40B4-BE49-F238E27FC236}">
                <a16:creationId xmlns:a16="http://schemas.microsoft.com/office/drawing/2014/main" id="{63AC8EE7-1FAD-40E2-A10E-05D86EE9CE65}"/>
              </a:ext>
            </a:extLst>
          </p:cNvPr>
          <p:cNvCxnSpPr>
            <a:cxnSpLocks/>
          </p:cNvCxnSpPr>
          <p:nvPr/>
        </p:nvCxnSpPr>
        <p:spPr>
          <a:xfrm flipH="1" flipV="1">
            <a:off x="1910721" y="2587483"/>
            <a:ext cx="347544" cy="44510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26" name="Picture 25" descr="A picture containing text, yellow&#10;&#10;Description automatically generated">
            <a:extLst>
              <a:ext uri="{FF2B5EF4-FFF2-40B4-BE49-F238E27FC236}">
                <a16:creationId xmlns:a16="http://schemas.microsoft.com/office/drawing/2014/main" id="{AB8EC6CA-309B-4004-8892-4D00736B2F74}"/>
              </a:ext>
            </a:extLst>
          </p:cNvPr>
          <p:cNvPicPr>
            <a:picLocks noChangeAspect="1"/>
          </p:cNvPicPr>
          <p:nvPr/>
        </p:nvPicPr>
        <p:blipFill>
          <a:blip r:embed="rId2"/>
          <a:stretch>
            <a:fillRect/>
          </a:stretch>
        </p:blipFill>
        <p:spPr>
          <a:xfrm>
            <a:off x="8592772" y="2019967"/>
            <a:ext cx="1758099" cy="1904607"/>
          </a:xfrm>
          <a:prstGeom prst="rect">
            <a:avLst/>
          </a:prstGeom>
        </p:spPr>
      </p:pic>
    </p:spTree>
    <p:extLst>
      <p:ext uri="{BB962C8B-B14F-4D97-AF65-F5344CB8AC3E}">
        <p14:creationId xmlns:p14="http://schemas.microsoft.com/office/powerpoint/2010/main" val="28511647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25"/>
                                        </p:tgtEl>
                                      </p:cBhvr>
                                    </p:animEffect>
                                    <p:set>
                                      <p:cBhvr>
                                        <p:cTn id="7" dur="1" fill="hold">
                                          <p:stCondLst>
                                            <p:cond delay="499"/>
                                          </p:stCondLst>
                                        </p:cTn>
                                        <p:tgtEl>
                                          <p:spTgt spid="25"/>
                                        </p:tgtEl>
                                        <p:attrNameLst>
                                          <p:attrName>style.visibility</p:attrName>
                                        </p:attrNameLst>
                                      </p:cBhvr>
                                      <p:to>
                                        <p:strVal val="hidden"/>
                                      </p:to>
                                    </p:set>
                                  </p:childTnLst>
                                </p:cTn>
                              </p:par>
                              <p:par>
                                <p:cTn id="8" presetID="10" presetClass="entr" presetSubtype="0" fill="hold" nodeType="withEffect">
                                  <p:stCondLst>
                                    <p:cond delay="0"/>
                                  </p:stCondLst>
                                  <p:childTnLst>
                                    <p:set>
                                      <p:cBhvr>
                                        <p:cTn id="9" dur="1" fill="hold">
                                          <p:stCondLst>
                                            <p:cond delay="0"/>
                                          </p:stCondLst>
                                        </p:cTn>
                                        <p:tgtEl>
                                          <p:spTgt spid="49"/>
                                        </p:tgtEl>
                                        <p:attrNameLst>
                                          <p:attrName>style.visibility</p:attrName>
                                        </p:attrNameLst>
                                      </p:cBhvr>
                                      <p:to>
                                        <p:strVal val="visible"/>
                                      </p:to>
                                    </p:set>
                                    <p:animEffect transition="in" filter="fade">
                                      <p:cBhvr>
                                        <p:cTn id="10" dur="500"/>
                                        <p:tgtEl>
                                          <p:spTgt spid="49"/>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500"/>
                                        <p:tgtEl>
                                          <p:spTgt spid="3">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xit" presetSubtype="0" fill="hold" nodeType="clickEffect">
                                  <p:stCondLst>
                                    <p:cond delay="0"/>
                                  </p:stCondLst>
                                  <p:childTnLst>
                                    <p:animEffect transition="out" filter="fade">
                                      <p:cBhvr>
                                        <p:cTn id="17" dur="500"/>
                                        <p:tgtEl>
                                          <p:spTgt spid="29"/>
                                        </p:tgtEl>
                                      </p:cBhvr>
                                    </p:animEffect>
                                    <p:set>
                                      <p:cBhvr>
                                        <p:cTn id="18" dur="1" fill="hold">
                                          <p:stCondLst>
                                            <p:cond delay="499"/>
                                          </p:stCondLst>
                                        </p:cTn>
                                        <p:tgtEl>
                                          <p:spTgt spid="29"/>
                                        </p:tgtEl>
                                        <p:attrNameLst>
                                          <p:attrName>style.visibility</p:attrName>
                                        </p:attrNameLst>
                                      </p:cBhvr>
                                      <p:to>
                                        <p:strVal val="hidden"/>
                                      </p:to>
                                    </p:set>
                                  </p:childTnLst>
                                </p:cTn>
                              </p:par>
                              <p:par>
                                <p:cTn id="19" presetID="10" presetClass="entr" presetSubtype="0" fill="hold" nodeType="withEffect">
                                  <p:stCondLst>
                                    <p:cond delay="0"/>
                                  </p:stCondLst>
                                  <p:childTnLst>
                                    <p:set>
                                      <p:cBhvr>
                                        <p:cTn id="20" dur="1" fill="hold">
                                          <p:stCondLst>
                                            <p:cond delay="0"/>
                                          </p:stCondLst>
                                        </p:cTn>
                                        <p:tgtEl>
                                          <p:spTgt spid="57"/>
                                        </p:tgtEl>
                                        <p:attrNameLst>
                                          <p:attrName>style.visibility</p:attrName>
                                        </p:attrNameLst>
                                      </p:cBhvr>
                                      <p:to>
                                        <p:strVal val="visible"/>
                                      </p:to>
                                    </p:set>
                                    <p:animEffect transition="in" filter="fade">
                                      <p:cBhvr>
                                        <p:cTn id="21" dur="500"/>
                                        <p:tgtEl>
                                          <p:spTgt spid="57"/>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fade">
                                      <p:cBhvr>
                                        <p:cTn id="24" dur="500"/>
                                        <p:tgtEl>
                                          <p:spTgt spid="3">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Effect transition="in" filter="fade">
                                      <p:cBhvr>
                                        <p:cTn id="29" dur="500"/>
                                        <p:tgtEl>
                                          <p:spTgt spid="3">
                                            <p:txEl>
                                              <p:pRg st="3" end="3"/>
                                            </p:txEl>
                                          </p:spTgt>
                                        </p:tgtEl>
                                      </p:cBhvr>
                                    </p:animEffect>
                                  </p:childTnLst>
                                </p:cTn>
                              </p:par>
                              <p:par>
                                <p:cTn id="30" presetID="10" presetClass="entr" presetSubtype="0" fill="hold" nodeType="with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500"/>
                                        <p:tgtEl>
                                          <p:spTgt spid="3">
                                            <p:txEl>
                                              <p:pRg st="4" end="4"/>
                                            </p:txEl>
                                          </p:spTgt>
                                        </p:tgtEl>
                                      </p:cBhvr>
                                    </p:animEffect>
                                  </p:childTnLst>
                                </p:cTn>
                              </p:par>
                              <p:par>
                                <p:cTn id="33" presetID="10" presetClass="entr" presetSubtype="0" fill="hold" nodeType="withEffect">
                                  <p:stCondLst>
                                    <p:cond delay="0"/>
                                  </p:stCondLst>
                                  <p:childTnLst>
                                    <p:set>
                                      <p:cBhvr>
                                        <p:cTn id="34" dur="1" fill="hold">
                                          <p:stCondLst>
                                            <p:cond delay="0"/>
                                          </p:stCondLst>
                                        </p:cTn>
                                        <p:tgtEl>
                                          <p:spTgt spid="19"/>
                                        </p:tgtEl>
                                        <p:attrNameLst>
                                          <p:attrName>style.visibility</p:attrName>
                                        </p:attrNameLst>
                                      </p:cBhvr>
                                      <p:to>
                                        <p:strVal val="visible"/>
                                      </p:to>
                                    </p:set>
                                    <p:animEffect transition="in" filter="fade">
                                      <p:cBhvr>
                                        <p:cTn id="35" dur="500"/>
                                        <p:tgtEl>
                                          <p:spTgt spid="19"/>
                                        </p:tgtEl>
                                      </p:cBhvr>
                                    </p:animEffect>
                                  </p:childTnLst>
                                </p:cTn>
                              </p:par>
                              <p:par>
                                <p:cTn id="36" presetID="26" presetClass="entr" presetSubtype="0" fill="hold" nodeType="withEffect">
                                  <p:stCondLst>
                                    <p:cond delay="0"/>
                                  </p:stCondLst>
                                  <p:childTnLst>
                                    <p:set>
                                      <p:cBhvr>
                                        <p:cTn id="37" dur="1" fill="hold">
                                          <p:stCondLst>
                                            <p:cond delay="0"/>
                                          </p:stCondLst>
                                        </p:cTn>
                                        <p:tgtEl>
                                          <p:spTgt spid="26"/>
                                        </p:tgtEl>
                                        <p:attrNameLst>
                                          <p:attrName>style.visibility</p:attrName>
                                        </p:attrNameLst>
                                      </p:cBhvr>
                                      <p:to>
                                        <p:strVal val="visible"/>
                                      </p:to>
                                    </p:set>
                                    <p:animEffect transition="in" filter="wipe(down)">
                                      <p:cBhvr>
                                        <p:cTn id="38" dur="580">
                                          <p:stCondLst>
                                            <p:cond delay="0"/>
                                          </p:stCondLst>
                                        </p:cTn>
                                        <p:tgtEl>
                                          <p:spTgt spid="26"/>
                                        </p:tgtEl>
                                      </p:cBhvr>
                                    </p:animEffect>
                                    <p:anim calcmode="lin" valueType="num">
                                      <p:cBhvr>
                                        <p:cTn id="39" dur="1822" tmFilter="0,0; 0.14,0.36; 0.43,0.73; 0.71,0.91; 1.0,1.0">
                                          <p:stCondLst>
                                            <p:cond delay="0"/>
                                          </p:stCondLst>
                                        </p:cTn>
                                        <p:tgtEl>
                                          <p:spTgt spid="26"/>
                                        </p:tgtEl>
                                        <p:attrNameLst>
                                          <p:attrName>ppt_x</p:attrName>
                                        </p:attrNameLst>
                                      </p:cBhvr>
                                      <p:tavLst>
                                        <p:tav tm="0">
                                          <p:val>
                                            <p:strVal val="#ppt_x-0.25"/>
                                          </p:val>
                                        </p:tav>
                                        <p:tav tm="100000">
                                          <p:val>
                                            <p:strVal val="#ppt_x"/>
                                          </p:val>
                                        </p:tav>
                                      </p:tavLst>
                                    </p:anim>
                                    <p:anim calcmode="lin" valueType="num">
                                      <p:cBhvr>
                                        <p:cTn id="40" dur="664" tmFilter="0.0,0.0; 0.25,0.07; 0.50,0.2; 0.75,0.467; 1.0,1.0">
                                          <p:stCondLst>
                                            <p:cond delay="0"/>
                                          </p:stCondLst>
                                        </p:cTn>
                                        <p:tgtEl>
                                          <p:spTgt spid="26"/>
                                        </p:tgtEl>
                                        <p:attrNameLst>
                                          <p:attrName>ppt_y</p:attrName>
                                        </p:attrNameLst>
                                      </p:cBhvr>
                                      <p:tavLst>
                                        <p:tav tm="0" fmla="#ppt_y-sin(pi*$)/3">
                                          <p:val>
                                            <p:fltVal val="0.5"/>
                                          </p:val>
                                        </p:tav>
                                        <p:tav tm="100000">
                                          <p:val>
                                            <p:fltVal val="1"/>
                                          </p:val>
                                        </p:tav>
                                      </p:tavLst>
                                    </p:anim>
                                    <p:anim calcmode="lin" valueType="num">
                                      <p:cBhvr>
                                        <p:cTn id="41" dur="664" tmFilter="0, 0; 0.125,0.2665; 0.25,0.4; 0.375,0.465; 0.5,0.5;  0.625,0.535; 0.75,0.6; 0.875,0.7335; 1,1">
                                          <p:stCondLst>
                                            <p:cond delay="664"/>
                                          </p:stCondLst>
                                        </p:cTn>
                                        <p:tgtEl>
                                          <p:spTgt spid="26"/>
                                        </p:tgtEl>
                                        <p:attrNameLst>
                                          <p:attrName>ppt_y</p:attrName>
                                        </p:attrNameLst>
                                      </p:cBhvr>
                                      <p:tavLst>
                                        <p:tav tm="0" fmla="#ppt_y-sin(pi*$)/9">
                                          <p:val>
                                            <p:fltVal val="0"/>
                                          </p:val>
                                        </p:tav>
                                        <p:tav tm="100000">
                                          <p:val>
                                            <p:fltVal val="1"/>
                                          </p:val>
                                        </p:tav>
                                      </p:tavLst>
                                    </p:anim>
                                    <p:anim calcmode="lin" valueType="num">
                                      <p:cBhvr>
                                        <p:cTn id="42" dur="332" tmFilter="0, 0; 0.125,0.2665; 0.25,0.4; 0.375,0.465; 0.5,0.5;  0.625,0.535; 0.75,0.6; 0.875,0.7335; 1,1">
                                          <p:stCondLst>
                                            <p:cond delay="1324"/>
                                          </p:stCondLst>
                                        </p:cTn>
                                        <p:tgtEl>
                                          <p:spTgt spid="26"/>
                                        </p:tgtEl>
                                        <p:attrNameLst>
                                          <p:attrName>ppt_y</p:attrName>
                                        </p:attrNameLst>
                                      </p:cBhvr>
                                      <p:tavLst>
                                        <p:tav tm="0" fmla="#ppt_y-sin(pi*$)/27">
                                          <p:val>
                                            <p:fltVal val="0"/>
                                          </p:val>
                                        </p:tav>
                                        <p:tav tm="100000">
                                          <p:val>
                                            <p:fltVal val="1"/>
                                          </p:val>
                                        </p:tav>
                                      </p:tavLst>
                                    </p:anim>
                                    <p:anim calcmode="lin" valueType="num">
                                      <p:cBhvr>
                                        <p:cTn id="43" dur="164" tmFilter="0, 0; 0.125,0.2665; 0.25,0.4; 0.375,0.465; 0.5,0.5;  0.625,0.535; 0.75,0.6; 0.875,0.7335; 1,1">
                                          <p:stCondLst>
                                            <p:cond delay="1656"/>
                                          </p:stCondLst>
                                        </p:cTn>
                                        <p:tgtEl>
                                          <p:spTgt spid="26"/>
                                        </p:tgtEl>
                                        <p:attrNameLst>
                                          <p:attrName>ppt_y</p:attrName>
                                        </p:attrNameLst>
                                      </p:cBhvr>
                                      <p:tavLst>
                                        <p:tav tm="0" fmla="#ppt_y-sin(pi*$)/81">
                                          <p:val>
                                            <p:fltVal val="0"/>
                                          </p:val>
                                        </p:tav>
                                        <p:tav tm="100000">
                                          <p:val>
                                            <p:fltVal val="1"/>
                                          </p:val>
                                        </p:tav>
                                      </p:tavLst>
                                    </p:anim>
                                    <p:animScale>
                                      <p:cBhvr>
                                        <p:cTn id="44" dur="26">
                                          <p:stCondLst>
                                            <p:cond delay="650"/>
                                          </p:stCondLst>
                                        </p:cTn>
                                        <p:tgtEl>
                                          <p:spTgt spid="26"/>
                                        </p:tgtEl>
                                      </p:cBhvr>
                                      <p:to x="100000" y="60000"/>
                                    </p:animScale>
                                    <p:animScale>
                                      <p:cBhvr>
                                        <p:cTn id="45" dur="166" decel="50000">
                                          <p:stCondLst>
                                            <p:cond delay="676"/>
                                          </p:stCondLst>
                                        </p:cTn>
                                        <p:tgtEl>
                                          <p:spTgt spid="26"/>
                                        </p:tgtEl>
                                      </p:cBhvr>
                                      <p:to x="100000" y="100000"/>
                                    </p:animScale>
                                    <p:animScale>
                                      <p:cBhvr>
                                        <p:cTn id="46" dur="26">
                                          <p:stCondLst>
                                            <p:cond delay="1312"/>
                                          </p:stCondLst>
                                        </p:cTn>
                                        <p:tgtEl>
                                          <p:spTgt spid="26"/>
                                        </p:tgtEl>
                                      </p:cBhvr>
                                      <p:to x="100000" y="80000"/>
                                    </p:animScale>
                                    <p:animScale>
                                      <p:cBhvr>
                                        <p:cTn id="47" dur="166" decel="50000">
                                          <p:stCondLst>
                                            <p:cond delay="1338"/>
                                          </p:stCondLst>
                                        </p:cTn>
                                        <p:tgtEl>
                                          <p:spTgt spid="26"/>
                                        </p:tgtEl>
                                      </p:cBhvr>
                                      <p:to x="100000" y="100000"/>
                                    </p:animScale>
                                    <p:animScale>
                                      <p:cBhvr>
                                        <p:cTn id="48" dur="26">
                                          <p:stCondLst>
                                            <p:cond delay="1642"/>
                                          </p:stCondLst>
                                        </p:cTn>
                                        <p:tgtEl>
                                          <p:spTgt spid="26"/>
                                        </p:tgtEl>
                                      </p:cBhvr>
                                      <p:to x="100000" y="90000"/>
                                    </p:animScale>
                                    <p:animScale>
                                      <p:cBhvr>
                                        <p:cTn id="49" dur="166" decel="50000">
                                          <p:stCondLst>
                                            <p:cond delay="1668"/>
                                          </p:stCondLst>
                                        </p:cTn>
                                        <p:tgtEl>
                                          <p:spTgt spid="26"/>
                                        </p:tgtEl>
                                      </p:cBhvr>
                                      <p:to x="100000" y="100000"/>
                                    </p:animScale>
                                    <p:animScale>
                                      <p:cBhvr>
                                        <p:cTn id="50" dur="26">
                                          <p:stCondLst>
                                            <p:cond delay="1808"/>
                                          </p:stCondLst>
                                        </p:cTn>
                                        <p:tgtEl>
                                          <p:spTgt spid="26"/>
                                        </p:tgtEl>
                                      </p:cBhvr>
                                      <p:to x="100000" y="95000"/>
                                    </p:animScale>
                                    <p:animScale>
                                      <p:cBhvr>
                                        <p:cTn id="51" dur="166" decel="50000">
                                          <p:stCondLst>
                                            <p:cond delay="1834"/>
                                          </p:stCondLst>
                                        </p:cTn>
                                        <p:tgtEl>
                                          <p:spTgt spid="2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0AECF3-4492-49EB-8661-8664AD5B98A5}"/>
              </a:ext>
            </a:extLst>
          </p:cNvPr>
          <p:cNvSpPr>
            <a:spLocks noGrp="1"/>
          </p:cNvSpPr>
          <p:nvPr>
            <p:ph type="title"/>
          </p:nvPr>
        </p:nvSpPr>
        <p:spPr>
          <a:xfrm>
            <a:off x="677334" y="609600"/>
            <a:ext cx="8596668" cy="709246"/>
          </a:xfrm>
        </p:spPr>
        <p:txBody>
          <a:bodyPr/>
          <a:lstStyle/>
          <a:p>
            <a:r>
              <a:rPr lang="en-US" dirty="0"/>
              <a:t>Systematically:</a:t>
            </a:r>
          </a:p>
        </p:txBody>
      </p:sp>
      <p:sp>
        <p:nvSpPr>
          <p:cNvPr id="3" name="Content Placeholder 2">
            <a:extLst>
              <a:ext uri="{FF2B5EF4-FFF2-40B4-BE49-F238E27FC236}">
                <a16:creationId xmlns:a16="http://schemas.microsoft.com/office/drawing/2014/main" id="{6EE9303C-1B85-4597-85C1-3DF7B862E438}"/>
              </a:ext>
            </a:extLst>
          </p:cNvPr>
          <p:cNvSpPr>
            <a:spLocks noGrp="1"/>
          </p:cNvSpPr>
          <p:nvPr>
            <p:ph idx="1"/>
          </p:nvPr>
        </p:nvSpPr>
        <p:spPr>
          <a:xfrm>
            <a:off x="773722" y="1441939"/>
            <a:ext cx="8500279" cy="4599424"/>
          </a:xfrm>
        </p:spPr>
        <p:txBody>
          <a:bodyPr>
            <a:normAutofit fontScale="92500" lnSpcReduction="20000"/>
          </a:bodyPr>
          <a:lstStyle/>
          <a:p>
            <a:r>
              <a:rPr lang="en-US" dirty="0"/>
              <a:t>IF Unbalanced Node (UN) is -2 (heavier on the right):</a:t>
            </a:r>
          </a:p>
          <a:p>
            <a:pPr lvl="1"/>
            <a:r>
              <a:rPr lang="en-US" dirty="0"/>
              <a:t>Check  right child</a:t>
            </a:r>
          </a:p>
          <a:p>
            <a:pPr lvl="1"/>
            <a:r>
              <a:rPr lang="en-US" dirty="0"/>
              <a:t>IF right child’s (RC) unbalance is -1 (also heavier on the right):</a:t>
            </a:r>
          </a:p>
          <a:p>
            <a:pPr lvl="1"/>
            <a:r>
              <a:rPr lang="en-US" dirty="0"/>
              <a:t>Do one left rotation around unbalanced node (UN):</a:t>
            </a:r>
          </a:p>
          <a:p>
            <a:r>
              <a:rPr lang="en-US" dirty="0"/>
              <a:t>Left rotation:</a:t>
            </a:r>
          </a:p>
          <a:p>
            <a:pPr lvl="1"/>
            <a:r>
              <a:rPr lang="en-US" dirty="0">
                <a:solidFill>
                  <a:srgbClr val="FFC000"/>
                </a:solidFill>
              </a:rPr>
              <a:t>UN-&gt;right = RC-&gt;left</a:t>
            </a:r>
          </a:p>
          <a:p>
            <a:pPr lvl="1"/>
            <a:r>
              <a:rPr lang="en-US" dirty="0">
                <a:solidFill>
                  <a:srgbClr val="FFC000"/>
                </a:solidFill>
              </a:rPr>
              <a:t>RC-&gt;left = UN</a:t>
            </a:r>
          </a:p>
          <a:p>
            <a:r>
              <a:rPr lang="en-US" dirty="0"/>
              <a:t>Make sure you </a:t>
            </a:r>
            <a:r>
              <a:rPr lang="en-US" dirty="0">
                <a:solidFill>
                  <a:srgbClr val="FFC000"/>
                </a:solidFill>
              </a:rPr>
              <a:t>set each node’s parent </a:t>
            </a:r>
            <a:r>
              <a:rPr lang="en-US" dirty="0"/>
              <a:t>properly </a:t>
            </a:r>
          </a:p>
          <a:p>
            <a:pPr lvl="1"/>
            <a:r>
              <a:rPr lang="en-US" dirty="0"/>
              <a:t>(who is the parent of RC’s left?  UN?)</a:t>
            </a:r>
          </a:p>
          <a:p>
            <a:r>
              <a:rPr lang="en-US" dirty="0"/>
              <a:t>Make sure you </a:t>
            </a:r>
            <a:r>
              <a:rPr lang="en-US" dirty="0">
                <a:solidFill>
                  <a:srgbClr val="FFC000"/>
                </a:solidFill>
              </a:rPr>
              <a:t>either</a:t>
            </a:r>
            <a:r>
              <a:rPr lang="en-US" dirty="0"/>
              <a:t> set </a:t>
            </a:r>
            <a:r>
              <a:rPr lang="en-US" dirty="0">
                <a:solidFill>
                  <a:srgbClr val="FFC000"/>
                </a:solidFill>
              </a:rPr>
              <a:t>RC to be the new root</a:t>
            </a:r>
            <a:r>
              <a:rPr lang="en-US" dirty="0"/>
              <a:t>, </a:t>
            </a:r>
            <a:r>
              <a:rPr lang="en-US" dirty="0">
                <a:solidFill>
                  <a:srgbClr val="FFC000"/>
                </a:solidFill>
              </a:rPr>
              <a:t>or</a:t>
            </a:r>
            <a:r>
              <a:rPr lang="en-US" dirty="0"/>
              <a:t> you </a:t>
            </a:r>
            <a:r>
              <a:rPr lang="en-US" dirty="0">
                <a:solidFill>
                  <a:srgbClr val="FFC000"/>
                </a:solidFill>
              </a:rPr>
              <a:t>attach it to the UN’s old parent </a:t>
            </a:r>
            <a:r>
              <a:rPr lang="en-US" dirty="0"/>
              <a:t>properly</a:t>
            </a:r>
          </a:p>
          <a:p>
            <a:endParaRPr lang="en-US" dirty="0"/>
          </a:p>
          <a:p>
            <a:r>
              <a:rPr lang="en-US" dirty="0"/>
              <a:t>You’ve just moved RC UP a level, and UN down a level</a:t>
            </a:r>
          </a:p>
          <a:p>
            <a:r>
              <a:rPr lang="en-US" dirty="0"/>
              <a:t>You’ve just rebalanced the subtree!!!</a:t>
            </a:r>
          </a:p>
        </p:txBody>
      </p:sp>
      <p:sp>
        <p:nvSpPr>
          <p:cNvPr id="4" name="Oval 3">
            <a:extLst>
              <a:ext uri="{FF2B5EF4-FFF2-40B4-BE49-F238E27FC236}">
                <a16:creationId xmlns:a16="http://schemas.microsoft.com/office/drawing/2014/main" id="{13329224-1B7C-4C01-BA1A-89900FEC22C1}"/>
              </a:ext>
            </a:extLst>
          </p:cNvPr>
          <p:cNvSpPr/>
          <p:nvPr/>
        </p:nvSpPr>
        <p:spPr>
          <a:xfrm>
            <a:off x="8642238" y="2644998"/>
            <a:ext cx="458047" cy="464820"/>
          </a:xfrm>
          <a:prstGeom prst="ellipse">
            <a:avLst/>
          </a:prstGeom>
          <a:solidFill>
            <a:srgbClr val="FFFF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53009DAA-20B5-47DA-B067-2CF803CBC40E}"/>
              </a:ext>
            </a:extLst>
          </p:cNvPr>
          <p:cNvSpPr txBox="1"/>
          <p:nvPr/>
        </p:nvSpPr>
        <p:spPr>
          <a:xfrm>
            <a:off x="8623993" y="2696058"/>
            <a:ext cx="593754" cy="369332"/>
          </a:xfrm>
          <a:prstGeom prst="rect">
            <a:avLst/>
          </a:prstGeom>
          <a:noFill/>
        </p:spPr>
        <p:txBody>
          <a:bodyPr wrap="square" rtlCol="0">
            <a:spAutoFit/>
          </a:bodyPr>
          <a:lstStyle/>
          <a:p>
            <a:r>
              <a:rPr lang="en-US" dirty="0">
                <a:solidFill>
                  <a:schemeClr val="accent4">
                    <a:lumMod val="50000"/>
                  </a:schemeClr>
                </a:solidFill>
                <a:latin typeface="Arial" panose="020B0604020202020204" pitchFamily="34" charset="0"/>
                <a:cs typeface="Arial" panose="020B0604020202020204" pitchFamily="34" charset="0"/>
              </a:rPr>
              <a:t>UN</a:t>
            </a:r>
          </a:p>
        </p:txBody>
      </p:sp>
      <p:sp>
        <p:nvSpPr>
          <p:cNvPr id="6" name="Oval 5">
            <a:extLst>
              <a:ext uri="{FF2B5EF4-FFF2-40B4-BE49-F238E27FC236}">
                <a16:creationId xmlns:a16="http://schemas.microsoft.com/office/drawing/2014/main" id="{088BDC72-3623-4A4E-9F2B-FAA9314F6D0B}"/>
              </a:ext>
            </a:extLst>
          </p:cNvPr>
          <p:cNvSpPr/>
          <p:nvPr/>
        </p:nvSpPr>
        <p:spPr>
          <a:xfrm>
            <a:off x="8161330" y="3297788"/>
            <a:ext cx="458047" cy="464820"/>
          </a:xfrm>
          <a:prstGeom prst="ellipse">
            <a:avLst/>
          </a:prstGeom>
          <a:solidFill>
            <a:srgbClr val="FFFF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94899471-35B5-4ED6-8C98-7F9E805C3F1D}"/>
              </a:ext>
            </a:extLst>
          </p:cNvPr>
          <p:cNvSpPr txBox="1"/>
          <p:nvPr/>
        </p:nvSpPr>
        <p:spPr>
          <a:xfrm>
            <a:off x="8207050" y="3258700"/>
            <a:ext cx="345871" cy="523220"/>
          </a:xfrm>
          <a:prstGeom prst="rect">
            <a:avLst/>
          </a:prstGeom>
          <a:noFill/>
        </p:spPr>
        <p:txBody>
          <a:bodyPr wrap="square" rtlCol="0">
            <a:spAutoFit/>
          </a:bodyPr>
          <a:lstStyle/>
          <a:p>
            <a:r>
              <a:rPr lang="en-US" sz="2800" dirty="0">
                <a:solidFill>
                  <a:schemeClr val="accent4">
                    <a:lumMod val="50000"/>
                  </a:schemeClr>
                </a:solidFill>
                <a:latin typeface="Arial" panose="020B0604020202020204" pitchFamily="34" charset="0"/>
                <a:cs typeface="Arial" panose="020B0604020202020204" pitchFamily="34" charset="0"/>
              </a:rPr>
              <a:t>3</a:t>
            </a:r>
          </a:p>
        </p:txBody>
      </p:sp>
      <p:sp>
        <p:nvSpPr>
          <p:cNvPr id="8" name="Oval 7">
            <a:extLst>
              <a:ext uri="{FF2B5EF4-FFF2-40B4-BE49-F238E27FC236}">
                <a16:creationId xmlns:a16="http://schemas.microsoft.com/office/drawing/2014/main" id="{AA171F93-31FE-4340-A4FE-BA71D565C77D}"/>
              </a:ext>
            </a:extLst>
          </p:cNvPr>
          <p:cNvSpPr/>
          <p:nvPr/>
        </p:nvSpPr>
        <p:spPr>
          <a:xfrm>
            <a:off x="9349444" y="3264808"/>
            <a:ext cx="458047" cy="464820"/>
          </a:xfrm>
          <a:prstGeom prst="ellipse">
            <a:avLst/>
          </a:prstGeom>
          <a:solidFill>
            <a:srgbClr val="FFFF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2600645D-19D5-4943-9966-7F84F77DCA7A}"/>
              </a:ext>
            </a:extLst>
          </p:cNvPr>
          <p:cNvSpPr txBox="1"/>
          <p:nvPr/>
        </p:nvSpPr>
        <p:spPr>
          <a:xfrm>
            <a:off x="9323426" y="3311604"/>
            <a:ext cx="623756" cy="369332"/>
          </a:xfrm>
          <a:prstGeom prst="rect">
            <a:avLst/>
          </a:prstGeom>
          <a:noFill/>
        </p:spPr>
        <p:txBody>
          <a:bodyPr wrap="square" rtlCol="0">
            <a:spAutoFit/>
          </a:bodyPr>
          <a:lstStyle/>
          <a:p>
            <a:r>
              <a:rPr lang="en-US" dirty="0">
                <a:solidFill>
                  <a:schemeClr val="accent4">
                    <a:lumMod val="50000"/>
                  </a:schemeClr>
                </a:solidFill>
                <a:latin typeface="Arial" panose="020B0604020202020204" pitchFamily="34" charset="0"/>
                <a:cs typeface="Arial" panose="020B0604020202020204" pitchFamily="34" charset="0"/>
              </a:rPr>
              <a:t>RC</a:t>
            </a:r>
          </a:p>
        </p:txBody>
      </p:sp>
      <p:sp>
        <p:nvSpPr>
          <p:cNvPr id="10" name="Oval 9">
            <a:extLst>
              <a:ext uri="{FF2B5EF4-FFF2-40B4-BE49-F238E27FC236}">
                <a16:creationId xmlns:a16="http://schemas.microsoft.com/office/drawing/2014/main" id="{9F523570-E2FD-495F-AD89-EE9CCC9E890B}"/>
              </a:ext>
            </a:extLst>
          </p:cNvPr>
          <p:cNvSpPr/>
          <p:nvPr/>
        </p:nvSpPr>
        <p:spPr>
          <a:xfrm>
            <a:off x="10052362" y="3882986"/>
            <a:ext cx="458047" cy="464820"/>
          </a:xfrm>
          <a:prstGeom prst="ellipse">
            <a:avLst/>
          </a:prstGeom>
          <a:solidFill>
            <a:srgbClr val="FFFF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0212A6C6-4B19-4BA3-B8E2-F3D714AAD54C}"/>
              </a:ext>
            </a:extLst>
          </p:cNvPr>
          <p:cNvSpPr txBox="1"/>
          <p:nvPr/>
        </p:nvSpPr>
        <p:spPr>
          <a:xfrm>
            <a:off x="9999022" y="3859138"/>
            <a:ext cx="623756" cy="523220"/>
          </a:xfrm>
          <a:prstGeom prst="rect">
            <a:avLst/>
          </a:prstGeom>
          <a:noFill/>
        </p:spPr>
        <p:txBody>
          <a:bodyPr wrap="square" rtlCol="0">
            <a:spAutoFit/>
          </a:bodyPr>
          <a:lstStyle/>
          <a:p>
            <a:r>
              <a:rPr lang="en-US" sz="2800" dirty="0">
                <a:solidFill>
                  <a:schemeClr val="accent4">
                    <a:lumMod val="50000"/>
                  </a:schemeClr>
                </a:solidFill>
                <a:latin typeface="Arial" panose="020B0604020202020204" pitchFamily="34" charset="0"/>
                <a:cs typeface="Arial" panose="020B0604020202020204" pitchFamily="34" charset="0"/>
              </a:rPr>
              <a:t>18</a:t>
            </a:r>
          </a:p>
        </p:txBody>
      </p:sp>
      <p:sp>
        <p:nvSpPr>
          <p:cNvPr id="12" name="Oval 11">
            <a:extLst>
              <a:ext uri="{FF2B5EF4-FFF2-40B4-BE49-F238E27FC236}">
                <a16:creationId xmlns:a16="http://schemas.microsoft.com/office/drawing/2014/main" id="{A424F133-B36D-42C1-B231-6084F7257FF3}"/>
              </a:ext>
            </a:extLst>
          </p:cNvPr>
          <p:cNvSpPr/>
          <p:nvPr/>
        </p:nvSpPr>
        <p:spPr>
          <a:xfrm>
            <a:off x="8891397" y="3902852"/>
            <a:ext cx="458047" cy="464820"/>
          </a:xfrm>
          <a:prstGeom prst="ellipse">
            <a:avLst/>
          </a:prstGeom>
          <a:solidFill>
            <a:srgbClr val="FFFF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D5156A36-8B37-4B8F-AB09-BE8DF23F3E4B}"/>
              </a:ext>
            </a:extLst>
          </p:cNvPr>
          <p:cNvSpPr txBox="1"/>
          <p:nvPr/>
        </p:nvSpPr>
        <p:spPr>
          <a:xfrm>
            <a:off x="8937117" y="3879004"/>
            <a:ext cx="412327" cy="523220"/>
          </a:xfrm>
          <a:prstGeom prst="rect">
            <a:avLst/>
          </a:prstGeom>
          <a:noFill/>
        </p:spPr>
        <p:txBody>
          <a:bodyPr wrap="square" rtlCol="0">
            <a:spAutoFit/>
          </a:bodyPr>
          <a:lstStyle/>
          <a:p>
            <a:r>
              <a:rPr lang="en-US" sz="2800" dirty="0">
                <a:solidFill>
                  <a:schemeClr val="accent4">
                    <a:lumMod val="50000"/>
                  </a:schemeClr>
                </a:solidFill>
                <a:latin typeface="Arial" panose="020B0604020202020204" pitchFamily="34" charset="0"/>
                <a:cs typeface="Arial" panose="020B0604020202020204" pitchFamily="34" charset="0"/>
              </a:rPr>
              <a:t>7</a:t>
            </a:r>
          </a:p>
        </p:txBody>
      </p:sp>
      <p:sp>
        <p:nvSpPr>
          <p:cNvPr id="14" name="Oval 13">
            <a:extLst>
              <a:ext uri="{FF2B5EF4-FFF2-40B4-BE49-F238E27FC236}">
                <a16:creationId xmlns:a16="http://schemas.microsoft.com/office/drawing/2014/main" id="{4CE918AD-083C-47F9-AB94-169FD86AEAEF}"/>
              </a:ext>
            </a:extLst>
          </p:cNvPr>
          <p:cNvSpPr/>
          <p:nvPr/>
        </p:nvSpPr>
        <p:spPr>
          <a:xfrm>
            <a:off x="9548953" y="4657262"/>
            <a:ext cx="458047" cy="464820"/>
          </a:xfrm>
          <a:prstGeom prst="ellipse">
            <a:avLst/>
          </a:prstGeom>
          <a:solidFill>
            <a:srgbClr val="FFFF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2154198E-92DB-48B9-8D40-A0127C133555}"/>
              </a:ext>
            </a:extLst>
          </p:cNvPr>
          <p:cNvSpPr/>
          <p:nvPr/>
        </p:nvSpPr>
        <p:spPr>
          <a:xfrm>
            <a:off x="9548953" y="4671709"/>
            <a:ext cx="450069" cy="44127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2C915A55-1F32-46BD-BB86-2FECDAD6A67A}"/>
              </a:ext>
            </a:extLst>
          </p:cNvPr>
          <p:cNvSpPr txBox="1"/>
          <p:nvPr/>
        </p:nvSpPr>
        <p:spPr>
          <a:xfrm>
            <a:off x="9463770" y="4633414"/>
            <a:ext cx="623756" cy="523220"/>
          </a:xfrm>
          <a:prstGeom prst="rect">
            <a:avLst/>
          </a:prstGeom>
          <a:noFill/>
        </p:spPr>
        <p:txBody>
          <a:bodyPr wrap="square" rtlCol="0">
            <a:spAutoFit/>
          </a:bodyPr>
          <a:lstStyle/>
          <a:p>
            <a:r>
              <a:rPr lang="en-US" sz="2800" dirty="0">
                <a:solidFill>
                  <a:schemeClr val="accent2">
                    <a:lumMod val="50000"/>
                  </a:schemeClr>
                </a:solidFill>
                <a:latin typeface="Arial" panose="020B0604020202020204" pitchFamily="34" charset="0"/>
                <a:cs typeface="Arial" panose="020B0604020202020204" pitchFamily="34" charset="0"/>
              </a:rPr>
              <a:t>15</a:t>
            </a:r>
          </a:p>
        </p:txBody>
      </p:sp>
      <p:cxnSp>
        <p:nvCxnSpPr>
          <p:cNvPr id="17" name="Straight Arrow Connector 16">
            <a:extLst>
              <a:ext uri="{FF2B5EF4-FFF2-40B4-BE49-F238E27FC236}">
                <a16:creationId xmlns:a16="http://schemas.microsoft.com/office/drawing/2014/main" id="{484FCD6E-482C-43B8-B3B9-F95A61608BF4}"/>
              </a:ext>
            </a:extLst>
          </p:cNvPr>
          <p:cNvCxnSpPr/>
          <p:nvPr/>
        </p:nvCxnSpPr>
        <p:spPr>
          <a:xfrm>
            <a:off x="9020492" y="3070266"/>
            <a:ext cx="338602" cy="3505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631C20D4-C480-40F7-B571-E9D4062B7E5D}"/>
              </a:ext>
            </a:extLst>
          </p:cNvPr>
          <p:cNvCxnSpPr/>
          <p:nvPr/>
        </p:nvCxnSpPr>
        <p:spPr>
          <a:xfrm>
            <a:off x="9721532" y="3656976"/>
            <a:ext cx="338602" cy="3505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E07F2EB5-CB78-4C3A-9A87-B0A10F7B25B1}"/>
              </a:ext>
            </a:extLst>
          </p:cNvPr>
          <p:cNvCxnSpPr/>
          <p:nvPr/>
        </p:nvCxnSpPr>
        <p:spPr>
          <a:xfrm flipH="1">
            <a:off x="9273244" y="3656976"/>
            <a:ext cx="183295" cy="24587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C1A819FA-58A6-41B6-AC26-075B20A86661}"/>
              </a:ext>
            </a:extLst>
          </p:cNvPr>
          <p:cNvCxnSpPr/>
          <p:nvPr/>
        </p:nvCxnSpPr>
        <p:spPr>
          <a:xfrm flipH="1">
            <a:off x="8514821" y="3049180"/>
            <a:ext cx="171590" cy="20952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EB654C0F-B6C9-4825-A0EE-B308A843ABE6}"/>
              </a:ext>
            </a:extLst>
          </p:cNvPr>
          <p:cNvCxnSpPr/>
          <p:nvPr/>
        </p:nvCxnSpPr>
        <p:spPr>
          <a:xfrm flipH="1">
            <a:off x="9973200" y="4367672"/>
            <a:ext cx="176552" cy="28959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E9965D5F-5BEF-4D5E-BD39-19BB95537222}"/>
              </a:ext>
            </a:extLst>
          </p:cNvPr>
          <p:cNvSpPr txBox="1"/>
          <p:nvPr/>
        </p:nvSpPr>
        <p:spPr>
          <a:xfrm>
            <a:off x="9856635" y="3219838"/>
            <a:ext cx="391454" cy="369332"/>
          </a:xfrm>
          <a:prstGeom prst="rect">
            <a:avLst/>
          </a:prstGeom>
          <a:noFill/>
        </p:spPr>
        <p:txBody>
          <a:bodyPr wrap="none" rtlCol="0">
            <a:spAutoFit/>
          </a:bodyPr>
          <a:lstStyle/>
          <a:p>
            <a:r>
              <a:rPr lang="en-US" dirty="0">
                <a:solidFill>
                  <a:srgbClr val="FF0000"/>
                </a:solidFill>
              </a:rPr>
              <a:t>-1</a:t>
            </a:r>
          </a:p>
        </p:txBody>
      </p:sp>
      <p:sp>
        <p:nvSpPr>
          <p:cNvPr id="23" name="TextBox 22">
            <a:extLst>
              <a:ext uri="{FF2B5EF4-FFF2-40B4-BE49-F238E27FC236}">
                <a16:creationId xmlns:a16="http://schemas.microsoft.com/office/drawing/2014/main" id="{A554D1B7-24F7-473F-A10B-53C0FED76E45}"/>
              </a:ext>
            </a:extLst>
          </p:cNvPr>
          <p:cNvSpPr txBox="1"/>
          <p:nvPr/>
        </p:nvSpPr>
        <p:spPr>
          <a:xfrm>
            <a:off x="9083979" y="2488593"/>
            <a:ext cx="391454" cy="369332"/>
          </a:xfrm>
          <a:prstGeom prst="rect">
            <a:avLst/>
          </a:prstGeom>
          <a:noFill/>
        </p:spPr>
        <p:txBody>
          <a:bodyPr wrap="none" rtlCol="0">
            <a:spAutoFit/>
          </a:bodyPr>
          <a:lstStyle/>
          <a:p>
            <a:r>
              <a:rPr lang="en-US" dirty="0">
                <a:solidFill>
                  <a:srgbClr val="FF0000"/>
                </a:solidFill>
              </a:rPr>
              <a:t>-2</a:t>
            </a:r>
          </a:p>
        </p:txBody>
      </p:sp>
      <p:sp>
        <p:nvSpPr>
          <p:cNvPr id="24" name="Arrow: Curved Down 23">
            <a:extLst>
              <a:ext uri="{FF2B5EF4-FFF2-40B4-BE49-F238E27FC236}">
                <a16:creationId xmlns:a16="http://schemas.microsoft.com/office/drawing/2014/main" id="{37BB4618-7830-4725-8E33-142A5A984541}"/>
              </a:ext>
            </a:extLst>
          </p:cNvPr>
          <p:cNvSpPr/>
          <p:nvPr/>
        </p:nvSpPr>
        <p:spPr>
          <a:xfrm flipH="1">
            <a:off x="8405657" y="2128341"/>
            <a:ext cx="945120" cy="441679"/>
          </a:xfrm>
          <a:prstGeom prst="curvedDownArrow">
            <a:avLst>
              <a:gd name="adj1" fmla="val 16654"/>
              <a:gd name="adj2" fmla="val 57862"/>
              <a:gd name="adj3" fmla="val 3446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cxnSp>
        <p:nvCxnSpPr>
          <p:cNvPr id="26" name="Straight Arrow Connector 25">
            <a:extLst>
              <a:ext uri="{FF2B5EF4-FFF2-40B4-BE49-F238E27FC236}">
                <a16:creationId xmlns:a16="http://schemas.microsoft.com/office/drawing/2014/main" id="{0FF96188-AE13-4358-A5CE-5D641F1750B7}"/>
              </a:ext>
            </a:extLst>
          </p:cNvPr>
          <p:cNvCxnSpPr/>
          <p:nvPr/>
        </p:nvCxnSpPr>
        <p:spPr>
          <a:xfrm flipH="1">
            <a:off x="9826665" y="2695034"/>
            <a:ext cx="278375" cy="457582"/>
          </a:xfrm>
          <a:prstGeom prst="straightConnector1">
            <a:avLst/>
          </a:prstGeom>
          <a:ln w="19050">
            <a:solidFill>
              <a:srgbClr val="FFC000"/>
            </a:solidFill>
            <a:tailEnd type="triangle"/>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2D52AC38-84A8-403D-8A7E-E4386AADFB9E}"/>
              </a:ext>
            </a:extLst>
          </p:cNvPr>
          <p:cNvSpPr txBox="1"/>
          <p:nvPr/>
        </p:nvSpPr>
        <p:spPr>
          <a:xfrm>
            <a:off x="9548953" y="1428550"/>
            <a:ext cx="2649974" cy="1431161"/>
          </a:xfrm>
          <a:prstGeom prst="rect">
            <a:avLst/>
          </a:prstGeom>
          <a:solidFill>
            <a:schemeClr val="accent1">
              <a:lumMod val="50000"/>
            </a:schemeClr>
          </a:solidFill>
        </p:spPr>
        <p:txBody>
          <a:bodyPr wrap="square" rtlCol="0">
            <a:spAutoFit/>
          </a:bodyPr>
          <a:lstStyle/>
          <a:p>
            <a:r>
              <a:rPr lang="en-US" sz="1450" dirty="0"/>
              <a:t>EITHER: RC becomes the new root </a:t>
            </a:r>
          </a:p>
          <a:p>
            <a:r>
              <a:rPr lang="en-US" sz="1450" dirty="0"/>
              <a:t>OR (If UN has a parent): RC’s parent </a:t>
            </a:r>
            <a:r>
              <a:rPr lang="en-US" sz="1450" dirty="0" err="1"/>
              <a:t>beomes</a:t>
            </a:r>
            <a:r>
              <a:rPr lang="en-US" sz="1450" dirty="0"/>
              <a:t> UN’s parent </a:t>
            </a:r>
          </a:p>
          <a:p>
            <a:r>
              <a:rPr lang="en-US" sz="1450" dirty="0"/>
              <a:t>AND UN’s parent’s child becomes RC</a:t>
            </a:r>
          </a:p>
        </p:txBody>
      </p:sp>
    </p:spTree>
    <p:extLst>
      <p:ext uri="{BB962C8B-B14F-4D97-AF65-F5344CB8AC3E}">
        <p14:creationId xmlns:p14="http://schemas.microsoft.com/office/powerpoint/2010/main" val="28219730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5" name="Content Placeholder 4" descr="A tray of food on a table&#10;&#10;Description automatically generated">
            <a:extLst>
              <a:ext uri="{FF2B5EF4-FFF2-40B4-BE49-F238E27FC236}">
                <a16:creationId xmlns:a16="http://schemas.microsoft.com/office/drawing/2014/main" id="{613C2903-94D0-4F89-B443-F5FB1AF918F0}"/>
              </a:ext>
            </a:extLst>
          </p:cNvPr>
          <p:cNvPicPr>
            <a:picLocks noGrp="1" noChangeAspect="1"/>
          </p:cNvPicPr>
          <p:nvPr>
            <p:ph idx="1"/>
          </p:nvPr>
        </p:nvPicPr>
        <p:blipFill rotWithShape="1">
          <a:blip r:embed="rId2"/>
          <a:srcRect l="9091" t="37596" b="11268"/>
          <a:stretch/>
        </p:blipFill>
        <p:spPr>
          <a:xfrm>
            <a:off x="-3175" y="-8467"/>
            <a:ext cx="12191999" cy="6857990"/>
          </a:xfrm>
          <a:prstGeom prst="rect">
            <a:avLst/>
          </a:prstGeom>
        </p:spPr>
      </p:pic>
      <p:sp>
        <p:nvSpPr>
          <p:cNvPr id="30" name="Isosceles Triangle 10">
            <a:extLst>
              <a:ext uri="{FF2B5EF4-FFF2-40B4-BE49-F238E27FC236}">
                <a16:creationId xmlns:a16="http://schemas.microsoft.com/office/drawing/2014/main" id="{637F63F2-649A-41EF-BE19-652586482C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Parallelogram 12">
            <a:extLst>
              <a:ext uri="{FF2B5EF4-FFF2-40B4-BE49-F238E27FC236}">
                <a16:creationId xmlns:a16="http://schemas.microsoft.com/office/drawing/2014/main" id="{054F7F79-F447-429D-8CB8-7459C972E4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24188" y="0"/>
            <a:ext cx="9372600" cy="6858000"/>
          </a:xfrm>
          <a:prstGeom prst="parallelogram">
            <a:avLst>
              <a:gd name="adj" fmla="val 14937"/>
            </a:avLst>
          </a:prstGeom>
          <a:solidFill>
            <a:schemeClr val="bg1">
              <a:alpha val="87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3" name="Straight Connector 14">
            <a:extLst>
              <a:ext uri="{FF2B5EF4-FFF2-40B4-BE49-F238E27FC236}">
                <a16:creationId xmlns:a16="http://schemas.microsoft.com/office/drawing/2014/main" id="{8C18954F-0B0F-44A8-91E0-847BF70105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34" name="Straight Connector 16">
            <a:extLst>
              <a:ext uri="{FF2B5EF4-FFF2-40B4-BE49-F238E27FC236}">
                <a16:creationId xmlns:a16="http://schemas.microsoft.com/office/drawing/2014/main" id="{7C0A67AA-69E1-4F6D-A8A6-E7A2EAB7E1A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35" name="Rectangle 23">
            <a:extLst>
              <a:ext uri="{FF2B5EF4-FFF2-40B4-BE49-F238E27FC236}">
                <a16:creationId xmlns:a16="http://schemas.microsoft.com/office/drawing/2014/main" id="{1D6D9E94-9FEE-4E26-AE7D-4E3E03A065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01B27886-5656-4BC4-850B-B54C777043CE}"/>
              </a:ext>
            </a:extLst>
          </p:cNvPr>
          <p:cNvSpPr>
            <a:spLocks noGrp="1"/>
          </p:cNvSpPr>
          <p:nvPr>
            <p:ph type="title"/>
          </p:nvPr>
        </p:nvSpPr>
        <p:spPr>
          <a:xfrm>
            <a:off x="2766842" y="90985"/>
            <a:ext cx="6487955" cy="1320800"/>
          </a:xfrm>
        </p:spPr>
        <p:txBody>
          <a:bodyPr vert="horz" lIns="91440" tIns="45720" rIns="91440" bIns="45720" rtlCol="0" anchor="t">
            <a:normAutofit/>
          </a:bodyPr>
          <a:lstStyle/>
          <a:p>
            <a:r>
              <a:rPr lang="en-US" dirty="0"/>
              <a:t>Take-Aways!</a:t>
            </a:r>
          </a:p>
        </p:txBody>
      </p:sp>
      <p:sp>
        <p:nvSpPr>
          <p:cNvPr id="36" name="Rectangle 25">
            <a:extLst>
              <a:ext uri="{FF2B5EF4-FFF2-40B4-BE49-F238E27FC236}">
                <a16:creationId xmlns:a16="http://schemas.microsoft.com/office/drawing/2014/main" id="{0CC2471B-F98C-4D94-8777-C8D8912A96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7" name="Isosceles Triangle 22">
            <a:extLst>
              <a:ext uri="{FF2B5EF4-FFF2-40B4-BE49-F238E27FC236}">
                <a16:creationId xmlns:a16="http://schemas.microsoft.com/office/drawing/2014/main" id="{E943A1EA-7FA0-4E82-9E41-7778E16595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6" name="Content Placeholder 2">
            <a:extLst>
              <a:ext uri="{FF2B5EF4-FFF2-40B4-BE49-F238E27FC236}">
                <a16:creationId xmlns:a16="http://schemas.microsoft.com/office/drawing/2014/main" id="{2C51B3E6-C4B9-4A23-8C98-FA226F833C99}"/>
              </a:ext>
            </a:extLst>
          </p:cNvPr>
          <p:cNvSpPr txBox="1">
            <a:spLocks/>
          </p:cNvSpPr>
          <p:nvPr/>
        </p:nvSpPr>
        <p:spPr>
          <a:xfrm>
            <a:off x="2681655" y="882555"/>
            <a:ext cx="7745235" cy="5575395"/>
          </a:xfrm>
          <a:prstGeom prst="rect">
            <a:avLst/>
          </a:prstGeom>
        </p:spPr>
        <p:txBody>
          <a:bodyPr vert="horz" lIns="91440" tIns="45720" rIns="91440" bIns="45720" rtlCol="0">
            <a:normAutofit fontScale="85000" lnSpcReduction="1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lnSpc>
                <a:spcPct val="90000"/>
              </a:lnSpc>
            </a:pPr>
            <a:r>
              <a:rPr lang="en-US" dirty="0"/>
              <a:t>There are 4 rotations for rebalancing:</a:t>
            </a:r>
          </a:p>
          <a:p>
            <a:pPr marL="800100" lvl="1" indent="-342900">
              <a:lnSpc>
                <a:spcPct val="90000"/>
              </a:lnSpc>
              <a:buFont typeface="+mj-lt"/>
              <a:buAutoNum type="arabicPeriod"/>
            </a:pPr>
            <a:r>
              <a:rPr lang="en-US" dirty="0"/>
              <a:t>Left,</a:t>
            </a:r>
          </a:p>
          <a:p>
            <a:pPr marL="800100" lvl="1" indent="-342900">
              <a:lnSpc>
                <a:spcPct val="90000"/>
              </a:lnSpc>
              <a:buFont typeface="+mj-lt"/>
              <a:buAutoNum type="arabicPeriod"/>
            </a:pPr>
            <a:r>
              <a:rPr lang="en-US" dirty="0"/>
              <a:t>Right,</a:t>
            </a:r>
          </a:p>
          <a:p>
            <a:pPr marL="800100" lvl="1" indent="-342900">
              <a:lnSpc>
                <a:spcPct val="90000"/>
              </a:lnSpc>
              <a:buFont typeface="+mj-lt"/>
              <a:buAutoNum type="arabicPeriod"/>
            </a:pPr>
            <a:r>
              <a:rPr lang="en-US" dirty="0"/>
              <a:t>Left-right</a:t>
            </a:r>
          </a:p>
          <a:p>
            <a:pPr marL="800100" lvl="1" indent="-342900">
              <a:lnSpc>
                <a:spcPct val="90000"/>
              </a:lnSpc>
              <a:buFont typeface="+mj-lt"/>
              <a:buAutoNum type="arabicPeriod"/>
            </a:pPr>
            <a:r>
              <a:rPr lang="en-US" dirty="0"/>
              <a:t>Right-left</a:t>
            </a:r>
          </a:p>
          <a:p>
            <a:pPr lvl="1">
              <a:lnSpc>
                <a:spcPct val="90000"/>
              </a:lnSpc>
            </a:pPr>
            <a:r>
              <a:rPr lang="en-US" dirty="0"/>
              <a:t>(We’re looking at simple </a:t>
            </a:r>
            <a:r>
              <a:rPr lang="en-US" dirty="0">
                <a:solidFill>
                  <a:srgbClr val="FFFF00"/>
                </a:solidFill>
              </a:rPr>
              <a:t>left rotation </a:t>
            </a:r>
            <a:r>
              <a:rPr lang="en-US" dirty="0"/>
              <a:t>here.)</a:t>
            </a:r>
          </a:p>
          <a:p>
            <a:pPr>
              <a:lnSpc>
                <a:spcPct val="120000"/>
              </a:lnSpc>
            </a:pPr>
            <a:r>
              <a:rPr lang="en-US" dirty="0"/>
              <a:t>To rebalance, rotate the unbalanced node down a level and the heavier child (the child with the greater height up a level</a:t>
            </a:r>
          </a:p>
          <a:p>
            <a:pPr lvl="1">
              <a:lnSpc>
                <a:spcPct val="90000"/>
              </a:lnSpc>
            </a:pPr>
            <a:r>
              <a:rPr lang="en-US" dirty="0"/>
              <a:t>Systematically!!!</a:t>
            </a:r>
          </a:p>
          <a:p>
            <a:pPr>
              <a:lnSpc>
                <a:spcPct val="90000"/>
              </a:lnSpc>
            </a:pPr>
            <a:r>
              <a:rPr lang="en-US" dirty="0"/>
              <a:t>How: Check unbalanced node</a:t>
            </a:r>
          </a:p>
          <a:p>
            <a:pPr lvl="1">
              <a:lnSpc>
                <a:spcPct val="90000"/>
              </a:lnSpc>
            </a:pPr>
            <a:r>
              <a:rPr lang="en-US" dirty="0"/>
              <a:t>If negative (e.g., -2), check right child</a:t>
            </a:r>
          </a:p>
          <a:p>
            <a:pPr lvl="2">
              <a:lnSpc>
                <a:spcPct val="90000"/>
              </a:lnSpc>
            </a:pPr>
            <a:r>
              <a:rPr lang="en-US" dirty="0"/>
              <a:t>If right child’s balance is ALSO negative,</a:t>
            </a:r>
          </a:p>
          <a:p>
            <a:pPr lvl="3">
              <a:lnSpc>
                <a:spcPct val="90000"/>
              </a:lnSpc>
            </a:pPr>
            <a:r>
              <a:rPr lang="en-US" sz="1100" dirty="0"/>
              <a:t>ROTATE TO THE LEFT</a:t>
            </a:r>
          </a:p>
          <a:p>
            <a:pPr lvl="3">
              <a:lnSpc>
                <a:spcPct val="90000"/>
              </a:lnSpc>
            </a:pPr>
            <a:endParaRPr lang="en-US" dirty="0"/>
          </a:p>
          <a:p>
            <a:pPr>
              <a:lnSpc>
                <a:spcPct val="120000"/>
              </a:lnSpc>
            </a:pPr>
            <a:r>
              <a:rPr lang="en-US" dirty="0"/>
              <a:t>Because rotations are systematic (take a constant number of steps – about 3!!!) and</a:t>
            </a:r>
          </a:p>
          <a:p>
            <a:pPr>
              <a:lnSpc>
                <a:spcPct val="120000"/>
              </a:lnSpc>
            </a:pPr>
            <a:r>
              <a:rPr lang="en-US" dirty="0"/>
              <a:t>Because only ancestors can be unbalanced, (so only 1 per level can be unbalanced)</a:t>
            </a:r>
          </a:p>
          <a:p>
            <a:pPr>
              <a:lnSpc>
                <a:spcPct val="90000"/>
              </a:lnSpc>
            </a:pPr>
            <a:r>
              <a:rPr lang="en-US" dirty="0"/>
              <a:t>AT MOST the running time for rebalance as we insert is </a:t>
            </a:r>
            <a:r>
              <a:rPr lang="en-US" dirty="0">
                <a:solidFill>
                  <a:srgbClr val="FFFF00"/>
                </a:solidFill>
              </a:rPr>
              <a:t>O (log n)</a:t>
            </a:r>
          </a:p>
        </p:txBody>
      </p:sp>
      <p:sp>
        <p:nvSpPr>
          <p:cNvPr id="38" name="Rectangle 27">
            <a:extLst>
              <a:ext uri="{FF2B5EF4-FFF2-40B4-BE49-F238E27FC236}">
                <a16:creationId xmlns:a16="http://schemas.microsoft.com/office/drawing/2014/main" id="{AFAAF75F-1732-434D-983C-04B19185B3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47000"/>
            </a:schemeClr>
          </a:solidFill>
          <a:ln>
            <a:noFill/>
          </a:ln>
          <a:effectLst/>
        </p:spPr>
        <p:style>
          <a:lnRef idx="1">
            <a:schemeClr val="accent1"/>
          </a:lnRef>
          <a:fillRef idx="3">
            <a:schemeClr val="accent1"/>
          </a:fillRef>
          <a:effectRef idx="2">
            <a:schemeClr val="accent1"/>
          </a:effectRef>
          <a:fontRef idx="minor">
            <a:schemeClr val="lt1"/>
          </a:fontRef>
        </p:style>
      </p:sp>
      <p:sp>
        <p:nvSpPr>
          <p:cNvPr id="39" name="Rectangle 28">
            <a:extLst>
              <a:ext uri="{FF2B5EF4-FFF2-40B4-BE49-F238E27FC236}">
                <a16:creationId xmlns:a16="http://schemas.microsoft.com/office/drawing/2014/main" id="{B5721446-F8B2-46D7-B9FA-197016D0D5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9">
            <a:extLst>
              <a:ext uri="{FF2B5EF4-FFF2-40B4-BE49-F238E27FC236}">
                <a16:creationId xmlns:a16="http://schemas.microsoft.com/office/drawing/2014/main" id="{AF09704D-A239-4559-A447-A072A7E868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a:extLst>
              <a:ext uri="{FF2B5EF4-FFF2-40B4-BE49-F238E27FC236}">
                <a16:creationId xmlns:a16="http://schemas.microsoft.com/office/drawing/2014/main" id="{CDB22AD5-4F36-43F4-985C-AF8CC39B94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666456217"/>
      </p:ext>
    </p:extLst>
  </p:cSld>
  <p:clrMapOvr>
    <a:masterClrMapping/>
  </p:clrMapOvr>
</p:sld>
</file>

<file path=ppt/theme/theme1.xml><?xml version="1.0" encoding="utf-8"?>
<a:theme xmlns:a="http://schemas.openxmlformats.org/drawingml/2006/main" name="Facet">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8C59B386-999D-4CB6-B907-9F3997C027C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784</TotalTime>
  <Words>1020</Words>
  <Application>Microsoft Office PowerPoint</Application>
  <PresentationFormat>Widescreen</PresentationFormat>
  <Paragraphs>146</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Trebuchet MS</vt:lpstr>
      <vt:lpstr>Wingdings 3</vt:lpstr>
      <vt:lpstr>Facet</vt:lpstr>
      <vt:lpstr>AVL: Simple Rotations: Left</vt:lpstr>
      <vt:lpstr>AVL Trees Recap:</vt:lpstr>
      <vt:lpstr>Fixing Imbalances: Rotations!</vt:lpstr>
      <vt:lpstr>4 types of rotations:</vt:lpstr>
      <vt:lpstr>Insertion: Simple Left rotation (the fun part!) pt1</vt:lpstr>
      <vt:lpstr>Insertion: Simple Left rotation (the fun part!) pt2</vt:lpstr>
      <vt:lpstr>Insertion: Left rotation</vt:lpstr>
      <vt:lpstr>Systematically:</vt:lpstr>
      <vt:lpstr>Take-Aways!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AVL: Simple Rotations</dc:title>
  <dc:creator>Yarrington, Debra</dc:creator>
  <cp:lastModifiedBy>Yarrington, Debra</cp:lastModifiedBy>
  <cp:revision>14</cp:revision>
  <dcterms:created xsi:type="dcterms:W3CDTF">2020-11-06T14:33:59Z</dcterms:created>
  <dcterms:modified xsi:type="dcterms:W3CDTF">2021-04-02T17:03:38Z</dcterms:modified>
</cp:coreProperties>
</file>