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notesMasterIdLst>
    <p:notesMasterId r:id="rId14"/>
  </p:notesMasterIdLst>
  <p:sldIdLst>
    <p:sldId id="256" r:id="rId2"/>
    <p:sldId id="331" r:id="rId3"/>
    <p:sldId id="337" r:id="rId4"/>
    <p:sldId id="338" r:id="rId5"/>
    <p:sldId id="339" r:id="rId6"/>
    <p:sldId id="335" r:id="rId7"/>
    <p:sldId id="336" r:id="rId8"/>
    <p:sldId id="340" r:id="rId9"/>
    <p:sldId id="267" r:id="rId10"/>
    <p:sldId id="268" r:id="rId11"/>
    <p:sldId id="269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8EDE"/>
    <a:srgbClr val="A1F391"/>
    <a:srgbClr val="7ACA5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>
        <p:scale>
          <a:sx n="76" d="100"/>
          <a:sy n="76" d="100"/>
        </p:scale>
        <p:origin x="55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68A08-292D-4DFF-8A76-9617E84EF1B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CE080-F7C5-4E74-BC26-D572A6712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05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Stopped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51F02-7E25-4EA6-ACAC-17A3AED9219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47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57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5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1908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471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5333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211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19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18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1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2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74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8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8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3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67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1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859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6DD1A38-69B5-492D-956D-3E82D1CE85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9091" t="17993" b="13597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5E2E123-3C83-43BD-A914-ABBE21F27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995A6387-DC25-45BB-BB80-163F4969D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33800" y="0"/>
            <a:ext cx="7315200" cy="6858000"/>
          </a:xfrm>
          <a:prstGeom prst="parallelogram">
            <a:avLst>
              <a:gd name="adj" fmla="val 15925"/>
            </a:avLst>
          </a:prstGeom>
          <a:solidFill>
            <a:schemeClr val="bg2">
              <a:lumMod val="50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98AFFB-2406-434D-A0CE-2565FE95B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3063057-6412-4BB0-894C-992F73C05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23">
            <a:extLst>
              <a:ext uri="{FF2B5EF4-FFF2-40B4-BE49-F238E27FC236}">
                <a16:creationId xmlns:a16="http://schemas.microsoft.com/office/drawing/2014/main" id="{6F9E6381-3DC2-436A-A068-50188D7D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BEADA3A0-9FE9-44F2-B498-F7B69B5A3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6440AEDB-FA40-472E-B376-B76CB8BEB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D3EB6-AE54-4536-AA6B-E79646159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6396" y="1678665"/>
            <a:ext cx="4697607" cy="2369131"/>
          </a:xfrm>
        </p:spPr>
        <p:txBody>
          <a:bodyPr>
            <a:normAutofit fontScale="90000"/>
          </a:bodyPr>
          <a:lstStyle/>
          <a:p>
            <a:r>
              <a:rPr lang="en-US" dirty="0"/>
              <a:t>AVL: Simple Rotations: </a:t>
            </a:r>
            <a:br>
              <a:rPr lang="en-US" dirty="0"/>
            </a:br>
            <a:r>
              <a:rPr lang="en-US" dirty="0"/>
              <a:t>Right-Left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F070C2-6D9A-4014-8E6D-D8B40DA02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8276" y="4050832"/>
            <a:ext cx="4485725" cy="1096899"/>
          </a:xfrm>
        </p:spPr>
        <p:txBody>
          <a:bodyPr>
            <a:normAutofit/>
          </a:bodyPr>
          <a:lstStyle/>
          <a:p>
            <a:r>
              <a:rPr lang="en-US"/>
              <a:t>Keeping our Binary Search Tree Balanced!</a:t>
            </a:r>
          </a:p>
        </p:txBody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61BB3210-174F-4EB2-85FD-69D8C4CAEB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BDB65661-B4FB-44C9-BBA7-0B92B4E50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521FC44-D250-43BD-9DBE-57E400CBC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72067B3-B7F7-4880-B90D-E1BB13B5B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5597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10101"/>
            <a:ext cx="8596668" cy="723569"/>
          </a:xfrm>
        </p:spPr>
        <p:txBody>
          <a:bodyPr>
            <a:normAutofit/>
          </a:bodyPr>
          <a:lstStyle/>
          <a:p>
            <a:r>
              <a:rPr lang="en-US" dirty="0"/>
              <a:t>Try: (You just inserted what?)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52939"/>
            <a:ext cx="8596668" cy="5565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4" name="Oval 3"/>
          <p:cNvSpPr/>
          <p:nvPr/>
        </p:nvSpPr>
        <p:spPr>
          <a:xfrm>
            <a:off x="1580172" y="224392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33777" y="2248407"/>
            <a:ext cx="593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6" name="Oval 5"/>
          <p:cNvSpPr/>
          <p:nvPr/>
        </p:nvSpPr>
        <p:spPr>
          <a:xfrm>
            <a:off x="733503" y="288081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9687" y="2841724"/>
            <a:ext cx="590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8" name="Oval 7"/>
          <p:cNvSpPr/>
          <p:nvPr/>
        </p:nvSpPr>
        <p:spPr>
          <a:xfrm>
            <a:off x="2549769" y="283988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513324" y="2833363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</a:p>
        </p:txBody>
      </p:sp>
      <p:sp>
        <p:nvSpPr>
          <p:cNvPr id="12" name="Oval 11"/>
          <p:cNvSpPr/>
          <p:nvPr/>
        </p:nvSpPr>
        <p:spPr>
          <a:xfrm>
            <a:off x="2067869" y="347792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10226" y="3454077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</a:p>
        </p:txBody>
      </p:sp>
      <p:sp>
        <p:nvSpPr>
          <p:cNvPr id="14" name="Oval 13"/>
          <p:cNvSpPr/>
          <p:nvPr/>
        </p:nvSpPr>
        <p:spPr>
          <a:xfrm>
            <a:off x="1709108" y="423233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655768" y="4208487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038219" y="2621199"/>
            <a:ext cx="489396" cy="374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449716" y="3232049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153546" y="2621199"/>
            <a:ext cx="426626" cy="289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210535" y="348324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149244" y="3459398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25" name="Oval 24"/>
          <p:cNvSpPr/>
          <p:nvPr/>
        </p:nvSpPr>
        <p:spPr>
          <a:xfrm>
            <a:off x="160884" y="350311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06604" y="3479264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110292" y="3257236"/>
            <a:ext cx="242037" cy="221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542731" y="3257236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2" idx="3"/>
            <a:endCxn id="14" idx="0"/>
          </p:cNvCxnSpPr>
          <p:nvPr/>
        </p:nvCxnSpPr>
        <p:spPr>
          <a:xfrm flipH="1">
            <a:off x="1938132" y="3874674"/>
            <a:ext cx="196816" cy="357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312522" y="219754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266127" y="2192975"/>
            <a:ext cx="593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8" name="Oval 37"/>
          <p:cNvSpPr/>
          <p:nvPr/>
        </p:nvSpPr>
        <p:spPr>
          <a:xfrm>
            <a:off x="5465853" y="283442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422037" y="2795340"/>
            <a:ext cx="590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6770569" y="2574815"/>
            <a:ext cx="489396" cy="374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5885896" y="2574815"/>
            <a:ext cx="426626" cy="289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5942885" y="343686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5881594" y="3413014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51" name="Oval 50"/>
          <p:cNvSpPr/>
          <p:nvPr/>
        </p:nvSpPr>
        <p:spPr>
          <a:xfrm>
            <a:off x="4893234" y="345672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938954" y="3432880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5842642" y="3210852"/>
            <a:ext cx="242037" cy="221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5275081" y="3210852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3095875" y="345852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3038232" y="3434678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</a:p>
        </p:txBody>
      </p:sp>
      <p:sp>
        <p:nvSpPr>
          <p:cNvPr id="60" name="Oval 59"/>
          <p:cNvSpPr/>
          <p:nvPr/>
        </p:nvSpPr>
        <p:spPr>
          <a:xfrm>
            <a:off x="2513982" y="425101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2456339" y="4227164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</a:p>
        </p:txBody>
      </p:sp>
      <p:sp>
        <p:nvSpPr>
          <p:cNvPr id="62" name="Oval 61"/>
          <p:cNvSpPr/>
          <p:nvPr/>
        </p:nvSpPr>
        <p:spPr>
          <a:xfrm>
            <a:off x="1926556" y="499361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1868913" y="4969763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2915375" y="3261112"/>
            <a:ext cx="242037" cy="221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2441018" y="3936083"/>
            <a:ext cx="157139" cy="306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2026301" y="4707200"/>
            <a:ext cx="83135" cy="270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7785130" y="3463097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7748685" y="3447531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</a:p>
        </p:txBody>
      </p:sp>
      <p:sp>
        <p:nvSpPr>
          <p:cNvPr id="69" name="Oval 68"/>
          <p:cNvSpPr/>
          <p:nvPr/>
        </p:nvSpPr>
        <p:spPr>
          <a:xfrm>
            <a:off x="7239926" y="279011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7182283" y="2766265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</a:p>
        </p:txBody>
      </p:sp>
      <p:sp>
        <p:nvSpPr>
          <p:cNvPr id="71" name="Oval 70"/>
          <p:cNvSpPr/>
          <p:nvPr/>
        </p:nvSpPr>
        <p:spPr>
          <a:xfrm>
            <a:off x="6637326" y="346693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6583986" y="3443087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cxnSp>
        <p:nvCxnSpPr>
          <p:cNvPr id="73" name="Straight Arrow Connector 72"/>
          <p:cNvCxnSpPr>
            <a:stCxn id="67" idx="3"/>
            <a:endCxn id="78" idx="0"/>
          </p:cNvCxnSpPr>
          <p:nvPr/>
        </p:nvCxnSpPr>
        <p:spPr>
          <a:xfrm flipH="1">
            <a:off x="7787426" y="3859846"/>
            <a:ext cx="64783" cy="22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endCxn id="71" idx="0"/>
          </p:cNvCxnSpPr>
          <p:nvPr/>
        </p:nvCxnSpPr>
        <p:spPr>
          <a:xfrm flipH="1">
            <a:off x="6866350" y="3109274"/>
            <a:ext cx="440655" cy="357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8331236" y="408174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8273593" y="4057894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</a:p>
        </p:txBody>
      </p:sp>
      <p:sp>
        <p:nvSpPr>
          <p:cNvPr id="77" name="Oval 76"/>
          <p:cNvSpPr/>
          <p:nvPr/>
        </p:nvSpPr>
        <p:spPr>
          <a:xfrm>
            <a:off x="7551103" y="410458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7493460" y="4080732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</a:p>
        </p:txBody>
      </p:sp>
      <p:sp>
        <p:nvSpPr>
          <p:cNvPr id="79" name="Oval 78"/>
          <p:cNvSpPr/>
          <p:nvPr/>
        </p:nvSpPr>
        <p:spPr>
          <a:xfrm>
            <a:off x="6882484" y="411183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6824841" y="4087988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8150736" y="3884328"/>
            <a:ext cx="242037" cy="221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7643069" y="3207290"/>
            <a:ext cx="300295" cy="274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71" idx="4"/>
          </p:cNvCxnSpPr>
          <p:nvPr/>
        </p:nvCxnSpPr>
        <p:spPr>
          <a:xfrm>
            <a:off x="6866350" y="3931755"/>
            <a:ext cx="199926" cy="234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24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38" grpId="0" animBg="1"/>
      <p:bldP spid="39" grpId="0"/>
      <p:bldP spid="49" grpId="0" animBg="1"/>
      <p:bldP spid="50" grpId="0"/>
      <p:bldP spid="51" grpId="0" animBg="1"/>
      <p:bldP spid="52" grpId="0"/>
      <p:bldP spid="67" grpId="0" animBg="1"/>
      <p:bldP spid="68" grpId="0"/>
      <p:bldP spid="69" grpId="0" animBg="1"/>
      <p:bldP spid="70" grpId="0"/>
      <p:bldP spid="71" grpId="0" animBg="1"/>
      <p:bldP spid="72" grpId="0"/>
      <p:bldP spid="75" grpId="0" animBg="1"/>
      <p:bldP spid="76" grpId="0"/>
      <p:bldP spid="77" grpId="0" animBg="1"/>
      <p:bldP spid="78" grpId="0"/>
      <p:bldP spid="79" grpId="0" animBg="1"/>
      <p:bldP spid="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869" y="243749"/>
            <a:ext cx="8596668" cy="713553"/>
          </a:xfrm>
        </p:spPr>
        <p:txBody>
          <a:bodyPr>
            <a:normAutofit/>
          </a:bodyPr>
          <a:lstStyle/>
          <a:p>
            <a:r>
              <a:rPr lang="en-US" dirty="0"/>
              <a:t>Try: (What did you just insert?)</a:t>
            </a:r>
          </a:p>
        </p:txBody>
      </p:sp>
      <p:sp>
        <p:nvSpPr>
          <p:cNvPr id="8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4" name="Oval 3"/>
          <p:cNvSpPr/>
          <p:nvPr/>
        </p:nvSpPr>
        <p:spPr>
          <a:xfrm>
            <a:off x="1142853" y="210080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3558" y="2078216"/>
            <a:ext cx="620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6" name="Oval 5"/>
          <p:cNvSpPr/>
          <p:nvPr/>
        </p:nvSpPr>
        <p:spPr>
          <a:xfrm>
            <a:off x="661945" y="275359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07665" y="2714504"/>
            <a:ext cx="345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8" name="Oval 7"/>
          <p:cNvSpPr/>
          <p:nvPr/>
        </p:nvSpPr>
        <p:spPr>
          <a:xfrm>
            <a:off x="1850059" y="272061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773859" y="2689144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10" name="Oval 9"/>
          <p:cNvSpPr/>
          <p:nvPr/>
        </p:nvSpPr>
        <p:spPr>
          <a:xfrm>
            <a:off x="2552977" y="333879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499637" y="3314942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</a:p>
        </p:txBody>
      </p:sp>
      <p:sp>
        <p:nvSpPr>
          <p:cNvPr id="12" name="Oval 11"/>
          <p:cNvSpPr/>
          <p:nvPr/>
        </p:nvSpPr>
        <p:spPr>
          <a:xfrm>
            <a:off x="1360208" y="335865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302557" y="3334808"/>
            <a:ext cx="610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14" name="Oval 13"/>
          <p:cNvSpPr/>
          <p:nvPr/>
        </p:nvSpPr>
        <p:spPr>
          <a:xfrm>
            <a:off x="3003737" y="408126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966299" y="4057414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521107" y="2526070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222147" y="3112780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773859" y="3112780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015436" y="2504984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904120" y="3803111"/>
            <a:ext cx="174174" cy="26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44980" y="341564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90700" y="3391796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526827" y="3169768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140757" y="405969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075161" y="4035845"/>
            <a:ext cx="610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2522604" y="3813817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1728615" y="478458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670972" y="4760740"/>
            <a:ext cx="582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2110462" y="4538712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5095975" y="199081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036680" y="1968224"/>
            <a:ext cx="620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34" name="Oval 33"/>
          <p:cNvSpPr/>
          <p:nvPr/>
        </p:nvSpPr>
        <p:spPr>
          <a:xfrm>
            <a:off x="4615067" y="264360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660787" y="2604512"/>
            <a:ext cx="345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6" name="Oval 35"/>
          <p:cNvSpPr/>
          <p:nvPr/>
        </p:nvSpPr>
        <p:spPr>
          <a:xfrm>
            <a:off x="5803181" y="261062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726981" y="2579152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38" name="Oval 37"/>
          <p:cNvSpPr/>
          <p:nvPr/>
        </p:nvSpPr>
        <p:spPr>
          <a:xfrm>
            <a:off x="6959323" y="394440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905983" y="3920558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</a:p>
        </p:txBody>
      </p:sp>
      <p:sp>
        <p:nvSpPr>
          <p:cNvPr id="40" name="Oval 39"/>
          <p:cNvSpPr/>
          <p:nvPr/>
        </p:nvSpPr>
        <p:spPr>
          <a:xfrm>
            <a:off x="5313330" y="324866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5255679" y="3224816"/>
            <a:ext cx="610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42" name="Oval 41"/>
          <p:cNvSpPr/>
          <p:nvPr/>
        </p:nvSpPr>
        <p:spPr>
          <a:xfrm>
            <a:off x="7410083" y="468687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372645" y="4663030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5474229" y="2416078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175269" y="3002788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5726981" y="3002788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4968558" y="2394992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7310466" y="4408727"/>
            <a:ext cx="174174" cy="26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4098102" y="330565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4143822" y="3281804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4479949" y="3059776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6388079" y="322613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6322483" y="3202288"/>
            <a:ext cx="610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</a:p>
        </p:txBody>
      </p:sp>
      <p:sp>
        <p:nvSpPr>
          <p:cNvPr id="55" name="Oval 54"/>
          <p:cNvSpPr/>
          <p:nvPr/>
        </p:nvSpPr>
        <p:spPr>
          <a:xfrm>
            <a:off x="5975937" y="395103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5918294" y="3927183"/>
            <a:ext cx="582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6357784" y="3705155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782463" y="3690956"/>
            <a:ext cx="176860" cy="236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9231979" y="187286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9172684" y="1850275"/>
            <a:ext cx="620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63" name="Oval 62"/>
          <p:cNvSpPr/>
          <p:nvPr/>
        </p:nvSpPr>
        <p:spPr>
          <a:xfrm>
            <a:off x="8751071" y="252565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8796791" y="2486563"/>
            <a:ext cx="345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65" name="Oval 64"/>
          <p:cNvSpPr/>
          <p:nvPr/>
        </p:nvSpPr>
        <p:spPr>
          <a:xfrm>
            <a:off x="9509813" y="3200337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9433613" y="3168869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67" name="Oval 66"/>
          <p:cNvSpPr/>
          <p:nvPr/>
        </p:nvSpPr>
        <p:spPr>
          <a:xfrm>
            <a:off x="10459230" y="319830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10405890" y="3174455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</a:p>
        </p:txBody>
      </p:sp>
      <p:sp>
        <p:nvSpPr>
          <p:cNvPr id="69" name="Oval 68"/>
          <p:cNvSpPr/>
          <p:nvPr/>
        </p:nvSpPr>
        <p:spPr>
          <a:xfrm>
            <a:off x="9019962" y="383838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8962311" y="3814533"/>
            <a:ext cx="610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71" name="Oval 70"/>
          <p:cNvSpPr/>
          <p:nvPr/>
        </p:nvSpPr>
        <p:spPr>
          <a:xfrm>
            <a:off x="10909990" y="394077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10872552" y="3916927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9610233" y="2298129"/>
            <a:ext cx="183261" cy="206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9881901" y="3592505"/>
            <a:ext cx="212153" cy="22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H="1">
            <a:off x="9433613" y="3592505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9104562" y="2277043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10810373" y="3662624"/>
            <a:ext cx="174174" cy="26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8234106" y="318770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8279826" y="3163855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H="1">
            <a:off x="8615953" y="2941827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80"/>
          <p:cNvSpPr/>
          <p:nvPr/>
        </p:nvSpPr>
        <p:spPr>
          <a:xfrm>
            <a:off x="9887986" y="248003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9822390" y="2456185"/>
            <a:ext cx="610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</a:p>
        </p:txBody>
      </p:sp>
      <p:sp>
        <p:nvSpPr>
          <p:cNvPr id="83" name="Oval 82"/>
          <p:cNvSpPr/>
          <p:nvPr/>
        </p:nvSpPr>
        <p:spPr>
          <a:xfrm>
            <a:off x="9921118" y="382512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9863475" y="3801280"/>
            <a:ext cx="582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10282370" y="2944853"/>
            <a:ext cx="176860" cy="236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H="1">
            <a:off x="9822390" y="2941827"/>
            <a:ext cx="145470" cy="22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55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 animBg="1"/>
      <p:bldP spid="35" grpId="0"/>
      <p:bldP spid="36" grpId="0" animBg="1"/>
      <p:bldP spid="37" grpId="0"/>
      <p:bldP spid="38" grpId="0" animBg="1"/>
      <p:bldP spid="39" grpId="0"/>
      <p:bldP spid="40" grpId="0" animBg="1"/>
      <p:bldP spid="41" grpId="0"/>
      <p:bldP spid="42" grpId="0" animBg="1"/>
      <p:bldP spid="43" grpId="0"/>
      <p:bldP spid="49" grpId="0" animBg="1"/>
      <p:bldP spid="50" grpId="0"/>
      <p:bldP spid="52" grpId="0" animBg="1"/>
      <p:bldP spid="53" grpId="0"/>
      <p:bldP spid="55" grpId="0" animBg="1"/>
      <p:bldP spid="56" grpId="0"/>
      <p:bldP spid="61" grpId="0" animBg="1"/>
      <p:bldP spid="62" grpId="0"/>
      <p:bldP spid="63" grpId="0" animBg="1"/>
      <p:bldP spid="64" grpId="0"/>
      <p:bldP spid="65" grpId="0" animBg="1"/>
      <p:bldP spid="66" grpId="0"/>
      <p:bldP spid="67" grpId="0" animBg="1"/>
      <p:bldP spid="68" grpId="0"/>
      <p:bldP spid="69" grpId="0" animBg="1"/>
      <p:bldP spid="70" grpId="0"/>
      <p:bldP spid="71" grpId="0" animBg="1"/>
      <p:bldP spid="72" grpId="0"/>
      <p:bldP spid="78" grpId="0" animBg="1"/>
      <p:bldP spid="79" grpId="0"/>
      <p:bldP spid="81" grpId="0" animBg="1"/>
      <p:bldP spid="82" grpId="0"/>
      <p:bldP spid="83" grpId="0" animBg="1"/>
      <p:bldP spid="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C21924C-0935-4BBA-A16B-753D72091800}"/>
              </a:ext>
            </a:extLst>
          </p:cNvPr>
          <p:cNvSpPr/>
          <p:nvPr/>
        </p:nvSpPr>
        <p:spPr>
          <a:xfrm>
            <a:off x="0" y="1229532"/>
            <a:ext cx="12192000" cy="56284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26" y="92110"/>
            <a:ext cx="9109761" cy="932822"/>
          </a:xfrm>
        </p:spPr>
        <p:txBody>
          <a:bodyPr>
            <a:normAutofit fontScale="90000"/>
          </a:bodyPr>
          <a:lstStyle/>
          <a:p>
            <a:r>
              <a:rPr lang="en-US" dirty="0"/>
              <a:t>Try: </a:t>
            </a:r>
            <a:br>
              <a:rPr lang="en-US" dirty="0"/>
            </a:br>
            <a:r>
              <a:rPr lang="en-US" sz="2400" dirty="0">
                <a:solidFill>
                  <a:schemeClr val="tx1"/>
                </a:solidFill>
              </a:rPr>
              <a:t>Make an AVL Tree: 17, 12, 8, 16,13,14</a:t>
            </a:r>
          </a:p>
        </p:txBody>
      </p:sp>
      <p:sp>
        <p:nvSpPr>
          <p:cNvPr id="7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4" name="Oval 3"/>
          <p:cNvSpPr/>
          <p:nvPr/>
        </p:nvSpPr>
        <p:spPr>
          <a:xfrm>
            <a:off x="4406202" y="1773534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88634" y="1865197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7" name="Oval 6"/>
          <p:cNvSpPr/>
          <p:nvPr/>
        </p:nvSpPr>
        <p:spPr>
          <a:xfrm>
            <a:off x="3663072" y="2512198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45504" y="2603861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cxnSp>
        <p:nvCxnSpPr>
          <p:cNvPr id="11" name="Straight Arrow Connector 10"/>
          <p:cNvCxnSpPr>
            <a:stCxn id="4" idx="3"/>
          </p:cNvCxnSpPr>
          <p:nvPr/>
        </p:nvCxnSpPr>
        <p:spPr>
          <a:xfrm flipH="1">
            <a:off x="4115257" y="2245258"/>
            <a:ext cx="378502" cy="358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910250" y="3259681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992682" y="3351344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362435" y="2992741"/>
            <a:ext cx="378502" cy="358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708508" y="1766498"/>
            <a:ext cx="2898530" cy="23412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914039" y="2555407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009151" y="2647070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25" name="Oval 24"/>
          <p:cNvSpPr/>
          <p:nvPr/>
        </p:nvSpPr>
        <p:spPr>
          <a:xfrm>
            <a:off x="4178463" y="1751466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260895" y="1843129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28" name="Oval 27"/>
          <p:cNvSpPr/>
          <p:nvPr/>
        </p:nvSpPr>
        <p:spPr>
          <a:xfrm>
            <a:off x="3425641" y="2498949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508073" y="2590612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3877826" y="2232009"/>
            <a:ext cx="378502" cy="358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4587467" y="3543275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682579" y="3634938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4983544" y="3115102"/>
            <a:ext cx="158233" cy="434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4297714" y="4484409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392826" y="4576072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4613900" y="4124098"/>
            <a:ext cx="179997" cy="354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177573" y="2555407"/>
            <a:ext cx="1665543" cy="2594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581431" y="3494839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683125" y="3586502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7" name="Oval 46"/>
          <p:cNvSpPr/>
          <p:nvPr/>
        </p:nvSpPr>
        <p:spPr>
          <a:xfrm>
            <a:off x="4858783" y="2587888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953895" y="2679551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</a:p>
        </p:txBody>
      </p:sp>
      <p:cxnSp>
        <p:nvCxnSpPr>
          <p:cNvPr id="49" name="Straight Arrow Connector 48"/>
          <p:cNvCxnSpPr>
            <a:endCxn id="45" idx="1"/>
          </p:cNvCxnSpPr>
          <p:nvPr/>
        </p:nvCxnSpPr>
        <p:spPr>
          <a:xfrm>
            <a:off x="5315955" y="3117388"/>
            <a:ext cx="353033" cy="4583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4569030" y="3529022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664142" y="3620685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4885216" y="3168711"/>
            <a:ext cx="179997" cy="354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4885297" y="4343208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4921431" y="4435973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14</a:t>
            </a:r>
          </a:p>
        </p:txBody>
      </p:sp>
      <p:cxnSp>
        <p:nvCxnSpPr>
          <p:cNvPr id="57" name="Straight Arrow Connector 56"/>
          <p:cNvCxnSpPr>
            <a:endCxn id="55" idx="1"/>
          </p:cNvCxnSpPr>
          <p:nvPr/>
        </p:nvCxnSpPr>
        <p:spPr>
          <a:xfrm>
            <a:off x="4863065" y="4065280"/>
            <a:ext cx="109789" cy="3588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4392826" y="2576302"/>
            <a:ext cx="2070798" cy="24332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 flipH="1">
            <a:off x="5544697" y="3929483"/>
            <a:ext cx="158233" cy="434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val 67"/>
          <p:cNvSpPr/>
          <p:nvPr/>
        </p:nvSpPr>
        <p:spPr>
          <a:xfrm>
            <a:off x="6260614" y="4262161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6362308" y="4353824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70" name="Oval 69"/>
          <p:cNvSpPr/>
          <p:nvPr/>
        </p:nvSpPr>
        <p:spPr>
          <a:xfrm>
            <a:off x="5537966" y="3355210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5633078" y="3446873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</a:p>
        </p:txBody>
      </p:sp>
      <p:cxnSp>
        <p:nvCxnSpPr>
          <p:cNvPr id="72" name="Straight Arrow Connector 71"/>
          <p:cNvCxnSpPr>
            <a:endCxn id="68" idx="1"/>
          </p:cNvCxnSpPr>
          <p:nvPr/>
        </p:nvCxnSpPr>
        <p:spPr>
          <a:xfrm>
            <a:off x="5995138" y="3884710"/>
            <a:ext cx="353033" cy="4583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5211395" y="4374659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5260068" y="4438139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14</a:t>
            </a:r>
          </a:p>
        </p:txBody>
      </p:sp>
      <p:sp>
        <p:nvSpPr>
          <p:cNvPr id="76" name="Oval 75"/>
          <p:cNvSpPr/>
          <p:nvPr/>
        </p:nvSpPr>
        <p:spPr>
          <a:xfrm>
            <a:off x="4880194" y="2506673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4974346" y="2606975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cxnSp>
        <p:nvCxnSpPr>
          <p:cNvPr id="78" name="Straight Arrow Connector 77"/>
          <p:cNvCxnSpPr>
            <a:stCxn id="76" idx="5"/>
          </p:cNvCxnSpPr>
          <p:nvPr/>
        </p:nvCxnSpPr>
        <p:spPr>
          <a:xfrm>
            <a:off x="5390514" y="2978397"/>
            <a:ext cx="266426" cy="433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664954" y="2232009"/>
            <a:ext cx="415397" cy="343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2775640" y="1524000"/>
            <a:ext cx="4737680" cy="403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3560957" y="2600002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TextBox 136"/>
          <p:cNvSpPr txBox="1"/>
          <p:nvPr/>
        </p:nvSpPr>
        <p:spPr>
          <a:xfrm>
            <a:off x="3643389" y="2691665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38" name="Oval 137"/>
          <p:cNvSpPr/>
          <p:nvPr/>
        </p:nvSpPr>
        <p:spPr>
          <a:xfrm>
            <a:off x="3128917" y="3628613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TextBox 138"/>
          <p:cNvSpPr txBox="1"/>
          <p:nvPr/>
        </p:nvSpPr>
        <p:spPr>
          <a:xfrm>
            <a:off x="3211349" y="3720276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140" name="Straight Arrow Connector 139"/>
          <p:cNvCxnSpPr/>
          <p:nvPr/>
        </p:nvCxnSpPr>
        <p:spPr>
          <a:xfrm flipH="1">
            <a:off x="3552826" y="3149931"/>
            <a:ext cx="210966" cy="548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H="1">
            <a:off x="4791920" y="3174276"/>
            <a:ext cx="158233" cy="434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Oval 141"/>
          <p:cNvSpPr/>
          <p:nvPr/>
        </p:nvSpPr>
        <p:spPr>
          <a:xfrm>
            <a:off x="5507837" y="3506954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TextBox 142"/>
          <p:cNvSpPr txBox="1"/>
          <p:nvPr/>
        </p:nvSpPr>
        <p:spPr>
          <a:xfrm>
            <a:off x="5609531" y="3598617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144" name="Oval 143"/>
          <p:cNvSpPr/>
          <p:nvPr/>
        </p:nvSpPr>
        <p:spPr>
          <a:xfrm>
            <a:off x="4785189" y="2600003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TextBox 144"/>
          <p:cNvSpPr txBox="1"/>
          <p:nvPr/>
        </p:nvSpPr>
        <p:spPr>
          <a:xfrm>
            <a:off x="4880301" y="2691666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</a:p>
        </p:txBody>
      </p:sp>
      <p:cxnSp>
        <p:nvCxnSpPr>
          <p:cNvPr id="146" name="Straight Arrow Connector 145"/>
          <p:cNvCxnSpPr>
            <a:endCxn id="142" idx="1"/>
          </p:cNvCxnSpPr>
          <p:nvPr/>
        </p:nvCxnSpPr>
        <p:spPr>
          <a:xfrm>
            <a:off x="5242361" y="3129503"/>
            <a:ext cx="353033" cy="4583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/>
          <p:cNvSpPr/>
          <p:nvPr/>
        </p:nvSpPr>
        <p:spPr>
          <a:xfrm>
            <a:off x="4458618" y="3619452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147"/>
          <p:cNvSpPr txBox="1"/>
          <p:nvPr/>
        </p:nvSpPr>
        <p:spPr>
          <a:xfrm>
            <a:off x="4507291" y="3682932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14</a:t>
            </a:r>
          </a:p>
        </p:txBody>
      </p:sp>
      <p:sp>
        <p:nvSpPr>
          <p:cNvPr id="149" name="Oval 148"/>
          <p:cNvSpPr/>
          <p:nvPr/>
        </p:nvSpPr>
        <p:spPr>
          <a:xfrm>
            <a:off x="4127417" y="1751466"/>
            <a:ext cx="597877" cy="552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TextBox 149"/>
          <p:cNvSpPr txBox="1"/>
          <p:nvPr/>
        </p:nvSpPr>
        <p:spPr>
          <a:xfrm>
            <a:off x="4221569" y="1851768"/>
            <a:ext cx="65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cxnSp>
        <p:nvCxnSpPr>
          <p:cNvPr id="151" name="Straight Arrow Connector 150"/>
          <p:cNvCxnSpPr>
            <a:stCxn id="149" idx="5"/>
          </p:cNvCxnSpPr>
          <p:nvPr/>
        </p:nvCxnSpPr>
        <p:spPr>
          <a:xfrm>
            <a:off x="4637737" y="2223190"/>
            <a:ext cx="266426" cy="433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49" idx="3"/>
            <a:endCxn id="136" idx="7"/>
          </p:cNvCxnSpPr>
          <p:nvPr/>
        </p:nvCxnSpPr>
        <p:spPr>
          <a:xfrm flipH="1">
            <a:off x="4071277" y="2223190"/>
            <a:ext cx="143697" cy="457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91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/>
      <p:bldP spid="12" grpId="0" animBg="1"/>
      <p:bldP spid="13" grpId="0"/>
      <p:bldP spid="31" grpId="0" animBg="1"/>
      <p:bldP spid="23" grpId="0" animBg="1"/>
      <p:bldP spid="24" grpId="0"/>
      <p:bldP spid="25" grpId="0" animBg="1"/>
      <p:bldP spid="26" grpId="0"/>
      <p:bldP spid="28" grpId="0" animBg="1"/>
      <p:bldP spid="29" grpId="0"/>
      <p:bldP spid="37" grpId="0" animBg="1"/>
      <p:bldP spid="38" grpId="0"/>
      <p:bldP spid="41" grpId="0" animBg="1"/>
      <p:bldP spid="42" grpId="0"/>
      <p:bldP spid="53" grpId="0" animBg="1"/>
      <p:bldP spid="45" grpId="0" animBg="1"/>
      <p:bldP spid="46" grpId="0"/>
      <p:bldP spid="47" grpId="0" animBg="1"/>
      <p:bldP spid="48" grpId="0"/>
      <p:bldP spid="50" grpId="0" animBg="1"/>
      <p:bldP spid="51" grpId="0"/>
      <p:bldP spid="55" grpId="0" animBg="1"/>
      <p:bldP spid="56" grpId="0"/>
      <p:bldP spid="81" grpId="0" animBg="1"/>
      <p:bldP spid="68" grpId="0" animBg="1"/>
      <p:bldP spid="69" grpId="0"/>
      <p:bldP spid="70" grpId="0" animBg="1"/>
      <p:bldP spid="71" grpId="0"/>
      <p:bldP spid="73" grpId="0" animBg="1"/>
      <p:bldP spid="74" grpId="0"/>
      <p:bldP spid="76" grpId="0" animBg="1"/>
      <p:bldP spid="77" grpId="0"/>
      <p:bldP spid="153" grpId="0" animBg="1"/>
      <p:bldP spid="136" grpId="0" animBg="1"/>
      <p:bldP spid="137" grpId="0"/>
      <p:bldP spid="138" grpId="0" animBg="1"/>
      <p:bldP spid="139" grpId="0"/>
      <p:bldP spid="142" grpId="0" animBg="1"/>
      <p:bldP spid="143" grpId="0"/>
      <p:bldP spid="144" grpId="0" animBg="1"/>
      <p:bldP spid="145" grpId="0"/>
      <p:bldP spid="147" grpId="0" animBg="1"/>
      <p:bldP spid="148" grpId="0"/>
      <p:bldP spid="149" grpId="0" animBg="1"/>
      <p:bldP spid="1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63D499A-1DFC-4B88-966B-978B674ED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Recap: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713D2-1496-4A4E-809A-E6DC8031B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3383" y="103322"/>
            <a:ext cx="9398450" cy="6602278"/>
          </a:xfrm>
          <a:solidFill>
            <a:schemeClr val="bg2">
              <a:lumMod val="75000"/>
              <a:alpha val="73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spcBef>
                <a:spcPts val="1700"/>
              </a:spcBef>
              <a:buNone/>
            </a:pPr>
            <a:r>
              <a:rPr lang="en-US" dirty="0"/>
              <a:t>To fix an imbalance, you </a:t>
            </a:r>
            <a:r>
              <a:rPr lang="en-US" dirty="0">
                <a:solidFill>
                  <a:srgbClr val="FFC000"/>
                </a:solidFill>
              </a:rPr>
              <a:t>SYSTEMATICALLY</a:t>
            </a:r>
            <a:r>
              <a:rPr lang="en-US" dirty="0"/>
              <a:t> and </a:t>
            </a:r>
            <a:r>
              <a:rPr lang="en-US" dirty="0">
                <a:solidFill>
                  <a:srgbClr val="FFC000"/>
                </a:solidFill>
              </a:rPr>
              <a:t>EFFICIENTLY</a:t>
            </a:r>
            <a:r>
              <a:rPr lang="en-US" dirty="0"/>
              <a:t> </a:t>
            </a:r>
            <a:r>
              <a:rPr lang="en-US" dirty="0">
                <a:solidFill>
                  <a:srgbClr val="FFFF00"/>
                </a:solidFill>
              </a:rPr>
              <a:t>rotate</a:t>
            </a:r>
            <a:r>
              <a:rPr lang="en-US" dirty="0"/>
              <a:t> the unbalanced node down a level in the tree, and rotate its heavier child up</a:t>
            </a:r>
          </a:p>
          <a:p>
            <a:pPr lvl="1">
              <a:spcBef>
                <a:spcPts val="1200"/>
              </a:spcBef>
            </a:pPr>
            <a:r>
              <a:rPr lang="en-US" b="1" dirty="0"/>
              <a:t>The goal: </a:t>
            </a:r>
            <a:r>
              <a:rPr lang="en-US" dirty="0"/>
              <a:t>balance the tree in </a:t>
            </a:r>
            <a:r>
              <a:rPr lang="en-US" dirty="0">
                <a:solidFill>
                  <a:srgbClr val="FFFF00"/>
                </a:solidFill>
              </a:rPr>
              <a:t>O(log n)</a:t>
            </a:r>
          </a:p>
          <a:p>
            <a:pPr lvl="2">
              <a:spcBef>
                <a:spcPts val="1200"/>
              </a:spcBef>
            </a:pPr>
            <a:r>
              <a:rPr lang="en-US" dirty="0">
                <a:solidFill>
                  <a:srgbClr val="FFC000"/>
                </a:solidFill>
              </a:rPr>
              <a:t>inserting, removing, and finding</a:t>
            </a:r>
            <a:r>
              <a:rPr lang="en-US" dirty="0"/>
              <a:t> in </a:t>
            </a:r>
            <a:r>
              <a:rPr lang="en-US" dirty="0">
                <a:solidFill>
                  <a:srgbClr val="FFC000"/>
                </a:solidFill>
              </a:rPr>
              <a:t>O (log n)</a:t>
            </a:r>
            <a:r>
              <a:rPr lang="en-US" dirty="0"/>
              <a:t> time</a:t>
            </a:r>
          </a:p>
          <a:p>
            <a:pPr lvl="2">
              <a:spcBef>
                <a:spcPts val="500"/>
              </a:spcBef>
            </a:pPr>
            <a:endParaRPr lang="en-US" dirty="0"/>
          </a:p>
          <a:p>
            <a:pPr marL="0" indent="0">
              <a:spcBef>
                <a:spcPts val="500"/>
              </a:spcBef>
              <a:buNone/>
            </a:pPr>
            <a:r>
              <a:rPr lang="en-US" sz="2100" b="1" dirty="0"/>
              <a:t>4 types of rotation</a:t>
            </a:r>
          </a:p>
          <a:p>
            <a:r>
              <a:rPr lang="en-US" sz="1400" strike="sngStrike" dirty="0"/>
              <a:t>Left: (for nodes with balance of -2)</a:t>
            </a:r>
          </a:p>
          <a:p>
            <a:r>
              <a:rPr lang="en-US" sz="1400" strike="sngStrike" dirty="0">
                <a:solidFill>
                  <a:schemeClr val="tx1"/>
                </a:solidFill>
              </a:rPr>
              <a:t>Right: (for nodes with balance of 2)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-457200">
              <a:buNone/>
            </a:pPr>
            <a:r>
              <a:rPr lang="en-US" sz="2400" i="1" dirty="0">
                <a:solidFill>
                  <a:srgbClr val="FFFF00"/>
                </a:solidFill>
              </a:rPr>
              <a:t>AND NOW…</a:t>
            </a:r>
          </a:p>
          <a:p>
            <a:r>
              <a:rPr lang="en-US" strike="sngStrike" dirty="0">
                <a:solidFill>
                  <a:schemeClr val="tx1"/>
                </a:solidFill>
              </a:rPr>
              <a:t>left-right:</a:t>
            </a:r>
          </a:p>
          <a:p>
            <a:pPr lvl="1"/>
            <a:r>
              <a:rPr lang="en-US" sz="1800" strike="sngStrike" dirty="0">
                <a:solidFill>
                  <a:schemeClr val="tx1"/>
                </a:solidFill>
              </a:rPr>
              <a:t>First, rotating the right child to the right</a:t>
            </a:r>
          </a:p>
          <a:p>
            <a:pPr lvl="1"/>
            <a:r>
              <a:rPr lang="en-US" sz="1800" strike="sngStrike" dirty="0">
                <a:solidFill>
                  <a:schemeClr val="tx1"/>
                </a:solidFill>
              </a:rPr>
              <a:t>Then rotating the unbalanced node to the left</a:t>
            </a:r>
          </a:p>
          <a:p>
            <a:r>
              <a:rPr lang="en-US" dirty="0">
                <a:solidFill>
                  <a:srgbClr val="FFC000"/>
                </a:solidFill>
              </a:rPr>
              <a:t>Right-left:</a:t>
            </a:r>
          </a:p>
          <a:p>
            <a:pPr lvl="1"/>
            <a:r>
              <a:rPr lang="en-US" sz="1800" dirty="0">
                <a:solidFill>
                  <a:srgbClr val="FFC000"/>
                </a:solidFill>
              </a:rPr>
              <a:t>First, rotating the left child to the left</a:t>
            </a:r>
          </a:p>
          <a:p>
            <a:pPr lvl="1"/>
            <a:r>
              <a:rPr lang="en-US" sz="1800" dirty="0">
                <a:solidFill>
                  <a:srgbClr val="FFC000"/>
                </a:solidFill>
              </a:rPr>
              <a:t>Then rotating the unbalanced node to the right</a:t>
            </a:r>
          </a:p>
          <a:p>
            <a:pPr>
              <a:spcBef>
                <a:spcPts val="1700"/>
              </a:spcBef>
            </a:pPr>
            <a:endParaRPr lang="en-US" dirty="0"/>
          </a:p>
        </p:txBody>
      </p:sp>
      <p:pic>
        <p:nvPicPr>
          <p:cNvPr id="5" name="Graphic 4" descr="Arrow: Rotate left outline">
            <a:extLst>
              <a:ext uri="{FF2B5EF4-FFF2-40B4-BE49-F238E27FC236}">
                <a16:creationId xmlns:a16="http://schemas.microsoft.com/office/drawing/2014/main" id="{1279B1CA-712E-4589-BF21-7EA7E6A70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050" y="1842797"/>
            <a:ext cx="936375" cy="914400"/>
          </a:xfrm>
          <a:prstGeom prst="rect">
            <a:avLst/>
          </a:prstGeom>
        </p:spPr>
      </p:pic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7354E99B-75B6-4C26-A2D9-D3A8DB4375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0742" y="2201622"/>
            <a:ext cx="372814" cy="372814"/>
          </a:xfrm>
          <a:prstGeom prst="rect">
            <a:avLst/>
          </a:prstGeom>
        </p:spPr>
      </p:pic>
      <p:pic>
        <p:nvPicPr>
          <p:cNvPr id="10" name="Graphic 9" descr="Checkmark with solid fill">
            <a:extLst>
              <a:ext uri="{FF2B5EF4-FFF2-40B4-BE49-F238E27FC236}">
                <a16:creationId xmlns:a16="http://schemas.microsoft.com/office/drawing/2014/main" id="{1A4389A5-4358-4D5E-94B8-6641C75974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0742" y="2529243"/>
            <a:ext cx="372814" cy="372814"/>
          </a:xfrm>
          <a:prstGeom prst="rect">
            <a:avLst/>
          </a:prstGeom>
        </p:spPr>
      </p:pic>
      <p:pic>
        <p:nvPicPr>
          <p:cNvPr id="11" name="Graphic 10" descr="Arrow: Rotate left outline">
            <a:extLst>
              <a:ext uri="{FF2B5EF4-FFF2-40B4-BE49-F238E27FC236}">
                <a16:creationId xmlns:a16="http://schemas.microsoft.com/office/drawing/2014/main" id="{15ABDEA3-85DD-4592-B86A-9BA896E779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456840" y="2201622"/>
            <a:ext cx="875654" cy="914400"/>
          </a:xfrm>
          <a:prstGeom prst="rect">
            <a:avLst/>
          </a:prstGeom>
        </p:spPr>
      </p:pic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955FE506-E923-4818-AFB1-4E52B88E0E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16287" y="3740694"/>
            <a:ext cx="372814" cy="372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72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CA9D-A52B-44AC-9D42-8E798394D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6095"/>
          </a:xfrm>
        </p:spPr>
        <p:txBody>
          <a:bodyPr/>
          <a:lstStyle/>
          <a:p>
            <a:r>
              <a:rPr lang="en-US" dirty="0"/>
              <a:t>Right-Left Rotation: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24BC4-947D-4D18-B123-7E8F0C2D5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9498"/>
            <a:ext cx="8596668" cy="4501864"/>
          </a:xfrm>
        </p:spPr>
        <p:txBody>
          <a:bodyPr/>
          <a:lstStyle/>
          <a:p>
            <a:r>
              <a:rPr lang="en-US" dirty="0"/>
              <a:t>See Left-Right rotation</a:t>
            </a:r>
          </a:p>
          <a:p>
            <a:pPr lvl="1"/>
            <a:r>
              <a:rPr lang="en-US" dirty="0"/>
              <a:t>And reverse it</a:t>
            </a:r>
          </a:p>
        </p:txBody>
      </p:sp>
      <p:pic>
        <p:nvPicPr>
          <p:cNvPr id="5" name="Picture 4" descr="A picture containing text, necktie, person, person&#10;&#10;Description automatically generated">
            <a:extLst>
              <a:ext uri="{FF2B5EF4-FFF2-40B4-BE49-F238E27FC236}">
                <a16:creationId xmlns:a16="http://schemas.microsoft.com/office/drawing/2014/main" id="{442691F1-2C40-48EF-B9E3-3F21A7ACF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745" y="2898824"/>
            <a:ext cx="4593181" cy="326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384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949B6-C0C5-4243-A2CD-65ABCC47D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That really is all there is to it.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3B54E-FD40-41F5-A734-4B7CD0D11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752" y="1529167"/>
            <a:ext cx="8535249" cy="4512196"/>
          </a:xfrm>
        </p:spPr>
        <p:txBody>
          <a:bodyPr>
            <a:normAutofit/>
          </a:bodyPr>
          <a:lstStyle/>
          <a:p>
            <a:r>
              <a:rPr lang="en-US" dirty="0"/>
              <a:t>If you inserted or removed and</a:t>
            </a:r>
          </a:p>
          <a:p>
            <a:r>
              <a:rPr lang="en-US" dirty="0"/>
              <a:t>If an ancestor has an imbalance of 2 (positive 2)</a:t>
            </a:r>
          </a:p>
          <a:p>
            <a:pPr lvl="1"/>
            <a:r>
              <a:rPr lang="en-US" dirty="0"/>
              <a:t>Check its left child’s balance</a:t>
            </a:r>
          </a:p>
          <a:p>
            <a:pPr lvl="1"/>
            <a:r>
              <a:rPr lang="en-US" dirty="0"/>
              <a:t>If it has an imbalance of -1</a:t>
            </a:r>
          </a:p>
          <a:p>
            <a:pPr lvl="2"/>
            <a:r>
              <a:rPr lang="en-US" dirty="0"/>
              <a:t>YOU MUST DO A RIGHT-LEFT ROTATION</a:t>
            </a:r>
          </a:p>
          <a:p>
            <a:pPr lvl="2"/>
            <a:endParaRPr lang="en-US" dirty="0"/>
          </a:p>
          <a:p>
            <a:r>
              <a:rPr lang="en-US" dirty="0"/>
              <a:t>First, rotate left around the left child</a:t>
            </a:r>
          </a:p>
          <a:p>
            <a:pPr lvl="1"/>
            <a:r>
              <a:rPr lang="en-US" dirty="0"/>
              <a:t>Now the imbalanced node’s left child will have a positive imbalance!</a:t>
            </a:r>
          </a:p>
          <a:p>
            <a:pPr lvl="1"/>
            <a:r>
              <a:rPr lang="en-US" dirty="0"/>
              <a:t>Now you can rotate around the original unbalanced node to the right.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VOILA!!</a:t>
            </a:r>
          </a:p>
        </p:txBody>
      </p:sp>
    </p:spTree>
    <p:extLst>
      <p:ext uri="{BB962C8B-B14F-4D97-AF65-F5344CB8AC3E}">
        <p14:creationId xmlns:p14="http://schemas.microsoft.com/office/powerpoint/2010/main" val="2562196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14ADA-77BF-4B0E-9E69-D287DCCA9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049" y="154983"/>
            <a:ext cx="8596668" cy="1277965"/>
          </a:xfrm>
        </p:spPr>
        <p:txBody>
          <a:bodyPr/>
          <a:lstStyle/>
          <a:p>
            <a:r>
              <a:rPr lang="en-US" dirty="0"/>
              <a:t>Things that will trip you up when programming AVL Trees: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2DDEE-0229-4016-85D1-962C79126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049" y="1358685"/>
            <a:ext cx="9561879" cy="5171268"/>
          </a:xfrm>
        </p:spPr>
        <p:txBody>
          <a:bodyPr>
            <a:normAutofit/>
          </a:bodyPr>
          <a:lstStyle/>
          <a:p>
            <a:r>
              <a:rPr lang="en-US" dirty="0"/>
              <a:t>The heights</a:t>
            </a:r>
          </a:p>
          <a:p>
            <a:pPr lvl="1"/>
            <a:r>
              <a:rPr lang="en-US" dirty="0"/>
              <a:t>Once you’ve rotated, you have to adjust the height of THE NODE rotated down a level first</a:t>
            </a:r>
          </a:p>
          <a:p>
            <a:pPr lvl="1"/>
            <a:r>
              <a:rPr lang="en-US" dirty="0"/>
              <a:t>Then you can adjust the height of its parent</a:t>
            </a:r>
          </a:p>
          <a:p>
            <a:pPr lvl="1"/>
            <a:r>
              <a:rPr lang="en-US" dirty="0"/>
              <a:t>And then you MUST adjust the heights of all ancestors</a:t>
            </a:r>
          </a:p>
          <a:p>
            <a:r>
              <a:rPr lang="en-US" dirty="0"/>
              <a:t>The parents</a:t>
            </a:r>
          </a:p>
          <a:p>
            <a:pPr lvl="1"/>
            <a:r>
              <a:rPr lang="en-US" dirty="0"/>
              <a:t>Attaching parents properly will be the bane of your existence</a:t>
            </a:r>
          </a:p>
          <a:p>
            <a:pPr lvl="2"/>
            <a:r>
              <a:rPr lang="en-US" dirty="0"/>
              <a:t>(Therapists were right!!!)</a:t>
            </a:r>
          </a:p>
          <a:p>
            <a:pPr lvl="1"/>
            <a:r>
              <a:rPr lang="en-US" dirty="0"/>
              <a:t>If the unbalanced node is its parent’s left child, attach the </a:t>
            </a:r>
            <a:br>
              <a:rPr lang="en-US" dirty="0"/>
            </a:br>
            <a:r>
              <a:rPr lang="en-US" dirty="0"/>
              <a:t>newly rotated up node to the left of the parent (and make sure </a:t>
            </a:r>
            <a:br>
              <a:rPr lang="en-US" dirty="0"/>
            </a:br>
            <a:r>
              <a:rPr lang="en-US" dirty="0"/>
              <a:t>you make the newly rotated up node to that parent</a:t>
            </a:r>
          </a:p>
          <a:p>
            <a:pPr lvl="1"/>
            <a:r>
              <a:rPr lang="en-US" dirty="0"/>
              <a:t>If the unbalanced node is its parent’s right child, attach the </a:t>
            </a:r>
            <a:br>
              <a:rPr lang="en-US" dirty="0"/>
            </a:br>
            <a:r>
              <a:rPr lang="en-US" dirty="0"/>
              <a:t>newly rotated up node to the right of the parent (and attach </a:t>
            </a:r>
            <a:br>
              <a:rPr lang="en-US" dirty="0"/>
            </a:br>
            <a:r>
              <a:rPr lang="en-US" dirty="0"/>
              <a:t>the node to the parent!)</a:t>
            </a:r>
          </a:p>
          <a:p>
            <a:r>
              <a:rPr lang="en-US" dirty="0"/>
              <a:t>NULL nodes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nonexistant</a:t>
            </a:r>
            <a:r>
              <a:rPr lang="en-US" dirty="0"/>
              <a:t> (NULL) node does not have a parent, a left child, a right child, or data!</a:t>
            </a:r>
          </a:p>
        </p:txBody>
      </p:sp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D4965820-8BFC-4EA9-8445-3C46E0E14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8812" y="3048000"/>
            <a:ext cx="3169403" cy="237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979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3DA80-5D02-4DF6-82F9-43886CC45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1593"/>
          </a:xfrm>
        </p:spPr>
        <p:txBody>
          <a:bodyPr>
            <a:normAutofit fontScale="90000"/>
          </a:bodyPr>
          <a:lstStyle/>
          <a:p>
            <a:r>
              <a:rPr lang="en-US" dirty="0"/>
              <a:t>Running time for Removing in an AVL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9E7B9-3C9D-477D-9CD7-09A2E8D19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7688"/>
            <a:ext cx="9158924" cy="5530311"/>
          </a:xfrm>
        </p:spPr>
        <p:txBody>
          <a:bodyPr>
            <a:normAutofit/>
          </a:bodyPr>
          <a:lstStyle/>
          <a:p>
            <a:r>
              <a:rPr lang="en-US" dirty="0"/>
              <a:t>The same: </a:t>
            </a:r>
            <a:r>
              <a:rPr lang="en-US" sz="1800" b="1" i="1" dirty="0">
                <a:solidFill>
                  <a:srgbClr val="FFFF00"/>
                </a:solidFill>
              </a:rPr>
              <a:t>O(log</a:t>
            </a:r>
            <a:r>
              <a:rPr lang="en-US" sz="1800" b="1" i="1" baseline="-25000" dirty="0">
                <a:solidFill>
                  <a:srgbClr val="FFFF00"/>
                </a:solidFill>
              </a:rPr>
              <a:t>2</a:t>
            </a:r>
            <a:r>
              <a:rPr lang="en-US" sz="1800" b="1" i="1" dirty="0">
                <a:solidFill>
                  <a:srgbClr val="FFFF00"/>
                </a:solidFill>
              </a:rPr>
              <a:t>n)!!</a:t>
            </a:r>
          </a:p>
          <a:p>
            <a:endParaRPr lang="en-US" b="1" i="1" dirty="0">
              <a:solidFill>
                <a:srgbClr val="FFFF00"/>
              </a:solidFill>
            </a:endParaRPr>
          </a:p>
          <a:p>
            <a:r>
              <a:rPr lang="en-US" sz="1800" b="1" i="1" dirty="0">
                <a:solidFill>
                  <a:schemeClr val="tx1"/>
                </a:solidFill>
              </a:rPr>
              <a:t>Why? </a:t>
            </a: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So if you remove, you then have to re-adjust the height of the ancestors of the node you removed</a:t>
            </a: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Only the ancestors</a:t>
            </a: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So at most one per level</a:t>
            </a: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Meaning: at most 1 per level could be unbalanced</a:t>
            </a:r>
          </a:p>
          <a:p>
            <a:pPr lvl="2"/>
            <a:r>
              <a:rPr lang="en-US" b="1" i="1" dirty="0">
                <a:solidFill>
                  <a:schemeClr val="tx1"/>
                </a:solidFill>
              </a:rPr>
              <a:t>You’d have to do a rotation to fix</a:t>
            </a:r>
          </a:p>
          <a:p>
            <a:pPr lvl="2"/>
            <a:r>
              <a:rPr lang="en-US" b="1" i="1" dirty="0">
                <a:solidFill>
                  <a:schemeClr val="tx1"/>
                </a:solidFill>
              </a:rPr>
              <a:t>That’s 3 or 6 (depending on the rotation</a:t>
            </a:r>
          </a:p>
          <a:p>
            <a:pPr lvl="2"/>
            <a:r>
              <a:rPr lang="en-US" b="1" i="1" dirty="0">
                <a:solidFill>
                  <a:schemeClr val="tx1"/>
                </a:solidFill>
              </a:rPr>
              <a:t>But we’re lazy computer scientists – we drop the constants!</a:t>
            </a:r>
          </a:p>
          <a:p>
            <a:pPr lvl="2"/>
            <a:r>
              <a:rPr lang="en-US" b="1" i="1" dirty="0">
                <a:solidFill>
                  <a:schemeClr val="tx1"/>
                </a:solidFill>
              </a:rPr>
              <a:t>That becomes 1</a:t>
            </a: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So with n nodes, there are log n levels at which  we’d have to do a rotation (worst case scenario)</a:t>
            </a: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Which leaves us with</a:t>
            </a:r>
            <a:r>
              <a:rPr lang="en-US" b="1" i="1" dirty="0">
                <a:solidFill>
                  <a:srgbClr val="FFFF00"/>
                </a:solidFill>
              </a:rPr>
              <a:t> O(log</a:t>
            </a:r>
            <a:r>
              <a:rPr lang="en-US" b="1" i="1" baseline="-25000" dirty="0">
                <a:solidFill>
                  <a:srgbClr val="FFFF00"/>
                </a:solidFill>
              </a:rPr>
              <a:t>2</a:t>
            </a:r>
            <a:r>
              <a:rPr lang="en-US" b="1" i="1" dirty="0">
                <a:solidFill>
                  <a:srgbClr val="FFFF00"/>
                </a:solidFill>
              </a:rPr>
              <a:t> n)</a:t>
            </a:r>
          </a:p>
          <a:p>
            <a:endParaRPr lang="en-US" b="1" i="1" dirty="0">
              <a:solidFill>
                <a:srgbClr val="FFFF00"/>
              </a:solidFill>
            </a:endParaRPr>
          </a:p>
          <a:p>
            <a:endParaRPr lang="en-US" sz="1800" b="1" i="1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84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112CB-A8C7-4D28-8595-C13BB0184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21" y="77492"/>
            <a:ext cx="8596668" cy="1320800"/>
          </a:xfrm>
        </p:spPr>
        <p:txBody>
          <a:bodyPr anchor="t">
            <a:normAutofit/>
          </a:bodyPr>
          <a:lstStyle/>
          <a:p>
            <a:r>
              <a:rPr lang="en-US" dirty="0"/>
              <a:t>Take-Aways:</a:t>
            </a: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5DF48BBB-A2B5-477E-A3A9-DE6BBE978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919" y="749085"/>
            <a:ext cx="6746928" cy="5972013"/>
          </a:xfrm>
        </p:spPr>
        <p:txBody>
          <a:bodyPr>
            <a:normAutofit/>
          </a:bodyPr>
          <a:lstStyle/>
          <a:p>
            <a:r>
              <a:rPr lang="en-US" dirty="0"/>
              <a:t>We’re balancing a binary search tree</a:t>
            </a:r>
          </a:p>
          <a:p>
            <a:pPr lvl="1"/>
            <a:r>
              <a:rPr lang="en-US" dirty="0"/>
              <a:t>When we insert</a:t>
            </a:r>
          </a:p>
          <a:p>
            <a:pPr lvl="1"/>
            <a:r>
              <a:rPr lang="en-US" dirty="0"/>
              <a:t>When we remove</a:t>
            </a:r>
          </a:p>
          <a:p>
            <a:r>
              <a:rPr lang="en-US" dirty="0"/>
              <a:t>4 types of rotations:</a:t>
            </a:r>
          </a:p>
          <a:p>
            <a:pPr lvl="1"/>
            <a:r>
              <a:rPr lang="en-US" dirty="0"/>
              <a:t>Left (unbalanced Node: -2, right child: -1</a:t>
            </a:r>
          </a:p>
          <a:p>
            <a:pPr lvl="1"/>
            <a:r>
              <a:rPr lang="en-US" dirty="0"/>
              <a:t>Right (unbalanced node: 2, left child: 1</a:t>
            </a:r>
          </a:p>
          <a:p>
            <a:pPr lvl="1"/>
            <a:r>
              <a:rPr lang="en-US" dirty="0"/>
              <a:t>Left-right (unbalanced Node: -2, right child: 1)</a:t>
            </a:r>
          </a:p>
          <a:p>
            <a:pPr lvl="1"/>
            <a:r>
              <a:rPr lang="en-US" dirty="0"/>
              <a:t>Right-left (unbalanced Node: 2, left child -1</a:t>
            </a:r>
          </a:p>
          <a:p>
            <a:r>
              <a:rPr lang="en-US" dirty="0"/>
              <a:t>For all we are systematically rebalancing</a:t>
            </a:r>
          </a:p>
          <a:p>
            <a:endParaRPr lang="en-US" dirty="0"/>
          </a:p>
          <a:p>
            <a:r>
              <a:rPr lang="en-US" dirty="0"/>
              <a:t>Because we rotate in a constant amount of time and</a:t>
            </a:r>
          </a:p>
          <a:p>
            <a:r>
              <a:rPr lang="en-US" dirty="0"/>
              <a:t>Because we at most must check or rotate once at each level,</a:t>
            </a:r>
          </a:p>
          <a:p>
            <a:r>
              <a:rPr lang="en-US" dirty="0"/>
              <a:t>Running time to maintain balance is </a:t>
            </a:r>
            <a:r>
              <a:rPr lang="en-US" b="1" i="1" dirty="0">
                <a:solidFill>
                  <a:srgbClr val="FFFF00"/>
                </a:solidFill>
              </a:rPr>
              <a:t>O(log</a:t>
            </a:r>
            <a:r>
              <a:rPr lang="en-US" b="1" i="1" baseline="-25000" dirty="0">
                <a:solidFill>
                  <a:srgbClr val="FFFF00"/>
                </a:solidFill>
              </a:rPr>
              <a:t>2</a:t>
            </a:r>
            <a:r>
              <a:rPr lang="en-US" b="1" i="1" dirty="0">
                <a:solidFill>
                  <a:srgbClr val="FFFF00"/>
                </a:solidFill>
              </a:rPr>
              <a:t> n)!!!!</a:t>
            </a:r>
          </a:p>
          <a:p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DAFEE0C-0F3D-4BA8-B582-1713873F416F}"/>
              </a:ext>
            </a:extLst>
          </p:cNvPr>
          <p:cNvCxnSpPr/>
          <p:nvPr/>
        </p:nvCxnSpPr>
        <p:spPr>
          <a:xfrm>
            <a:off x="346129" y="692258"/>
            <a:ext cx="6834752" cy="56827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DC6095A-B7C2-4741-9774-869530D1C1B4}"/>
              </a:ext>
            </a:extLst>
          </p:cNvPr>
          <p:cNvCxnSpPr/>
          <p:nvPr/>
        </p:nvCxnSpPr>
        <p:spPr>
          <a:xfrm>
            <a:off x="346129" y="6283698"/>
            <a:ext cx="6834752" cy="56827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A picture containing clipart&#10;&#10;Description automatically generated">
            <a:extLst>
              <a:ext uri="{FF2B5EF4-FFF2-40B4-BE49-F238E27FC236}">
                <a16:creationId xmlns:a16="http://schemas.microsoft.com/office/drawing/2014/main" id="{E6FE2868-A8BA-4210-B019-D8D61DB32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881" y="4719281"/>
            <a:ext cx="2219237" cy="156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324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7372B-3E04-48C4-B2E2-B80F099E3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9B023-969B-4383-90C2-8FD52CA6C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923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10101"/>
            <a:ext cx="8596668" cy="723569"/>
          </a:xfrm>
        </p:spPr>
        <p:txBody>
          <a:bodyPr>
            <a:normAutofit/>
          </a:bodyPr>
          <a:lstStyle/>
          <a:p>
            <a:r>
              <a:rPr lang="en-US" dirty="0"/>
              <a:t>Try: (You just inserted what?)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52939"/>
            <a:ext cx="8596668" cy="5565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4" name="Oval 3"/>
          <p:cNvSpPr/>
          <p:nvPr/>
        </p:nvSpPr>
        <p:spPr>
          <a:xfrm>
            <a:off x="1580172" y="224392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33777" y="2239359"/>
            <a:ext cx="593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6" name="Oval 5"/>
          <p:cNvSpPr/>
          <p:nvPr/>
        </p:nvSpPr>
        <p:spPr>
          <a:xfrm>
            <a:off x="733503" y="288081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9687" y="2841724"/>
            <a:ext cx="590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8" name="Oval 7"/>
          <p:cNvSpPr/>
          <p:nvPr/>
        </p:nvSpPr>
        <p:spPr>
          <a:xfrm>
            <a:off x="2549769" y="283988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513324" y="2824315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12" name="Oval 11"/>
          <p:cNvSpPr/>
          <p:nvPr/>
        </p:nvSpPr>
        <p:spPr>
          <a:xfrm>
            <a:off x="2067869" y="347792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10226" y="3454077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14" name="Oval 13"/>
          <p:cNvSpPr/>
          <p:nvPr/>
        </p:nvSpPr>
        <p:spPr>
          <a:xfrm>
            <a:off x="1858739" y="423233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805399" y="4208487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038219" y="2621199"/>
            <a:ext cx="489396" cy="374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449716" y="3232049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153546" y="2621199"/>
            <a:ext cx="426626" cy="289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210535" y="348324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149244" y="3459398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25" name="Oval 24"/>
          <p:cNvSpPr/>
          <p:nvPr/>
        </p:nvSpPr>
        <p:spPr>
          <a:xfrm>
            <a:off x="160884" y="350311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06604" y="3479264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110292" y="3257236"/>
            <a:ext cx="242037" cy="221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542731" y="3257236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4" idx="0"/>
          </p:cNvCxnSpPr>
          <p:nvPr/>
        </p:nvCxnSpPr>
        <p:spPr>
          <a:xfrm flipH="1">
            <a:off x="2087763" y="3915742"/>
            <a:ext cx="108455" cy="316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312522" y="219754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266127" y="2192975"/>
            <a:ext cx="593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38" name="Oval 37"/>
          <p:cNvSpPr/>
          <p:nvPr/>
        </p:nvSpPr>
        <p:spPr>
          <a:xfrm>
            <a:off x="5465853" y="283442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422037" y="2795340"/>
            <a:ext cx="590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40" name="Oval 39"/>
          <p:cNvSpPr/>
          <p:nvPr/>
        </p:nvSpPr>
        <p:spPr>
          <a:xfrm>
            <a:off x="7942077" y="342165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913583" y="3390183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42" name="Oval 41"/>
          <p:cNvSpPr/>
          <p:nvPr/>
        </p:nvSpPr>
        <p:spPr>
          <a:xfrm>
            <a:off x="7189833" y="275567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132190" y="2731830"/>
            <a:ext cx="58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44" name="Oval 43"/>
          <p:cNvSpPr/>
          <p:nvPr/>
        </p:nvSpPr>
        <p:spPr>
          <a:xfrm>
            <a:off x="6980703" y="351008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927363" y="3486240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6770569" y="2574815"/>
            <a:ext cx="489396" cy="374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5885896" y="2574815"/>
            <a:ext cx="426626" cy="289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5942885" y="343686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5881594" y="3413014"/>
            <a:ext cx="6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51" name="Oval 50"/>
          <p:cNvSpPr/>
          <p:nvPr/>
        </p:nvSpPr>
        <p:spPr>
          <a:xfrm>
            <a:off x="4893234" y="345672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938954" y="3432880"/>
            <a:ext cx="412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5842642" y="3210852"/>
            <a:ext cx="242037" cy="221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5275081" y="3210852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44" idx="0"/>
          </p:cNvCxnSpPr>
          <p:nvPr/>
        </p:nvCxnSpPr>
        <p:spPr>
          <a:xfrm flipH="1">
            <a:off x="7209727" y="3193495"/>
            <a:ext cx="108455" cy="316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0" idx="1"/>
          </p:cNvCxnSpPr>
          <p:nvPr/>
        </p:nvCxnSpPr>
        <p:spPr>
          <a:xfrm>
            <a:off x="7551119" y="3193495"/>
            <a:ext cx="458037" cy="296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71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38" grpId="0" animBg="1"/>
      <p:bldP spid="39" grpId="0"/>
      <p:bldP spid="40" grpId="0" animBg="1"/>
      <p:bldP spid="41" grpId="0"/>
      <p:bldP spid="42" grpId="0" animBg="1"/>
      <p:bldP spid="43" grpId="0"/>
      <p:bldP spid="44" grpId="0" animBg="1"/>
      <p:bldP spid="45" grpId="0"/>
      <p:bldP spid="49" grpId="0" animBg="1"/>
      <p:bldP spid="50" grpId="0"/>
      <p:bldP spid="51" grpId="0" animBg="1"/>
      <p:bldP spid="52" grpId="0"/>
    </p:bldLst>
  </p:timing>
</p:sld>
</file>

<file path=ppt/theme/theme1.xml><?xml version="1.0" encoding="utf-8"?>
<a:theme xmlns:a="http://schemas.openxmlformats.org/drawingml/2006/main" name="Face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5844</TotalTime>
  <Words>756</Words>
  <Application>Microsoft Office PowerPoint</Application>
  <PresentationFormat>Widescreen</PresentationFormat>
  <Paragraphs>168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Facet</vt:lpstr>
      <vt:lpstr>AVL: Simple Rotations:  Right-Left</vt:lpstr>
      <vt:lpstr>Recap:</vt:lpstr>
      <vt:lpstr>Right-Left Rotation:</vt:lpstr>
      <vt:lpstr>That really is all there is to it.</vt:lpstr>
      <vt:lpstr>Things that will trip you up when programming AVL Trees:</vt:lpstr>
      <vt:lpstr>Running time for Removing in an AVL Tree</vt:lpstr>
      <vt:lpstr>Take-Aways:</vt:lpstr>
      <vt:lpstr>Practice Problems</vt:lpstr>
      <vt:lpstr>Try: (You just inserted what?)</vt:lpstr>
      <vt:lpstr>Try: (You just inserted what?)</vt:lpstr>
      <vt:lpstr>Try: (What did you just insert?)</vt:lpstr>
      <vt:lpstr>Try:  Make an AVL Tree: 17, 12, 8, 16,13,14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AVL: Simple Rotations</dc:title>
  <dc:creator>Yarrington, Debra</dc:creator>
  <cp:lastModifiedBy>Yarrington, Debra</cp:lastModifiedBy>
  <cp:revision>50</cp:revision>
  <dcterms:created xsi:type="dcterms:W3CDTF">2020-11-06T14:33:59Z</dcterms:created>
  <dcterms:modified xsi:type="dcterms:W3CDTF">2021-04-06T05:27:50Z</dcterms:modified>
</cp:coreProperties>
</file>