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10"/>
  </p:notesMasterIdLst>
  <p:sldIdLst>
    <p:sldId id="256" r:id="rId2"/>
    <p:sldId id="331" r:id="rId3"/>
    <p:sldId id="264" r:id="rId4"/>
    <p:sldId id="265" r:id="rId5"/>
    <p:sldId id="332" r:id="rId6"/>
    <p:sldId id="333" r:id="rId7"/>
    <p:sldId id="329" r:id="rId8"/>
    <p:sldId id="33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8EDE"/>
    <a:srgbClr val="A1F391"/>
    <a:srgbClr val="7ACA5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" y="1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68A08-292D-4DFF-8A76-9617E84EF1B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CE080-F7C5-4E74-BC26-D572A671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0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57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5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908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7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333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1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1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8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1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2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3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7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8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6DD1A38-69B5-492D-956D-3E82D1CE85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091" t="17993" b="13597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5E2E123-3C83-43BD-A914-ABBE21F27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995A6387-DC25-45BB-BB80-163F4969D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33800" y="0"/>
            <a:ext cx="7315200" cy="6858000"/>
          </a:xfrm>
          <a:prstGeom prst="parallelogram">
            <a:avLst>
              <a:gd name="adj" fmla="val 15925"/>
            </a:avLst>
          </a:prstGeom>
          <a:solidFill>
            <a:schemeClr val="bg2">
              <a:lumMod val="50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98AFFB-2406-434D-A0CE-2565FE95B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063057-6412-4BB0-894C-992F73C05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6F9E6381-3DC2-436A-A068-50188D7D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BEADA3A0-9FE9-44F2-B498-F7B69B5A3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6440AEDB-FA40-472E-B376-B76CB8BEB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D3EB6-AE54-4536-AA6B-E79646159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6396" y="1678665"/>
            <a:ext cx="4697607" cy="2369131"/>
          </a:xfrm>
        </p:spPr>
        <p:txBody>
          <a:bodyPr>
            <a:normAutofit fontScale="90000"/>
          </a:bodyPr>
          <a:lstStyle/>
          <a:p>
            <a:r>
              <a:rPr lang="en-US" dirty="0"/>
              <a:t>AVL: Simple Rotations: </a:t>
            </a:r>
            <a:br>
              <a:rPr lang="en-US" dirty="0"/>
            </a:br>
            <a:r>
              <a:rPr lang="en-US" dirty="0"/>
              <a:t>Left-Right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070C2-6D9A-4014-8E6D-D8B40DA02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276" y="4050832"/>
            <a:ext cx="4485725" cy="1096899"/>
          </a:xfrm>
        </p:spPr>
        <p:txBody>
          <a:bodyPr>
            <a:normAutofit/>
          </a:bodyPr>
          <a:lstStyle/>
          <a:p>
            <a:r>
              <a:rPr lang="en-US"/>
              <a:t>Keeping our Binary Search Tree Balanced!</a:t>
            </a: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61BB3210-174F-4EB2-85FD-69D8C4CAE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BDB65661-B4FB-44C9-BBA7-0B92B4E50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521FC44-D250-43BD-9DBE-57E400CBC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72067B3-B7F7-4880-B90D-E1BB13B5B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559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63D499A-1DFC-4B88-966B-978B674ED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Recap: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13D2-1496-4A4E-809A-E6DC8031B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383" y="103322"/>
            <a:ext cx="9398450" cy="6602278"/>
          </a:xfrm>
          <a:solidFill>
            <a:schemeClr val="bg2">
              <a:lumMod val="75000"/>
              <a:alpha val="73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spcBef>
                <a:spcPts val="1700"/>
              </a:spcBef>
              <a:buNone/>
            </a:pPr>
            <a:r>
              <a:rPr lang="en-US" dirty="0"/>
              <a:t>To fix an imbalance, you </a:t>
            </a:r>
            <a:r>
              <a:rPr lang="en-US" dirty="0">
                <a:solidFill>
                  <a:srgbClr val="FFC000"/>
                </a:solidFill>
              </a:rPr>
              <a:t>SYSTEMATICALLY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EFFICIENTLY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rotate</a:t>
            </a:r>
            <a:r>
              <a:rPr lang="en-US" dirty="0"/>
              <a:t> the unbalanced node down a level in the tree, and rotate its heavier child up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The goal: </a:t>
            </a:r>
            <a:r>
              <a:rPr lang="en-US" dirty="0"/>
              <a:t>balance the tree in </a:t>
            </a:r>
            <a:r>
              <a:rPr lang="en-US" dirty="0">
                <a:solidFill>
                  <a:srgbClr val="FFFF00"/>
                </a:solidFill>
              </a:rPr>
              <a:t>O(log n)</a:t>
            </a:r>
          </a:p>
          <a:p>
            <a:pPr lvl="2">
              <a:spcBef>
                <a:spcPts val="1200"/>
              </a:spcBef>
            </a:pPr>
            <a:r>
              <a:rPr lang="en-US" dirty="0">
                <a:solidFill>
                  <a:srgbClr val="FFC000"/>
                </a:solidFill>
              </a:rPr>
              <a:t>inserting, removing, and finding</a:t>
            </a:r>
            <a:r>
              <a:rPr lang="en-US" dirty="0"/>
              <a:t> in </a:t>
            </a:r>
            <a:r>
              <a:rPr lang="en-US" dirty="0">
                <a:solidFill>
                  <a:srgbClr val="FFC000"/>
                </a:solidFill>
              </a:rPr>
              <a:t>O (log n)</a:t>
            </a:r>
            <a:r>
              <a:rPr lang="en-US" dirty="0"/>
              <a:t> time</a:t>
            </a:r>
          </a:p>
          <a:p>
            <a:pPr lvl="2">
              <a:spcBef>
                <a:spcPts val="500"/>
              </a:spcBef>
            </a:pPr>
            <a:endParaRPr lang="en-US" dirty="0"/>
          </a:p>
          <a:p>
            <a:pPr marL="0" indent="0">
              <a:spcBef>
                <a:spcPts val="500"/>
              </a:spcBef>
              <a:buNone/>
            </a:pPr>
            <a:r>
              <a:rPr lang="en-US" sz="2100" b="1" dirty="0"/>
              <a:t>4 types of rotation</a:t>
            </a:r>
          </a:p>
          <a:p>
            <a:r>
              <a:rPr lang="en-US" sz="1400" strike="sngStrike" dirty="0"/>
              <a:t>Left: (for nodes with balance of -2)</a:t>
            </a:r>
          </a:p>
          <a:p>
            <a:r>
              <a:rPr lang="en-US" sz="1400" strike="sngStrike" dirty="0">
                <a:solidFill>
                  <a:schemeClr val="tx1"/>
                </a:solidFill>
              </a:rPr>
              <a:t>Right: (for nodes with balance of 2)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-457200">
              <a:buNone/>
            </a:pPr>
            <a:r>
              <a:rPr lang="en-US" sz="2400" i="1" dirty="0">
                <a:solidFill>
                  <a:srgbClr val="FFFF00"/>
                </a:solidFill>
              </a:rPr>
              <a:t>AND NOW…</a:t>
            </a:r>
          </a:p>
          <a:p>
            <a:r>
              <a:rPr lang="en-US" dirty="0">
                <a:solidFill>
                  <a:srgbClr val="FFC000"/>
                </a:solidFill>
              </a:rPr>
              <a:t>left-right:</a:t>
            </a:r>
          </a:p>
          <a:p>
            <a:pPr lvl="1"/>
            <a:r>
              <a:rPr lang="en-US" sz="1800" dirty="0">
                <a:solidFill>
                  <a:srgbClr val="FFC000"/>
                </a:solidFill>
              </a:rPr>
              <a:t>First, rotating the right child to the right</a:t>
            </a:r>
          </a:p>
          <a:p>
            <a:pPr lvl="1"/>
            <a:r>
              <a:rPr lang="en-US" sz="1800" dirty="0">
                <a:solidFill>
                  <a:srgbClr val="FFC000"/>
                </a:solidFill>
              </a:rPr>
              <a:t>Then rotating the unbalanced node to the left</a:t>
            </a:r>
          </a:p>
          <a:p>
            <a:r>
              <a:rPr lang="en-US" dirty="0"/>
              <a:t>Right-left:</a:t>
            </a:r>
          </a:p>
          <a:p>
            <a:pPr lvl="1"/>
            <a:r>
              <a:rPr lang="en-US" sz="1800" dirty="0"/>
              <a:t>First, rotating the left child to the left</a:t>
            </a:r>
          </a:p>
          <a:p>
            <a:pPr lvl="1"/>
            <a:r>
              <a:rPr lang="en-US" sz="1800" dirty="0"/>
              <a:t>Then rotating the unbalanced node to the right</a:t>
            </a:r>
          </a:p>
          <a:p>
            <a:pPr>
              <a:spcBef>
                <a:spcPts val="1700"/>
              </a:spcBef>
            </a:pPr>
            <a:endParaRPr lang="en-US" dirty="0"/>
          </a:p>
        </p:txBody>
      </p:sp>
      <p:pic>
        <p:nvPicPr>
          <p:cNvPr id="5" name="Graphic 4" descr="Arrow: Rotate left outline">
            <a:extLst>
              <a:ext uri="{FF2B5EF4-FFF2-40B4-BE49-F238E27FC236}">
                <a16:creationId xmlns:a16="http://schemas.microsoft.com/office/drawing/2014/main" id="{1279B1CA-712E-4589-BF21-7EA7E6A70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050" y="1842797"/>
            <a:ext cx="936375" cy="914400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7354E99B-75B6-4C26-A2D9-D3A8DB4375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0742" y="2201622"/>
            <a:ext cx="372814" cy="372814"/>
          </a:xfrm>
          <a:prstGeom prst="rect">
            <a:avLst/>
          </a:prstGeom>
        </p:spPr>
      </p:pic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1A4389A5-4358-4D5E-94B8-6641C75974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0742" y="2529243"/>
            <a:ext cx="372814" cy="372814"/>
          </a:xfrm>
          <a:prstGeom prst="rect">
            <a:avLst/>
          </a:prstGeom>
        </p:spPr>
      </p:pic>
      <p:pic>
        <p:nvPicPr>
          <p:cNvPr id="11" name="Graphic 10" descr="Arrow: Rotate left outline">
            <a:extLst>
              <a:ext uri="{FF2B5EF4-FFF2-40B4-BE49-F238E27FC236}">
                <a16:creationId xmlns:a16="http://schemas.microsoft.com/office/drawing/2014/main" id="{15ABDEA3-85DD-4592-B86A-9BA896E77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456840" y="2201622"/>
            <a:ext cx="87565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7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6AF3FF0A-4F7B-448C-9E34-67E1A84BCA76}"/>
              </a:ext>
            </a:extLst>
          </p:cNvPr>
          <p:cNvSpPr/>
          <p:nvPr/>
        </p:nvSpPr>
        <p:spPr>
          <a:xfrm>
            <a:off x="2827" y="1630262"/>
            <a:ext cx="12189173" cy="31237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541" y="0"/>
            <a:ext cx="8596668" cy="1320800"/>
          </a:xfrm>
        </p:spPr>
        <p:txBody>
          <a:bodyPr/>
          <a:lstStyle/>
          <a:p>
            <a:r>
              <a:rPr lang="en-US" dirty="0"/>
              <a:t>Left-Right rotation (LR): Why????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541" y="663159"/>
            <a:ext cx="8596668" cy="9096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We have a node with a negative balance: -2. Why not just do a left rotation?</a:t>
            </a:r>
          </a:p>
          <a:p>
            <a:pPr marL="0" indent="0">
              <a:buNone/>
            </a:pPr>
            <a:r>
              <a:rPr lang="en-US" dirty="0"/>
              <a:t>Look below:</a:t>
            </a:r>
          </a:p>
          <a:p>
            <a:pPr marL="0" indent="0">
              <a:buNone/>
            </a:pPr>
            <a:r>
              <a:rPr lang="en-US" dirty="0"/>
              <a:t>	If we have a negative balance at the root, and a positive balance at the right child </a:t>
            </a:r>
          </a:p>
        </p:txBody>
      </p:sp>
      <p:sp>
        <p:nvSpPr>
          <p:cNvPr id="4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Oval 3"/>
          <p:cNvSpPr/>
          <p:nvPr/>
        </p:nvSpPr>
        <p:spPr>
          <a:xfrm>
            <a:off x="1004908" y="195183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69568" y="1927985"/>
            <a:ext cx="582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6" name="Oval 5"/>
          <p:cNvSpPr/>
          <p:nvPr/>
        </p:nvSpPr>
        <p:spPr>
          <a:xfrm>
            <a:off x="524000" y="260462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9720" y="2565535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" name="Oval 7"/>
          <p:cNvSpPr/>
          <p:nvPr/>
        </p:nvSpPr>
        <p:spPr>
          <a:xfrm>
            <a:off x="1712114" y="257164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35914" y="2540175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0" name="Oval 9"/>
          <p:cNvSpPr/>
          <p:nvPr/>
        </p:nvSpPr>
        <p:spPr>
          <a:xfrm>
            <a:off x="2415032" y="318982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361692" y="3165973"/>
            <a:ext cx="6237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12" name="Oval 11"/>
          <p:cNvSpPr/>
          <p:nvPr/>
        </p:nvSpPr>
        <p:spPr>
          <a:xfrm>
            <a:off x="1254067" y="3209687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20388" y="3185839"/>
            <a:ext cx="6737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4" name="Oval 13"/>
          <p:cNvSpPr/>
          <p:nvPr/>
        </p:nvSpPr>
        <p:spPr>
          <a:xfrm>
            <a:off x="1744652" y="3964097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673076" y="392128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Straight Arrow Connector 15"/>
          <p:cNvCxnSpPr>
            <a:endCxn id="15" idx="3"/>
          </p:cNvCxnSpPr>
          <p:nvPr/>
        </p:nvCxnSpPr>
        <p:spPr>
          <a:xfrm flipH="1">
            <a:off x="2296832" y="4177546"/>
            <a:ext cx="960422" cy="5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75490" y="3996573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inserted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83162" y="2377101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084202" y="2963811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635914" y="2963811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877491" y="2356015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219305" y="252667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2318" y="1811869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645035" y="3685946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537370" y="4867022"/>
            <a:ext cx="8596668" cy="1884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Simple left rotation: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13’s right becomes 16’s left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16’s left becomes 13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 (rotating to the left around the unbalanced node) </a:t>
            </a:r>
          </a:p>
          <a:p>
            <a:r>
              <a:rPr lang="en-US" dirty="0"/>
              <a:t>Look what we get!!!     doesn’t work!!!!  Tree is still unbalanced!!!!!</a:t>
            </a:r>
          </a:p>
        </p:txBody>
      </p:sp>
      <p:sp>
        <p:nvSpPr>
          <p:cNvPr id="28" name="Oval 27"/>
          <p:cNvSpPr/>
          <p:nvPr/>
        </p:nvSpPr>
        <p:spPr>
          <a:xfrm>
            <a:off x="6393373" y="1889155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317173" y="1857687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0" name="Oval 29"/>
          <p:cNvSpPr/>
          <p:nvPr/>
        </p:nvSpPr>
        <p:spPr>
          <a:xfrm>
            <a:off x="7096291" y="250733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42951" y="2483485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765461" y="2281323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317173" y="2281323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900564" y="18441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5" name="Oval 34"/>
          <p:cNvSpPr/>
          <p:nvPr/>
        </p:nvSpPr>
        <p:spPr>
          <a:xfrm>
            <a:off x="5805444" y="246999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726032" y="2446146"/>
            <a:ext cx="626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pic>
        <p:nvPicPr>
          <p:cNvPr id="49" name="Picture 48" descr="A picture containing logo&#10;&#10;Description automatically generated">
            <a:extLst>
              <a:ext uri="{FF2B5EF4-FFF2-40B4-BE49-F238E27FC236}">
                <a16:creationId xmlns:a16="http://schemas.microsoft.com/office/drawing/2014/main" id="{85782FC2-7FBD-4186-B8B7-02183D88F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714" y="1823526"/>
            <a:ext cx="2955204" cy="2644908"/>
          </a:xfrm>
          <a:prstGeom prst="rect">
            <a:avLst/>
          </a:prstGeom>
        </p:spPr>
      </p:pic>
      <p:sp>
        <p:nvSpPr>
          <p:cNvPr id="37" name="Oval 36"/>
          <p:cNvSpPr/>
          <p:nvPr/>
        </p:nvSpPr>
        <p:spPr>
          <a:xfrm>
            <a:off x="5324536" y="312278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370256" y="3083696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6183698" y="2895262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5678027" y="2874176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459286" y="233003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42" name="Oval 41"/>
          <p:cNvSpPr/>
          <p:nvPr/>
        </p:nvSpPr>
        <p:spPr>
          <a:xfrm>
            <a:off x="6491913" y="309969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415296" y="3076356"/>
            <a:ext cx="627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44" name="Oval 43"/>
          <p:cNvSpPr/>
          <p:nvPr/>
        </p:nvSpPr>
        <p:spPr>
          <a:xfrm>
            <a:off x="6982498" y="385410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26665" y="3830733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6882881" y="3575955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3327768" y="2655751"/>
            <a:ext cx="1500471" cy="8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6C619EC-0690-4D14-B93A-0BD8A658D17C}"/>
              </a:ext>
            </a:extLst>
          </p:cNvPr>
          <p:cNvCxnSpPr>
            <a:endCxn id="34" idx="3"/>
          </p:cNvCxnSpPr>
          <p:nvPr/>
        </p:nvCxnSpPr>
        <p:spPr>
          <a:xfrm flipH="1" flipV="1">
            <a:off x="7207058" y="2028851"/>
            <a:ext cx="681579" cy="184666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54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87475A03-43B8-40CF-9BDD-61B601F59F7D}"/>
              </a:ext>
            </a:extLst>
          </p:cNvPr>
          <p:cNvSpPr/>
          <p:nvPr/>
        </p:nvSpPr>
        <p:spPr>
          <a:xfrm>
            <a:off x="749085" y="4346303"/>
            <a:ext cx="7804590" cy="240415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94741" cy="786224"/>
          </a:xfrm>
        </p:spPr>
        <p:txBody>
          <a:bodyPr>
            <a:normAutofit/>
          </a:bodyPr>
          <a:lstStyle/>
          <a:p>
            <a:r>
              <a:rPr lang="en-US" dirty="0"/>
              <a:t>How can we tell there will be a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656" y="1251416"/>
            <a:ext cx="8533826" cy="5601232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FFFF00"/>
                </a:solidFill>
              </a:rPr>
              <a:t>13’s unbalance is -2</a:t>
            </a:r>
          </a:p>
          <a:p>
            <a:pPr lvl="1"/>
            <a:r>
              <a:rPr lang="en-US" sz="1800" dirty="0"/>
              <a:t>That means it MUST have a right child with a greater height than the left child.</a:t>
            </a:r>
          </a:p>
          <a:p>
            <a:pPr lvl="1"/>
            <a:r>
              <a:rPr lang="en-US" sz="1800" dirty="0">
                <a:solidFill>
                  <a:srgbClr val="FFFF00"/>
                </a:solidFill>
              </a:rPr>
              <a:t>So check the unbalance of the RIGHT child!!!</a:t>
            </a:r>
          </a:p>
          <a:p>
            <a:pPr lvl="1">
              <a:spcBef>
                <a:spcPts val="2500"/>
              </a:spcBef>
            </a:pPr>
            <a:r>
              <a:rPr lang="en-US" sz="1800" dirty="0"/>
              <a:t>If the unbalance of the RIGHT child is also negative</a:t>
            </a:r>
          </a:p>
          <a:p>
            <a:pPr lvl="2">
              <a:spcBef>
                <a:spcPts val="500"/>
              </a:spcBef>
            </a:pPr>
            <a:r>
              <a:rPr lang="en-US" sz="1600" dirty="0"/>
              <a:t>Its right child has a greater height than its left child</a:t>
            </a:r>
          </a:p>
          <a:p>
            <a:pPr lvl="2">
              <a:spcBef>
                <a:spcPts val="500"/>
              </a:spcBef>
            </a:pPr>
            <a:r>
              <a:rPr lang="en-US" sz="1600" dirty="0"/>
              <a:t>We can do one rotation around 13 (to the left) </a:t>
            </a:r>
            <a:br>
              <a:rPr lang="en-US" sz="1600" dirty="0"/>
            </a:br>
            <a:r>
              <a:rPr lang="en-US" sz="1600" i="1" dirty="0"/>
              <a:t>(been there, done that)</a:t>
            </a:r>
          </a:p>
          <a:p>
            <a:pPr lvl="1">
              <a:spcBef>
                <a:spcPts val="2500"/>
              </a:spcBef>
            </a:pPr>
            <a:r>
              <a:rPr lang="en-US" sz="1800" dirty="0">
                <a:solidFill>
                  <a:srgbClr val="FFFF00"/>
                </a:solidFill>
              </a:rPr>
              <a:t>If the unbalance of the RIGHT child is </a:t>
            </a:r>
            <a:r>
              <a:rPr lang="en-US" sz="1800" b="1" dirty="0">
                <a:solidFill>
                  <a:srgbClr val="FFFF00"/>
                </a:solidFill>
              </a:rPr>
              <a:t>POSITIVE</a:t>
            </a:r>
          </a:p>
          <a:p>
            <a:pPr lvl="2"/>
            <a:r>
              <a:rPr lang="en-US" sz="1600" dirty="0"/>
              <a:t>Its left child has a greater height than its right child</a:t>
            </a:r>
          </a:p>
          <a:p>
            <a:pPr lvl="2"/>
            <a:r>
              <a:rPr lang="en-US" sz="1600" dirty="0"/>
              <a:t>We’re </a:t>
            </a:r>
            <a:r>
              <a:rPr lang="en-US" sz="1600" dirty="0" err="1"/>
              <a:t>gonna</a:t>
            </a:r>
            <a:r>
              <a:rPr lang="en-US" sz="1600" dirty="0"/>
              <a:t> have a problem</a:t>
            </a:r>
          </a:p>
          <a:p>
            <a:pPr lvl="2"/>
            <a:r>
              <a:rPr lang="en-US" sz="1600" dirty="0">
                <a:solidFill>
                  <a:srgbClr val="FFFF00"/>
                </a:solidFill>
              </a:rPr>
              <a:t>So let’s rotate around it to the right first</a:t>
            </a:r>
          </a:p>
          <a:p>
            <a:pPr lvl="3"/>
            <a:r>
              <a:rPr lang="en-US" sz="1400" dirty="0"/>
              <a:t>Then 13’s right child will have greater height on the right than on the left</a:t>
            </a:r>
          </a:p>
          <a:p>
            <a:pPr lvl="3"/>
            <a:r>
              <a:rPr lang="en-US" sz="1400" dirty="0"/>
              <a:t>And we can do a left rotation around 13!!!!!</a:t>
            </a:r>
          </a:p>
          <a:p>
            <a:pPr lvl="1"/>
            <a:endParaRPr lang="en-US" dirty="0"/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EA8EBD2-9F15-4C7B-A131-6049E8384D86}"/>
              </a:ext>
            </a:extLst>
          </p:cNvPr>
          <p:cNvSpPr/>
          <p:nvPr/>
        </p:nvSpPr>
        <p:spPr>
          <a:xfrm>
            <a:off x="8007681" y="261219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59D078F6-C373-4B8E-9AB8-313CA8A18F48}"/>
              </a:ext>
            </a:extLst>
          </p:cNvPr>
          <p:cNvSpPr txBox="1"/>
          <p:nvPr/>
        </p:nvSpPr>
        <p:spPr>
          <a:xfrm>
            <a:off x="7972341" y="2588342"/>
            <a:ext cx="582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0F225711-4F60-4228-89D4-40E27FAA3919}"/>
              </a:ext>
            </a:extLst>
          </p:cNvPr>
          <p:cNvSpPr/>
          <p:nvPr/>
        </p:nvSpPr>
        <p:spPr>
          <a:xfrm>
            <a:off x="7526773" y="326498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8519273-B244-4B97-9CD4-292EE3CF2F0D}"/>
              </a:ext>
            </a:extLst>
          </p:cNvPr>
          <p:cNvSpPr txBox="1"/>
          <p:nvPr/>
        </p:nvSpPr>
        <p:spPr>
          <a:xfrm>
            <a:off x="7572493" y="3225892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A58A22C-FEBE-4A5E-AF58-344D22323F21}"/>
              </a:ext>
            </a:extLst>
          </p:cNvPr>
          <p:cNvSpPr/>
          <p:nvPr/>
        </p:nvSpPr>
        <p:spPr>
          <a:xfrm>
            <a:off x="8714887" y="323200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3136951-AD2C-45BB-AF2A-F5F9C686450C}"/>
              </a:ext>
            </a:extLst>
          </p:cNvPr>
          <p:cNvSpPr txBox="1"/>
          <p:nvPr/>
        </p:nvSpPr>
        <p:spPr>
          <a:xfrm>
            <a:off x="8638687" y="320053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FA9DB4D4-F2B7-4FCD-8419-C32F57FD6F98}"/>
              </a:ext>
            </a:extLst>
          </p:cNvPr>
          <p:cNvSpPr/>
          <p:nvPr/>
        </p:nvSpPr>
        <p:spPr>
          <a:xfrm>
            <a:off x="9417805" y="385017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52FB14D-5BAD-4A13-B69A-B2C606909E83}"/>
              </a:ext>
            </a:extLst>
          </p:cNvPr>
          <p:cNvSpPr txBox="1"/>
          <p:nvPr/>
        </p:nvSpPr>
        <p:spPr>
          <a:xfrm>
            <a:off x="9364465" y="3826330"/>
            <a:ext cx="6237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FCF9C633-0838-4E85-BF1B-8D53211F24EE}"/>
              </a:ext>
            </a:extLst>
          </p:cNvPr>
          <p:cNvSpPr/>
          <p:nvPr/>
        </p:nvSpPr>
        <p:spPr>
          <a:xfrm>
            <a:off x="8256840" y="387004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8FBDB01-6D79-4989-AD88-9FEFDE9FF856}"/>
              </a:ext>
            </a:extLst>
          </p:cNvPr>
          <p:cNvSpPr txBox="1"/>
          <p:nvPr/>
        </p:nvSpPr>
        <p:spPr>
          <a:xfrm>
            <a:off x="8223161" y="3846196"/>
            <a:ext cx="6737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45B27F-B608-4513-BD04-42E077A7B9CB}"/>
              </a:ext>
            </a:extLst>
          </p:cNvPr>
          <p:cNvSpPr/>
          <p:nvPr/>
        </p:nvSpPr>
        <p:spPr>
          <a:xfrm>
            <a:off x="8747425" y="462445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151B332-3721-44C9-BF6E-2603BE3B8B95}"/>
              </a:ext>
            </a:extLst>
          </p:cNvPr>
          <p:cNvSpPr txBox="1"/>
          <p:nvPr/>
        </p:nvSpPr>
        <p:spPr>
          <a:xfrm>
            <a:off x="8675849" y="4581645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3A80833C-B98D-49A3-B771-8994E6CB3CC9}"/>
              </a:ext>
            </a:extLst>
          </p:cNvPr>
          <p:cNvCxnSpPr>
            <a:endCxn id="118" idx="3"/>
          </p:cNvCxnSpPr>
          <p:nvPr/>
        </p:nvCxnSpPr>
        <p:spPr>
          <a:xfrm flipH="1">
            <a:off x="9299605" y="4837903"/>
            <a:ext cx="960422" cy="5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F78CF34-9107-469F-85FE-DED9F03F22F0}"/>
              </a:ext>
            </a:extLst>
          </p:cNvPr>
          <p:cNvSpPr txBox="1"/>
          <p:nvPr/>
        </p:nvSpPr>
        <p:spPr>
          <a:xfrm>
            <a:off x="10278263" y="465693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inserted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5DAC086-FDA7-4C07-B1F8-12289B91190A}"/>
              </a:ext>
            </a:extLst>
          </p:cNvPr>
          <p:cNvCxnSpPr/>
          <p:nvPr/>
        </p:nvCxnSpPr>
        <p:spPr>
          <a:xfrm>
            <a:off x="8385935" y="3037458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5F66C321-CBDE-4212-B6DE-B5DB55C31D86}"/>
              </a:ext>
            </a:extLst>
          </p:cNvPr>
          <p:cNvCxnSpPr/>
          <p:nvPr/>
        </p:nvCxnSpPr>
        <p:spPr>
          <a:xfrm>
            <a:off x="9086975" y="3624168"/>
            <a:ext cx="338602" cy="350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AD59A381-3271-4CCE-B0E9-DA2DF0AAAD39}"/>
              </a:ext>
            </a:extLst>
          </p:cNvPr>
          <p:cNvCxnSpPr/>
          <p:nvPr/>
        </p:nvCxnSpPr>
        <p:spPr>
          <a:xfrm flipH="1">
            <a:off x="8638687" y="3624168"/>
            <a:ext cx="183295" cy="245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F0E60FE7-9CAF-40A3-950B-0DCDCEAF317C}"/>
              </a:ext>
            </a:extLst>
          </p:cNvPr>
          <p:cNvCxnSpPr/>
          <p:nvPr/>
        </p:nvCxnSpPr>
        <p:spPr>
          <a:xfrm flipH="1">
            <a:off x="7880264" y="3016372"/>
            <a:ext cx="171590" cy="20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9DA8FA22-E6FE-4C6D-A551-8961DE84E28E}"/>
              </a:ext>
            </a:extLst>
          </p:cNvPr>
          <p:cNvSpPr txBox="1"/>
          <p:nvPr/>
        </p:nvSpPr>
        <p:spPr>
          <a:xfrm>
            <a:off x="9222078" y="31870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EBD8BA9-871B-4AF0-B902-7C4B4EF40C0A}"/>
              </a:ext>
            </a:extLst>
          </p:cNvPr>
          <p:cNvSpPr txBox="1"/>
          <p:nvPr/>
        </p:nvSpPr>
        <p:spPr>
          <a:xfrm>
            <a:off x="8385091" y="2472226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2ACEC67-A8B6-491C-9656-30076E121C26}"/>
              </a:ext>
            </a:extLst>
          </p:cNvPr>
          <p:cNvCxnSpPr/>
          <p:nvPr/>
        </p:nvCxnSpPr>
        <p:spPr>
          <a:xfrm>
            <a:off x="8647808" y="4346303"/>
            <a:ext cx="174174" cy="26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117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41" y="47625"/>
            <a:ext cx="8894741" cy="786224"/>
          </a:xfrm>
        </p:spPr>
        <p:txBody>
          <a:bodyPr>
            <a:normAutofit/>
          </a:bodyPr>
          <a:lstStyle/>
          <a:p>
            <a:r>
              <a:rPr lang="en-US" dirty="0"/>
              <a:t>Left-Right Rotation 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251" y="867790"/>
            <a:ext cx="8596668" cy="111782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Unbalanced Node (13): -2 (so heavier on the right)</a:t>
            </a:r>
          </a:p>
          <a:p>
            <a:pPr lvl="1"/>
            <a:r>
              <a:rPr lang="en-US" dirty="0"/>
              <a:t>It’s right child (16): 1 (so heavier on the left)</a:t>
            </a:r>
          </a:p>
          <a:p>
            <a:pPr marL="0" indent="0">
              <a:buNone/>
            </a:pPr>
            <a:r>
              <a:rPr lang="en-US" i="1" dirty="0"/>
              <a:t>Must do a Left Right rotation – right around 16 before left around 13!</a:t>
            </a:r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929FA8-2375-497C-87D5-A5D4893861D9}"/>
              </a:ext>
            </a:extLst>
          </p:cNvPr>
          <p:cNvSpPr/>
          <p:nvPr/>
        </p:nvSpPr>
        <p:spPr>
          <a:xfrm>
            <a:off x="7271" y="2103898"/>
            <a:ext cx="6714315" cy="439458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EA8EBD2-9F15-4C7B-A131-6049E8384D86}"/>
              </a:ext>
            </a:extLst>
          </p:cNvPr>
          <p:cNvSpPr/>
          <p:nvPr/>
        </p:nvSpPr>
        <p:spPr>
          <a:xfrm>
            <a:off x="683161" y="251039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59D078F6-C373-4B8E-9AB8-313CA8A18F48}"/>
              </a:ext>
            </a:extLst>
          </p:cNvPr>
          <p:cNvSpPr txBox="1"/>
          <p:nvPr/>
        </p:nvSpPr>
        <p:spPr>
          <a:xfrm>
            <a:off x="647821" y="2486550"/>
            <a:ext cx="582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0F225711-4F60-4228-89D4-40E27FAA3919}"/>
              </a:ext>
            </a:extLst>
          </p:cNvPr>
          <p:cNvSpPr/>
          <p:nvPr/>
        </p:nvSpPr>
        <p:spPr>
          <a:xfrm>
            <a:off x="202253" y="316318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8519273-B244-4B97-9CD4-292EE3CF2F0D}"/>
              </a:ext>
            </a:extLst>
          </p:cNvPr>
          <p:cNvSpPr txBox="1"/>
          <p:nvPr/>
        </p:nvSpPr>
        <p:spPr>
          <a:xfrm>
            <a:off x="247973" y="3124100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A58A22C-FEBE-4A5E-AF58-344D22323F21}"/>
              </a:ext>
            </a:extLst>
          </p:cNvPr>
          <p:cNvSpPr/>
          <p:nvPr/>
        </p:nvSpPr>
        <p:spPr>
          <a:xfrm>
            <a:off x="1390367" y="313020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3136951-AD2C-45BB-AF2A-F5F9C686450C}"/>
              </a:ext>
            </a:extLst>
          </p:cNvPr>
          <p:cNvSpPr txBox="1"/>
          <p:nvPr/>
        </p:nvSpPr>
        <p:spPr>
          <a:xfrm>
            <a:off x="1314167" y="3098740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FA9DB4D4-F2B7-4FCD-8419-C32F57FD6F98}"/>
              </a:ext>
            </a:extLst>
          </p:cNvPr>
          <p:cNvSpPr/>
          <p:nvPr/>
        </p:nvSpPr>
        <p:spPr>
          <a:xfrm>
            <a:off x="2093285" y="374838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52FB14D-5BAD-4A13-B69A-B2C606909E83}"/>
              </a:ext>
            </a:extLst>
          </p:cNvPr>
          <p:cNvSpPr txBox="1"/>
          <p:nvPr/>
        </p:nvSpPr>
        <p:spPr>
          <a:xfrm>
            <a:off x="2039945" y="3724538"/>
            <a:ext cx="6237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FCF9C633-0838-4E85-BF1B-8D53211F24EE}"/>
              </a:ext>
            </a:extLst>
          </p:cNvPr>
          <p:cNvSpPr/>
          <p:nvPr/>
        </p:nvSpPr>
        <p:spPr>
          <a:xfrm>
            <a:off x="932320" y="376825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8FBDB01-6D79-4989-AD88-9FEFDE9FF856}"/>
              </a:ext>
            </a:extLst>
          </p:cNvPr>
          <p:cNvSpPr txBox="1"/>
          <p:nvPr/>
        </p:nvSpPr>
        <p:spPr>
          <a:xfrm>
            <a:off x="898641" y="3744404"/>
            <a:ext cx="6737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45B27F-B608-4513-BD04-42E077A7B9CB}"/>
              </a:ext>
            </a:extLst>
          </p:cNvPr>
          <p:cNvSpPr/>
          <p:nvPr/>
        </p:nvSpPr>
        <p:spPr>
          <a:xfrm>
            <a:off x="1422905" y="4522662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151B332-3721-44C9-BF6E-2603BE3B8B95}"/>
              </a:ext>
            </a:extLst>
          </p:cNvPr>
          <p:cNvSpPr txBox="1"/>
          <p:nvPr/>
        </p:nvSpPr>
        <p:spPr>
          <a:xfrm>
            <a:off x="1351329" y="4479853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3A80833C-B98D-49A3-B771-8994E6CB3CC9}"/>
              </a:ext>
            </a:extLst>
          </p:cNvPr>
          <p:cNvCxnSpPr>
            <a:cxnSpLocks/>
            <a:endCxn id="118" idx="3"/>
          </p:cNvCxnSpPr>
          <p:nvPr/>
        </p:nvCxnSpPr>
        <p:spPr>
          <a:xfrm flipH="1" flipV="1">
            <a:off x="1975085" y="4741463"/>
            <a:ext cx="391871" cy="7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F78CF34-9107-469F-85FE-DED9F03F22F0}"/>
              </a:ext>
            </a:extLst>
          </p:cNvPr>
          <p:cNvSpPr txBox="1"/>
          <p:nvPr/>
        </p:nvSpPr>
        <p:spPr>
          <a:xfrm>
            <a:off x="2046327" y="4713234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inserted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5DAC086-FDA7-4C07-B1F8-12289B91190A}"/>
              </a:ext>
            </a:extLst>
          </p:cNvPr>
          <p:cNvCxnSpPr/>
          <p:nvPr/>
        </p:nvCxnSpPr>
        <p:spPr>
          <a:xfrm>
            <a:off x="1061415" y="2935666"/>
            <a:ext cx="338602" cy="35058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5F66C321-CBDE-4212-B6DE-B5DB55C31D86}"/>
              </a:ext>
            </a:extLst>
          </p:cNvPr>
          <p:cNvCxnSpPr/>
          <p:nvPr/>
        </p:nvCxnSpPr>
        <p:spPr>
          <a:xfrm>
            <a:off x="1762455" y="3522376"/>
            <a:ext cx="338602" cy="35058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AD59A381-3271-4CCE-B0E9-DA2DF0AAAD39}"/>
              </a:ext>
            </a:extLst>
          </p:cNvPr>
          <p:cNvCxnSpPr/>
          <p:nvPr/>
        </p:nvCxnSpPr>
        <p:spPr>
          <a:xfrm flipH="1">
            <a:off x="1294006" y="3560103"/>
            <a:ext cx="183295" cy="24587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F0E60FE7-9CAF-40A3-950B-0DCDCEAF317C}"/>
              </a:ext>
            </a:extLst>
          </p:cNvPr>
          <p:cNvCxnSpPr>
            <a:cxnSpLocks/>
          </p:cNvCxnSpPr>
          <p:nvPr/>
        </p:nvCxnSpPr>
        <p:spPr>
          <a:xfrm flipH="1">
            <a:off x="547905" y="2914580"/>
            <a:ext cx="179429" cy="25679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9DA8FA22-E6FE-4C6D-A551-8961DE84E28E}"/>
              </a:ext>
            </a:extLst>
          </p:cNvPr>
          <p:cNvSpPr txBox="1"/>
          <p:nvPr/>
        </p:nvSpPr>
        <p:spPr>
          <a:xfrm>
            <a:off x="1897558" y="308523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EBD8BA9-871B-4AF0-B902-7C4B4EF40C0A}"/>
              </a:ext>
            </a:extLst>
          </p:cNvPr>
          <p:cNvSpPr txBox="1"/>
          <p:nvPr/>
        </p:nvSpPr>
        <p:spPr>
          <a:xfrm>
            <a:off x="1060571" y="237043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F2ACEC67-A8B6-491C-9656-30076E121C26}"/>
              </a:ext>
            </a:extLst>
          </p:cNvPr>
          <p:cNvCxnSpPr/>
          <p:nvPr/>
        </p:nvCxnSpPr>
        <p:spPr>
          <a:xfrm>
            <a:off x="1323288" y="4244511"/>
            <a:ext cx="174174" cy="26795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99144F26-B5B0-4B0E-834F-CC3F441D77BD}"/>
              </a:ext>
            </a:extLst>
          </p:cNvPr>
          <p:cNvSpPr txBox="1">
            <a:spLocks/>
          </p:cNvSpPr>
          <p:nvPr/>
        </p:nvSpPr>
        <p:spPr>
          <a:xfrm>
            <a:off x="74625" y="5199227"/>
            <a:ext cx="3433535" cy="1117826"/>
          </a:xfrm>
          <a:prstGeom prst="rect">
            <a:avLst/>
          </a:prstGeom>
          <a:solidFill>
            <a:srgbClr val="FFFF99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Do a right rotation on the right subtree  (aka around 16)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(even though its balance is only off by 1)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58A66BB-B02F-4613-87F2-202CBEE1F23A}"/>
              </a:ext>
            </a:extLst>
          </p:cNvPr>
          <p:cNvSpPr/>
          <p:nvPr/>
        </p:nvSpPr>
        <p:spPr>
          <a:xfrm>
            <a:off x="3564986" y="2106566"/>
            <a:ext cx="8619743" cy="4394583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10BFAEC-7587-4F4E-86D2-64AEE7B14013}"/>
              </a:ext>
            </a:extLst>
          </p:cNvPr>
          <p:cNvSpPr/>
          <p:nvPr/>
        </p:nvSpPr>
        <p:spPr>
          <a:xfrm>
            <a:off x="6746594" y="2097333"/>
            <a:ext cx="5409567" cy="4394583"/>
          </a:xfrm>
          <a:prstGeom prst="rect">
            <a:avLst/>
          </a:prstGeom>
          <a:solidFill>
            <a:srgbClr val="198E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645498" y="301641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599590" y="2992566"/>
            <a:ext cx="696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8" name="Oval 47"/>
          <p:cNvSpPr/>
          <p:nvPr/>
        </p:nvSpPr>
        <p:spPr>
          <a:xfrm>
            <a:off x="8790032" y="2984218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8707920" y="294618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0" name="Oval 49"/>
          <p:cNvSpPr/>
          <p:nvPr/>
        </p:nvSpPr>
        <p:spPr>
          <a:xfrm>
            <a:off x="9492950" y="360239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9439610" y="357854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52" name="Oval 51"/>
          <p:cNvSpPr/>
          <p:nvPr/>
        </p:nvSpPr>
        <p:spPr>
          <a:xfrm>
            <a:off x="8228618" y="240571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8162234" y="2368654"/>
            <a:ext cx="686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4" name="Oval 53"/>
          <p:cNvSpPr/>
          <p:nvPr/>
        </p:nvSpPr>
        <p:spPr>
          <a:xfrm>
            <a:off x="8480658" y="361335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8402848" y="3589505"/>
            <a:ext cx="719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9162120" y="3376386"/>
            <a:ext cx="338602" cy="35058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8866344" y="3439994"/>
            <a:ext cx="86442" cy="22361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626865" y="225463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31314" y="278911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8635488" y="2810413"/>
            <a:ext cx="190666" cy="19010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8067450" y="2814157"/>
            <a:ext cx="190660" cy="20974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325793" y="2470353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223265" y="2450559"/>
            <a:ext cx="7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5" name="Oval 24"/>
          <p:cNvSpPr/>
          <p:nvPr/>
        </p:nvSpPr>
        <p:spPr>
          <a:xfrm>
            <a:off x="3831673" y="3127197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877393" y="3088109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7" name="Oval 26"/>
          <p:cNvSpPr/>
          <p:nvPr/>
        </p:nvSpPr>
        <p:spPr>
          <a:xfrm>
            <a:off x="5544576" y="3698516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468376" y="3667048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29" name="Oval 28"/>
          <p:cNvSpPr/>
          <p:nvPr/>
        </p:nvSpPr>
        <p:spPr>
          <a:xfrm>
            <a:off x="6144130" y="4443910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90790" y="4420062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31" name="Oval 30"/>
          <p:cNvSpPr/>
          <p:nvPr/>
        </p:nvSpPr>
        <p:spPr>
          <a:xfrm>
            <a:off x="4932218" y="3117309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843962" y="3096163"/>
            <a:ext cx="597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3" name="Oval 32"/>
          <p:cNvSpPr/>
          <p:nvPr/>
        </p:nvSpPr>
        <p:spPr>
          <a:xfrm>
            <a:off x="5052325" y="4486671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981030" y="4443910"/>
            <a:ext cx="623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690835" y="2899675"/>
            <a:ext cx="338602" cy="35058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916664" y="4090684"/>
            <a:ext cx="338602" cy="35058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432207" y="4090684"/>
            <a:ext cx="219465" cy="34520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 flipH="1">
            <a:off x="4164576" y="2878589"/>
            <a:ext cx="192178" cy="28459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81409" y="2968931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89991" y="2334443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>
            <a:off x="5334886" y="3534751"/>
            <a:ext cx="257345" cy="27289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7164590" y="3669204"/>
            <a:ext cx="458047" cy="46482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210310" y="3630116"/>
            <a:ext cx="345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7518081" y="3420596"/>
            <a:ext cx="171590" cy="20952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68569238-E3D3-462D-8750-F437CB1F465A}"/>
              </a:ext>
            </a:extLst>
          </p:cNvPr>
          <p:cNvSpPr txBox="1">
            <a:spLocks/>
          </p:cNvSpPr>
          <p:nvPr/>
        </p:nvSpPr>
        <p:spPr>
          <a:xfrm>
            <a:off x="3716259" y="5219097"/>
            <a:ext cx="2916411" cy="1117826"/>
          </a:xfrm>
          <a:prstGeom prst="rect">
            <a:avLst/>
          </a:prstGeom>
          <a:solidFill>
            <a:srgbClr val="A1F39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And then do our typical left rotation on the unbalanced node (14):</a:t>
            </a:r>
          </a:p>
        </p:txBody>
      </p:sp>
      <p:pic>
        <p:nvPicPr>
          <p:cNvPr id="9" name="Picture 8" descr="A drawing of a guitar&#10;&#10;Description automatically generated with low confidence">
            <a:extLst>
              <a:ext uri="{FF2B5EF4-FFF2-40B4-BE49-F238E27FC236}">
                <a16:creationId xmlns:a16="http://schemas.microsoft.com/office/drawing/2014/main" id="{4DF7B71A-4F5D-48C1-9277-FB6DCF316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301" y="3890903"/>
            <a:ext cx="1760220" cy="244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1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5585-CEF9-48C1-914E-46B85D29F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749"/>
          </a:xfrm>
        </p:spPr>
        <p:txBody>
          <a:bodyPr/>
          <a:lstStyle/>
          <a:p>
            <a:r>
              <a:rPr lang="en-US" dirty="0"/>
              <a:t>Code: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069CD-182D-4B03-9ED1-AE326B511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34699"/>
            <a:ext cx="9453391" cy="480666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You’re </a:t>
            </a:r>
            <a:r>
              <a:rPr lang="en-US" dirty="0" err="1"/>
              <a:t>gonna</a:t>
            </a:r>
            <a:r>
              <a:rPr lang="en-US" dirty="0"/>
              <a:t> like this:</a:t>
            </a:r>
          </a:p>
          <a:p>
            <a:endParaRPr lang="en-US" dirty="0"/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Node *</a:t>
            </a:r>
            <a:r>
              <a:rPr lang="en-US" dirty="0" err="1">
                <a:solidFill>
                  <a:srgbClr val="FFFF00"/>
                </a:solidFill>
              </a:rPr>
              <a:t>rchild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tmp</a:t>
            </a:r>
            <a:r>
              <a:rPr lang="en-US" dirty="0">
                <a:solidFill>
                  <a:srgbClr val="FFFF00"/>
                </a:solidFill>
              </a:rPr>
              <a:t>-&gt;right;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rightRotate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rchild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leftRotate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tmp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tx1"/>
                </a:solidFill>
              </a:rPr>
              <a:t>Notes: </a:t>
            </a:r>
          </a:p>
          <a:p>
            <a:r>
              <a:rPr lang="en-US" dirty="0">
                <a:solidFill>
                  <a:schemeClr val="tx1"/>
                </a:solidFill>
              </a:rPr>
              <a:t>You can either reattach the node rotated up to its new parent (and the new parent to the node rotated up) inside of the </a:t>
            </a:r>
            <a:r>
              <a:rPr lang="en-US" dirty="0" err="1">
                <a:solidFill>
                  <a:schemeClr val="tx1"/>
                </a:solidFill>
              </a:rPr>
              <a:t>rightRotate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 err="1">
                <a:solidFill>
                  <a:schemeClr val="tx1"/>
                </a:solidFill>
              </a:rPr>
              <a:t>leftRotate</a:t>
            </a:r>
            <a:r>
              <a:rPr lang="en-US" dirty="0">
                <a:solidFill>
                  <a:schemeClr val="tx1"/>
                </a:solidFill>
              </a:rPr>
              <a:t> or in the function that calls those functions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Alternatively, if you have a new root, you’ll have to make sure the root pointer points to it.</a:t>
            </a:r>
          </a:p>
          <a:p>
            <a:r>
              <a:rPr lang="en-US" dirty="0">
                <a:solidFill>
                  <a:schemeClr val="tx1"/>
                </a:solidFill>
              </a:rPr>
              <a:t>If you rotated, and adjusted the heights of the two rotated nodes inside of </a:t>
            </a:r>
            <a:r>
              <a:rPr lang="en-US" dirty="0" err="1">
                <a:solidFill>
                  <a:schemeClr val="tx1"/>
                </a:solidFill>
              </a:rPr>
              <a:t>rotateRight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 err="1">
                <a:solidFill>
                  <a:schemeClr val="tx1"/>
                </a:solidFill>
              </a:rPr>
              <a:t>rotateLeft</a:t>
            </a:r>
            <a:r>
              <a:rPr lang="en-US" dirty="0">
                <a:solidFill>
                  <a:schemeClr val="tx1"/>
                </a:solidFill>
              </a:rPr>
              <a:t>, you will still have to check the balances and (especially) adjust the heights of the nodes above the node you just rotated up</a:t>
            </a:r>
          </a:p>
          <a:p>
            <a:r>
              <a:rPr lang="en-US" dirty="0">
                <a:solidFill>
                  <a:schemeClr val="tx1"/>
                </a:solidFill>
              </a:rPr>
              <a:t>But otherwise, you’re pretty much good to go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picture containing spectacles, accessory, goggles, sunglasses&#10;&#10;Description automatically generated">
            <a:extLst>
              <a:ext uri="{FF2B5EF4-FFF2-40B4-BE49-F238E27FC236}">
                <a16:creationId xmlns:a16="http://schemas.microsoft.com/office/drawing/2014/main" id="{61AE692F-EF98-4A29-9072-7EDCFC6E8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218480" y="1725640"/>
            <a:ext cx="1878673" cy="1312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75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4E085-3F1D-417B-AA6C-50E7C0410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48" y="356461"/>
            <a:ext cx="9138259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Running time for inserting in an AVL Tree: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8491B-6547-43FC-8F6B-A5275B3FB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797" y="1529165"/>
            <a:ext cx="5956515" cy="5124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When the tree is balanced: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Inserting takes </a:t>
            </a:r>
            <a:r>
              <a:rPr lang="en-US" sz="1400" dirty="0">
                <a:solidFill>
                  <a:srgbClr val="FFFF00"/>
                </a:solidFill>
              </a:rPr>
              <a:t>O(log</a:t>
            </a:r>
            <a:r>
              <a:rPr lang="en-US" sz="1400" baseline="-25000" dirty="0">
                <a:solidFill>
                  <a:srgbClr val="FFFF00"/>
                </a:solidFill>
              </a:rPr>
              <a:t>2</a:t>
            </a:r>
            <a:r>
              <a:rPr lang="en-US" sz="1400" dirty="0">
                <a:solidFill>
                  <a:srgbClr val="FFFF00"/>
                </a:solidFill>
              </a:rPr>
              <a:t>n)  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solidFill>
                  <a:srgbClr val="FFFF00"/>
                </a:solidFill>
              </a:rPr>
              <a:t>Only have to look at one node per level of the tree!!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Every </a:t>
            </a:r>
            <a:r>
              <a:rPr lang="en-US" sz="1400" dirty="0">
                <a:solidFill>
                  <a:srgbClr val="FFFF00"/>
                </a:solidFill>
              </a:rPr>
              <a:t>rotation</a:t>
            </a:r>
            <a:r>
              <a:rPr lang="en-US" sz="1400" dirty="0"/>
              <a:t> counts as just a </a:t>
            </a:r>
            <a:r>
              <a:rPr lang="en-US" sz="1400" dirty="0">
                <a:solidFill>
                  <a:srgbClr val="FFFF00"/>
                </a:solidFill>
              </a:rPr>
              <a:t>count of 1 </a:t>
            </a:r>
            <a:r>
              <a:rPr lang="en-US" sz="1400" dirty="0"/>
              <a:t>(actually 3 or 6 steps, but constants are dropped when evaluating run time)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00"/>
                </a:solidFill>
              </a:rPr>
              <a:t>AT MOST you’d do log</a:t>
            </a:r>
            <a:r>
              <a:rPr lang="en-US" sz="1400" baseline="-25000" dirty="0">
                <a:solidFill>
                  <a:srgbClr val="FFFF00"/>
                </a:solidFill>
              </a:rPr>
              <a:t>2</a:t>
            </a:r>
            <a:r>
              <a:rPr lang="en-US" sz="1400" dirty="0">
                <a:solidFill>
                  <a:srgbClr val="FFFF00"/>
                </a:solidFill>
              </a:rPr>
              <a:t>n </a:t>
            </a:r>
            <a:r>
              <a:rPr lang="en-US" sz="1400" dirty="0"/>
              <a:t>rotations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That’s the number of levels in the tree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Worst case – after you’ve inserted, you have to rotate around every ancestor of the node you inserted all the way up to the root.  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So running time analysis for inserting and rebalancing: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O(log</a:t>
            </a:r>
            <a:r>
              <a:rPr lang="en-US" sz="1400" baseline="-25000" dirty="0"/>
              <a:t>2</a:t>
            </a:r>
            <a:r>
              <a:rPr lang="en-US" sz="1400" dirty="0"/>
              <a:t>n + log</a:t>
            </a:r>
            <a:r>
              <a:rPr lang="en-US" sz="1400" baseline="-25000" dirty="0"/>
              <a:t>2</a:t>
            </a:r>
            <a:r>
              <a:rPr lang="en-US" sz="1400" dirty="0"/>
              <a:t>n) = O(2 log</a:t>
            </a:r>
            <a:r>
              <a:rPr lang="en-US" sz="1400" baseline="-25000" dirty="0"/>
              <a:t>2</a:t>
            </a:r>
            <a:r>
              <a:rPr lang="en-US" sz="1400" dirty="0"/>
              <a:t>n)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And then we drop the constants!</a:t>
            </a:r>
          </a:p>
          <a:p>
            <a:pPr lvl="2">
              <a:lnSpc>
                <a:spcPct val="90000"/>
              </a:lnSpc>
            </a:pPr>
            <a:r>
              <a:rPr lang="en-US" sz="2000" b="1" i="1" dirty="0">
                <a:solidFill>
                  <a:srgbClr val="FFFF00"/>
                </a:solidFill>
              </a:rPr>
              <a:t>O(log</a:t>
            </a:r>
            <a:r>
              <a:rPr lang="en-US" sz="2000" b="1" i="1" baseline="-25000" dirty="0">
                <a:solidFill>
                  <a:srgbClr val="FFFF00"/>
                </a:solidFill>
              </a:rPr>
              <a:t>2</a:t>
            </a:r>
            <a:r>
              <a:rPr lang="en-US" sz="2000" b="1" i="1" dirty="0">
                <a:solidFill>
                  <a:srgbClr val="FFFF00"/>
                </a:solidFill>
              </a:rPr>
              <a:t>n)!!</a:t>
            </a:r>
          </a:p>
        </p:txBody>
      </p:sp>
      <p:pic>
        <p:nvPicPr>
          <p:cNvPr id="7" name="Picture 6" descr="Text, whiteboard&#10;&#10;Description automatically generated">
            <a:extLst>
              <a:ext uri="{FF2B5EF4-FFF2-40B4-BE49-F238E27FC236}">
                <a16:creationId xmlns:a16="http://schemas.microsoft.com/office/drawing/2014/main" id="{F357DB18-AB3D-4159-ADDC-26C31C745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197" y="2171120"/>
            <a:ext cx="3145536" cy="2665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6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213D-4ABC-4CE1-89C3-AD993941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</a:t>
            </a:r>
            <a:r>
              <a:rPr lang="en-US" dirty="0" err="1"/>
              <a:t>Aways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2A887-E669-46BD-ABA3-6F4B63B8F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9155"/>
            <a:ext cx="8596668" cy="4672207"/>
          </a:xfrm>
        </p:spPr>
        <p:txBody>
          <a:bodyPr>
            <a:normAutofit/>
          </a:bodyPr>
          <a:lstStyle/>
          <a:p>
            <a:r>
              <a:rPr lang="en-US" dirty="0"/>
              <a:t>We’re systematically maintaining balance of a binary search tree:</a:t>
            </a:r>
          </a:p>
          <a:p>
            <a:pPr lvl="1"/>
            <a:r>
              <a:rPr lang="en-US" dirty="0"/>
              <a:t>When we insert</a:t>
            </a:r>
          </a:p>
          <a:p>
            <a:pPr lvl="1"/>
            <a:r>
              <a:rPr lang="en-US" dirty="0"/>
              <a:t>When </a:t>
            </a:r>
            <a:r>
              <a:rPr lang="en-US"/>
              <a:t>we remove</a:t>
            </a:r>
            <a:endParaRPr lang="en-US" dirty="0"/>
          </a:p>
          <a:p>
            <a:r>
              <a:rPr lang="en-US" dirty="0"/>
              <a:t>IF a node is unbalanced with -2</a:t>
            </a:r>
          </a:p>
          <a:p>
            <a:pPr lvl="1"/>
            <a:r>
              <a:rPr lang="en-US" dirty="0"/>
              <a:t>Check its right child’s balance</a:t>
            </a:r>
          </a:p>
          <a:p>
            <a:pPr lvl="2"/>
            <a:r>
              <a:rPr lang="en-US" dirty="0"/>
              <a:t>IF its right child’s unbalance is 1</a:t>
            </a:r>
          </a:p>
          <a:p>
            <a:pPr lvl="2"/>
            <a:r>
              <a:rPr lang="en-US" dirty="0"/>
              <a:t>WE MUST FIRST ROTATE right around the right child </a:t>
            </a:r>
          </a:p>
          <a:p>
            <a:pPr lvl="3"/>
            <a:r>
              <a:rPr lang="en-US" dirty="0"/>
              <a:t>Even though it is technically balanced</a:t>
            </a:r>
          </a:p>
          <a:p>
            <a:pPr lvl="2"/>
            <a:r>
              <a:rPr lang="en-US" dirty="0"/>
              <a:t>And then rotate left around the unbalanced node</a:t>
            </a:r>
          </a:p>
          <a:p>
            <a:pPr lvl="1"/>
            <a:r>
              <a:rPr lang="en-US" dirty="0"/>
              <a:t>Good news:  just call the right rotation function with the right child and then the left rotation function with the original unbalanced node</a:t>
            </a:r>
          </a:p>
          <a:p>
            <a:pPr lvl="1"/>
            <a:r>
              <a:rPr lang="en-US" dirty="0"/>
              <a:t>Bad news: watch out for null nodes and parents!!</a:t>
            </a:r>
          </a:p>
        </p:txBody>
      </p:sp>
    </p:spTree>
    <p:extLst>
      <p:ext uri="{BB962C8B-B14F-4D97-AF65-F5344CB8AC3E}">
        <p14:creationId xmlns:p14="http://schemas.microsoft.com/office/powerpoint/2010/main" val="7746645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879</Words>
  <Application>Microsoft Office PowerPoint</Application>
  <PresentationFormat>Widescreen</PresentationFormat>
  <Paragraphs>138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AVL: Simple Rotations:  Left-Right</vt:lpstr>
      <vt:lpstr>Recap:</vt:lpstr>
      <vt:lpstr>Left-Right rotation (LR): Why????</vt:lpstr>
      <vt:lpstr>How can we tell there will be a problem?</vt:lpstr>
      <vt:lpstr>Left-Right Rotation Example:</vt:lpstr>
      <vt:lpstr>Code:</vt:lpstr>
      <vt:lpstr>Running time for inserting in an AVL Tree: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AVL: Simple Rotations</dc:title>
  <dc:creator>Yarrington, Debra</dc:creator>
  <cp:lastModifiedBy>Yarrington, Debra</cp:lastModifiedBy>
  <cp:revision>41</cp:revision>
  <dcterms:created xsi:type="dcterms:W3CDTF">2020-11-06T14:33:59Z</dcterms:created>
  <dcterms:modified xsi:type="dcterms:W3CDTF">2021-04-06T05:12:05Z</dcterms:modified>
</cp:coreProperties>
</file>