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E8349-51ED-4DBD-97CF-EAA12EDA3C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A65EC-EC3E-4B3A-BFD2-722B978BBD3B}">
      <dgm:prSet/>
      <dgm:spPr/>
      <dgm:t>
        <a:bodyPr/>
        <a:lstStyle/>
        <a:p>
          <a:r>
            <a:rPr lang="en-US" i="1" u="sng"/>
            <a:t>Depth</a:t>
          </a:r>
          <a:r>
            <a:rPr lang="en-US"/>
            <a:t> of a node:</a:t>
          </a:r>
        </a:p>
      </dgm:t>
    </dgm:pt>
    <dgm:pt modelId="{11320A97-E763-4D88-9EB0-61581C6F5618}" type="parTrans" cxnId="{EFB71512-582C-4219-A425-CCA00800AA6D}">
      <dgm:prSet/>
      <dgm:spPr/>
      <dgm:t>
        <a:bodyPr/>
        <a:lstStyle/>
        <a:p>
          <a:endParaRPr lang="en-US"/>
        </a:p>
      </dgm:t>
    </dgm:pt>
    <dgm:pt modelId="{DB30B6F8-407F-4D04-8FD6-DEFD6CE26E7D}" type="sibTrans" cxnId="{EFB71512-582C-4219-A425-CCA00800AA6D}">
      <dgm:prSet/>
      <dgm:spPr/>
      <dgm:t>
        <a:bodyPr/>
        <a:lstStyle/>
        <a:p>
          <a:endParaRPr lang="en-US"/>
        </a:p>
      </dgm:t>
    </dgm:pt>
    <dgm:pt modelId="{81F42090-73B3-4D4A-AC93-33F2376614DD}">
      <dgm:prSet/>
      <dgm:spPr>
        <a:solidFill>
          <a:schemeClr val="bg1"/>
        </a:solidFill>
      </dgm:spPr>
      <dgm:t>
        <a:bodyPr/>
        <a:lstStyle/>
        <a:p>
          <a:r>
            <a:rPr lang="en-US"/>
            <a:t>A measure of its distance from the root:</a:t>
          </a:r>
        </a:p>
      </dgm:t>
    </dgm:pt>
    <dgm:pt modelId="{A7517A53-0428-4893-9003-0E603A810CA0}" type="parTrans" cxnId="{3E5E3A98-DD81-4807-94D2-23C6E852B858}">
      <dgm:prSet/>
      <dgm:spPr/>
      <dgm:t>
        <a:bodyPr/>
        <a:lstStyle/>
        <a:p>
          <a:endParaRPr lang="en-US"/>
        </a:p>
      </dgm:t>
    </dgm:pt>
    <dgm:pt modelId="{3C2D81C6-08E3-4F05-87A7-DDC5237C24B8}" type="sibTrans" cxnId="{3E5E3A98-DD81-4807-94D2-23C6E852B858}">
      <dgm:prSet/>
      <dgm:spPr/>
      <dgm:t>
        <a:bodyPr/>
        <a:lstStyle/>
        <a:p>
          <a:endParaRPr lang="en-US"/>
        </a:p>
      </dgm:t>
    </dgm:pt>
    <dgm:pt modelId="{D63539ED-4577-4A72-8FD4-A35498ECA422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Depth of the root = 0</a:t>
          </a:r>
        </a:p>
      </dgm:t>
    </dgm:pt>
    <dgm:pt modelId="{F8F8D989-3238-4F90-99A5-35D871DD9F29}" type="parTrans" cxnId="{0ACD4CE2-68E6-44A5-A486-DF395CE44B33}">
      <dgm:prSet/>
      <dgm:spPr/>
      <dgm:t>
        <a:bodyPr/>
        <a:lstStyle/>
        <a:p>
          <a:endParaRPr lang="en-US"/>
        </a:p>
      </dgm:t>
    </dgm:pt>
    <dgm:pt modelId="{9849EF13-240E-48F5-95BA-EA0DB59DC307}" type="sibTrans" cxnId="{0ACD4CE2-68E6-44A5-A486-DF395CE44B33}">
      <dgm:prSet/>
      <dgm:spPr/>
      <dgm:t>
        <a:bodyPr/>
        <a:lstStyle/>
        <a:p>
          <a:endParaRPr lang="en-US"/>
        </a:p>
      </dgm:t>
    </dgm:pt>
    <dgm:pt modelId="{8640EE50-93F9-465A-86DC-DBC593440722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Depth of other nodes = 1 + depth of parent </a:t>
          </a:r>
          <a:r>
            <a:rPr lang="en-US" b="1" i="1" dirty="0"/>
            <a:t>(recursive def!!!)</a:t>
          </a:r>
        </a:p>
      </dgm:t>
    </dgm:pt>
    <dgm:pt modelId="{69A85E71-F316-453B-9062-9EE656ACC5BD}" type="parTrans" cxnId="{136BE2B1-FBFB-44AC-A9FF-A2B2E6BD56F0}">
      <dgm:prSet/>
      <dgm:spPr/>
      <dgm:t>
        <a:bodyPr/>
        <a:lstStyle/>
        <a:p>
          <a:endParaRPr lang="en-US"/>
        </a:p>
      </dgm:t>
    </dgm:pt>
    <dgm:pt modelId="{53D0DC06-5B61-425E-8D27-BE4F14069171}" type="sibTrans" cxnId="{136BE2B1-FBFB-44AC-A9FF-A2B2E6BD56F0}">
      <dgm:prSet/>
      <dgm:spPr/>
      <dgm:t>
        <a:bodyPr/>
        <a:lstStyle/>
        <a:p>
          <a:endParaRPr lang="en-US"/>
        </a:p>
      </dgm:t>
    </dgm:pt>
    <dgm:pt modelId="{0A419405-AF42-4991-86BD-04BEA9F01497}">
      <dgm:prSet/>
      <dgm:spPr/>
      <dgm:t>
        <a:bodyPr/>
        <a:lstStyle/>
        <a:p>
          <a:r>
            <a:rPr lang="en-US" b="1"/>
            <a:t>Height</a:t>
          </a:r>
          <a:r>
            <a:rPr lang="en-US"/>
            <a:t> of a node:</a:t>
          </a:r>
        </a:p>
      </dgm:t>
    </dgm:pt>
    <dgm:pt modelId="{9ED20C93-7680-47AF-97E9-BD3C35AB0458}" type="parTrans" cxnId="{86DC9739-9D45-4F84-81D6-DE32F86B16FF}">
      <dgm:prSet/>
      <dgm:spPr/>
      <dgm:t>
        <a:bodyPr/>
        <a:lstStyle/>
        <a:p>
          <a:endParaRPr lang="en-US"/>
        </a:p>
      </dgm:t>
    </dgm:pt>
    <dgm:pt modelId="{91417D67-FB8D-4C76-8319-51B0F46D8963}" type="sibTrans" cxnId="{86DC9739-9D45-4F84-81D6-DE32F86B16FF}">
      <dgm:prSet/>
      <dgm:spPr/>
      <dgm:t>
        <a:bodyPr/>
        <a:lstStyle/>
        <a:p>
          <a:endParaRPr lang="en-US"/>
        </a:p>
      </dgm:t>
    </dgm:pt>
    <dgm:pt modelId="{3DD30057-0799-4277-8C78-19B144D2654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node’s maximum distance from its </a:t>
          </a:r>
          <a:r>
            <a:rPr lang="en-US" b="1" dirty="0"/>
            <a:t>leaf</a:t>
          </a:r>
          <a:endParaRPr lang="en-US" dirty="0"/>
        </a:p>
      </dgm:t>
    </dgm:pt>
    <dgm:pt modelId="{A1138B0A-F86C-49C6-BCA3-60C353B03381}" type="parTrans" cxnId="{0CC402DF-57B6-4BB9-BA52-60D35A92E5FA}">
      <dgm:prSet/>
      <dgm:spPr/>
      <dgm:t>
        <a:bodyPr/>
        <a:lstStyle/>
        <a:p>
          <a:endParaRPr lang="en-US"/>
        </a:p>
      </dgm:t>
    </dgm:pt>
    <dgm:pt modelId="{A00AA8EF-5F50-47C6-AE07-33EE3C24A615}" type="sibTrans" cxnId="{0CC402DF-57B6-4BB9-BA52-60D35A92E5FA}">
      <dgm:prSet/>
      <dgm:spPr/>
      <dgm:t>
        <a:bodyPr/>
        <a:lstStyle/>
        <a:p>
          <a:endParaRPr lang="en-US"/>
        </a:p>
      </dgm:t>
    </dgm:pt>
    <dgm:pt modelId="{B1D9DAC9-7DC7-4404-BE4E-AD6C8D3978B9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Calculate: find the height of each child, whichever has the larger height, add 1 to that</a:t>
          </a:r>
        </a:p>
      </dgm:t>
    </dgm:pt>
    <dgm:pt modelId="{03DB3EFF-2427-49DB-96A7-547247D85414}" type="parTrans" cxnId="{C7BFE09E-3EF0-4018-9230-0F7ADA9CFA7C}">
      <dgm:prSet/>
      <dgm:spPr/>
      <dgm:t>
        <a:bodyPr/>
        <a:lstStyle/>
        <a:p>
          <a:endParaRPr lang="en-US"/>
        </a:p>
      </dgm:t>
    </dgm:pt>
    <dgm:pt modelId="{CF22621C-03C9-44A4-BF67-DBA942BBD14E}" type="sibTrans" cxnId="{C7BFE09E-3EF0-4018-9230-0F7ADA9CFA7C}">
      <dgm:prSet/>
      <dgm:spPr/>
      <dgm:t>
        <a:bodyPr/>
        <a:lstStyle/>
        <a:p>
          <a:endParaRPr lang="en-US"/>
        </a:p>
      </dgm:t>
    </dgm:pt>
    <dgm:pt modelId="{8D04266C-1499-41D6-8622-D86CA2036D47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So: Max height of a node’s children + 1</a:t>
          </a:r>
        </a:p>
      </dgm:t>
    </dgm:pt>
    <dgm:pt modelId="{26FE5FE9-CE0C-4E79-B62D-725C645BFFEA}" type="parTrans" cxnId="{215BAE64-0B26-4BB8-99B4-35129E286796}">
      <dgm:prSet/>
      <dgm:spPr/>
      <dgm:t>
        <a:bodyPr/>
        <a:lstStyle/>
        <a:p>
          <a:endParaRPr lang="en-US"/>
        </a:p>
      </dgm:t>
    </dgm:pt>
    <dgm:pt modelId="{A4144DED-F055-40B2-9D75-CBB45968BB69}" type="sibTrans" cxnId="{215BAE64-0B26-4BB8-99B4-35129E286796}">
      <dgm:prSet/>
      <dgm:spPr/>
      <dgm:t>
        <a:bodyPr/>
        <a:lstStyle/>
        <a:p>
          <a:endParaRPr lang="en-US"/>
        </a:p>
      </dgm:t>
    </dgm:pt>
    <dgm:pt modelId="{DB7FD067-ABE9-45E3-9581-B04D795F6086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e.g., height of 6 is 1, height of 3 is 3, height of 1 is 4</a:t>
          </a:r>
        </a:p>
      </dgm:t>
    </dgm:pt>
    <dgm:pt modelId="{A4960B8E-A040-4276-BF3E-D6EC32E9493B}" type="parTrans" cxnId="{8BCA5D7F-63C6-4D52-A819-374413646462}">
      <dgm:prSet/>
      <dgm:spPr/>
      <dgm:t>
        <a:bodyPr/>
        <a:lstStyle/>
        <a:p>
          <a:endParaRPr lang="en-US"/>
        </a:p>
      </dgm:t>
    </dgm:pt>
    <dgm:pt modelId="{F7A44680-EF9C-4E1F-9FF0-704540C4ECF2}" type="sibTrans" cxnId="{8BCA5D7F-63C6-4D52-A819-374413646462}">
      <dgm:prSet/>
      <dgm:spPr/>
      <dgm:t>
        <a:bodyPr/>
        <a:lstStyle/>
        <a:p>
          <a:endParaRPr lang="en-US"/>
        </a:p>
      </dgm:t>
    </dgm:pt>
    <dgm:pt modelId="{1C34B16F-0A8D-41B1-AD30-85746266A5CD}">
      <dgm:prSet/>
      <dgm:spPr>
        <a:solidFill>
          <a:schemeClr val="bg1"/>
        </a:solidFill>
      </dgm:spPr>
      <dgm:t>
        <a:bodyPr/>
        <a:lstStyle/>
        <a:p>
          <a:r>
            <a:rPr lang="en-US" b="1" i="1"/>
            <a:t>(Again, recursive definition!!!  Starting to see a theme???)</a:t>
          </a:r>
          <a:endParaRPr lang="en-US"/>
        </a:p>
      </dgm:t>
    </dgm:pt>
    <dgm:pt modelId="{1FC31B78-72B8-4686-A587-7A645092BDA2}" type="parTrans" cxnId="{40D1CF85-8F1D-4C16-9646-BF7FE2E351D0}">
      <dgm:prSet/>
      <dgm:spPr/>
      <dgm:t>
        <a:bodyPr/>
        <a:lstStyle/>
        <a:p>
          <a:endParaRPr lang="en-US"/>
        </a:p>
      </dgm:t>
    </dgm:pt>
    <dgm:pt modelId="{343ECE31-35CE-4853-B17C-989DC7EC15E8}" type="sibTrans" cxnId="{40D1CF85-8F1D-4C16-9646-BF7FE2E351D0}">
      <dgm:prSet/>
      <dgm:spPr/>
      <dgm:t>
        <a:bodyPr/>
        <a:lstStyle/>
        <a:p>
          <a:endParaRPr lang="en-US"/>
        </a:p>
      </dgm:t>
    </dgm:pt>
    <dgm:pt modelId="{26DC4D1F-8677-45DA-A8DE-24E1FD10763C}">
      <dgm:prSet/>
      <dgm:spPr/>
      <dgm:t>
        <a:bodyPr/>
        <a:lstStyle/>
        <a:p>
          <a:r>
            <a:rPr lang="en-US" b="1" i="1"/>
            <a:t>We will be more concerned with height!</a:t>
          </a:r>
          <a:endParaRPr lang="en-US"/>
        </a:p>
      </dgm:t>
    </dgm:pt>
    <dgm:pt modelId="{0E6B5CB6-1153-4E93-B286-390E3EC6D11C}" type="parTrans" cxnId="{A4B0B808-AC98-4B63-9107-ABEE41DCD170}">
      <dgm:prSet/>
      <dgm:spPr/>
      <dgm:t>
        <a:bodyPr/>
        <a:lstStyle/>
        <a:p>
          <a:endParaRPr lang="en-US"/>
        </a:p>
      </dgm:t>
    </dgm:pt>
    <dgm:pt modelId="{463B339F-6DB2-449A-A2D7-CB91652D0C7E}" type="sibTrans" cxnId="{A4B0B808-AC98-4B63-9107-ABEE41DCD170}">
      <dgm:prSet/>
      <dgm:spPr/>
      <dgm:t>
        <a:bodyPr/>
        <a:lstStyle/>
        <a:p>
          <a:endParaRPr lang="en-US"/>
        </a:p>
      </dgm:t>
    </dgm:pt>
    <dgm:pt modelId="{E044BCCE-097C-4199-AFC5-5019DA3AAD80}" type="pres">
      <dgm:prSet presAssocID="{10DE8349-51ED-4DBD-97CF-EAA12EDA3C92}" presName="linear" presStyleCnt="0">
        <dgm:presLayoutVars>
          <dgm:animLvl val="lvl"/>
          <dgm:resizeHandles val="exact"/>
        </dgm:presLayoutVars>
      </dgm:prSet>
      <dgm:spPr/>
    </dgm:pt>
    <dgm:pt modelId="{F2B46C38-CA6F-4ECF-B6A4-AF75F851EADA}" type="pres">
      <dgm:prSet presAssocID="{8EBA65EC-EC3E-4B3A-BFD2-722B978BBD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55F6DB-CC36-4CAE-A483-755B50D4F5AC}" type="pres">
      <dgm:prSet presAssocID="{8EBA65EC-EC3E-4B3A-BFD2-722B978BBD3B}" presName="childText" presStyleLbl="revTx" presStyleIdx="0" presStyleCnt="2">
        <dgm:presLayoutVars>
          <dgm:bulletEnabled val="1"/>
        </dgm:presLayoutVars>
      </dgm:prSet>
      <dgm:spPr/>
    </dgm:pt>
    <dgm:pt modelId="{5A100AA0-7310-4208-A82A-8D75CD6BA5AE}" type="pres">
      <dgm:prSet presAssocID="{0A419405-AF42-4991-86BD-04BEA9F014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9B38EC-2B28-4479-B4D6-F0E9C98460BF}" type="pres">
      <dgm:prSet presAssocID="{0A419405-AF42-4991-86BD-04BEA9F01497}" presName="childText" presStyleLbl="revTx" presStyleIdx="1" presStyleCnt="2">
        <dgm:presLayoutVars>
          <dgm:bulletEnabled val="1"/>
        </dgm:presLayoutVars>
      </dgm:prSet>
      <dgm:spPr/>
    </dgm:pt>
    <dgm:pt modelId="{66C1AAF1-3929-4664-BA45-35DA4538B516}" type="pres">
      <dgm:prSet presAssocID="{26DC4D1F-8677-45DA-A8DE-24E1FD1076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8CE707-97C4-4D24-AB45-023FC4F5C53A}" type="presOf" srcId="{8640EE50-93F9-465A-86DC-DBC593440722}" destId="{FB55F6DB-CC36-4CAE-A483-755B50D4F5AC}" srcOrd="0" destOrd="2" presId="urn:microsoft.com/office/officeart/2005/8/layout/vList2"/>
    <dgm:cxn modelId="{A4B0B808-AC98-4B63-9107-ABEE41DCD170}" srcId="{10DE8349-51ED-4DBD-97CF-EAA12EDA3C92}" destId="{26DC4D1F-8677-45DA-A8DE-24E1FD10763C}" srcOrd="2" destOrd="0" parTransId="{0E6B5CB6-1153-4E93-B286-390E3EC6D11C}" sibTransId="{463B339F-6DB2-449A-A2D7-CB91652D0C7E}"/>
    <dgm:cxn modelId="{4DA2880C-B3FF-4D93-8156-9DFE87447632}" type="presOf" srcId="{8D04266C-1499-41D6-8622-D86CA2036D47}" destId="{969B38EC-2B28-4479-B4D6-F0E9C98460BF}" srcOrd="0" destOrd="2" presId="urn:microsoft.com/office/officeart/2005/8/layout/vList2"/>
    <dgm:cxn modelId="{EFB71512-582C-4219-A425-CCA00800AA6D}" srcId="{10DE8349-51ED-4DBD-97CF-EAA12EDA3C92}" destId="{8EBA65EC-EC3E-4B3A-BFD2-722B978BBD3B}" srcOrd="0" destOrd="0" parTransId="{11320A97-E763-4D88-9EB0-61581C6F5618}" sibTransId="{DB30B6F8-407F-4D04-8FD6-DEFD6CE26E7D}"/>
    <dgm:cxn modelId="{F0119C23-96A8-48AD-8248-39F8531AB317}" type="presOf" srcId="{3DD30057-0799-4277-8C78-19B144D2654C}" destId="{969B38EC-2B28-4479-B4D6-F0E9C98460BF}" srcOrd="0" destOrd="0" presId="urn:microsoft.com/office/officeart/2005/8/layout/vList2"/>
    <dgm:cxn modelId="{86DC9739-9D45-4F84-81D6-DE32F86B16FF}" srcId="{10DE8349-51ED-4DBD-97CF-EAA12EDA3C92}" destId="{0A419405-AF42-4991-86BD-04BEA9F01497}" srcOrd="1" destOrd="0" parTransId="{9ED20C93-7680-47AF-97E9-BD3C35AB0458}" sibTransId="{91417D67-FB8D-4C76-8319-51B0F46D8963}"/>
    <dgm:cxn modelId="{8F8EF35E-2C36-49BC-8D4C-E4D660C24B95}" type="presOf" srcId="{0A419405-AF42-4991-86BD-04BEA9F01497}" destId="{5A100AA0-7310-4208-A82A-8D75CD6BA5AE}" srcOrd="0" destOrd="0" presId="urn:microsoft.com/office/officeart/2005/8/layout/vList2"/>
    <dgm:cxn modelId="{215BAE64-0B26-4BB8-99B4-35129E286796}" srcId="{3DD30057-0799-4277-8C78-19B144D2654C}" destId="{8D04266C-1499-41D6-8622-D86CA2036D47}" srcOrd="1" destOrd="0" parTransId="{26FE5FE9-CE0C-4E79-B62D-725C645BFFEA}" sibTransId="{A4144DED-F055-40B2-9D75-CBB45968BB69}"/>
    <dgm:cxn modelId="{4B2B7275-E176-42F9-9A62-2D87D1C42CEA}" type="presOf" srcId="{26DC4D1F-8677-45DA-A8DE-24E1FD10763C}" destId="{66C1AAF1-3929-4664-BA45-35DA4538B516}" srcOrd="0" destOrd="0" presId="urn:microsoft.com/office/officeart/2005/8/layout/vList2"/>
    <dgm:cxn modelId="{8BCA5D7F-63C6-4D52-A819-374413646462}" srcId="{3DD30057-0799-4277-8C78-19B144D2654C}" destId="{DB7FD067-ABE9-45E3-9581-B04D795F6086}" srcOrd="2" destOrd="0" parTransId="{A4960B8E-A040-4276-BF3E-D6EC32E9493B}" sibTransId="{F7A44680-EF9C-4E1F-9FF0-704540C4ECF2}"/>
    <dgm:cxn modelId="{40D1CF85-8F1D-4C16-9646-BF7FE2E351D0}" srcId="{0A419405-AF42-4991-86BD-04BEA9F01497}" destId="{1C34B16F-0A8D-41B1-AD30-85746266A5CD}" srcOrd="1" destOrd="0" parTransId="{1FC31B78-72B8-4686-A587-7A645092BDA2}" sibTransId="{343ECE31-35CE-4853-B17C-989DC7EC15E8}"/>
    <dgm:cxn modelId="{3E5E3A98-DD81-4807-94D2-23C6E852B858}" srcId="{8EBA65EC-EC3E-4B3A-BFD2-722B978BBD3B}" destId="{81F42090-73B3-4D4A-AC93-33F2376614DD}" srcOrd="0" destOrd="0" parTransId="{A7517A53-0428-4893-9003-0E603A810CA0}" sibTransId="{3C2D81C6-08E3-4F05-87A7-DDC5237C24B8}"/>
    <dgm:cxn modelId="{C7BFE09E-3EF0-4018-9230-0F7ADA9CFA7C}" srcId="{3DD30057-0799-4277-8C78-19B144D2654C}" destId="{B1D9DAC9-7DC7-4404-BE4E-AD6C8D3978B9}" srcOrd="0" destOrd="0" parTransId="{03DB3EFF-2427-49DB-96A7-547247D85414}" sibTransId="{CF22621C-03C9-44A4-BF67-DBA942BBD14E}"/>
    <dgm:cxn modelId="{818C8FA7-B7F1-4362-BB51-0137AF8E614A}" type="presOf" srcId="{DB7FD067-ABE9-45E3-9581-B04D795F6086}" destId="{969B38EC-2B28-4479-B4D6-F0E9C98460BF}" srcOrd="0" destOrd="3" presId="urn:microsoft.com/office/officeart/2005/8/layout/vList2"/>
    <dgm:cxn modelId="{136BE2B1-FBFB-44AC-A9FF-A2B2E6BD56F0}" srcId="{8EBA65EC-EC3E-4B3A-BFD2-722B978BBD3B}" destId="{8640EE50-93F9-465A-86DC-DBC593440722}" srcOrd="2" destOrd="0" parTransId="{69A85E71-F316-453B-9062-9EE656ACC5BD}" sibTransId="{53D0DC06-5B61-425E-8D27-BE4F14069171}"/>
    <dgm:cxn modelId="{6D7128C2-4DA8-4F7A-B053-A5E071953490}" type="presOf" srcId="{D63539ED-4577-4A72-8FD4-A35498ECA422}" destId="{FB55F6DB-CC36-4CAE-A483-755B50D4F5AC}" srcOrd="0" destOrd="1" presId="urn:microsoft.com/office/officeart/2005/8/layout/vList2"/>
    <dgm:cxn modelId="{123427C3-A8DB-43EE-8F86-37D262349833}" type="presOf" srcId="{10DE8349-51ED-4DBD-97CF-EAA12EDA3C92}" destId="{E044BCCE-097C-4199-AFC5-5019DA3AAD80}" srcOrd="0" destOrd="0" presId="urn:microsoft.com/office/officeart/2005/8/layout/vList2"/>
    <dgm:cxn modelId="{7A3F8BD1-C6BD-47BD-9C64-3B52D27A7A7F}" type="presOf" srcId="{1C34B16F-0A8D-41B1-AD30-85746266A5CD}" destId="{969B38EC-2B28-4479-B4D6-F0E9C98460BF}" srcOrd="0" destOrd="4" presId="urn:microsoft.com/office/officeart/2005/8/layout/vList2"/>
    <dgm:cxn modelId="{0CC402DF-57B6-4BB9-BA52-60D35A92E5FA}" srcId="{0A419405-AF42-4991-86BD-04BEA9F01497}" destId="{3DD30057-0799-4277-8C78-19B144D2654C}" srcOrd="0" destOrd="0" parTransId="{A1138B0A-F86C-49C6-BCA3-60C353B03381}" sibTransId="{A00AA8EF-5F50-47C6-AE07-33EE3C24A615}"/>
    <dgm:cxn modelId="{0ACD4CE2-68E6-44A5-A486-DF395CE44B33}" srcId="{8EBA65EC-EC3E-4B3A-BFD2-722B978BBD3B}" destId="{D63539ED-4577-4A72-8FD4-A35498ECA422}" srcOrd="1" destOrd="0" parTransId="{F8F8D989-3238-4F90-99A5-35D871DD9F29}" sibTransId="{9849EF13-240E-48F5-95BA-EA0DB59DC307}"/>
    <dgm:cxn modelId="{D2FDA3EA-18A0-4B7A-8DEF-D6C253D429CF}" type="presOf" srcId="{B1D9DAC9-7DC7-4404-BE4E-AD6C8D3978B9}" destId="{969B38EC-2B28-4479-B4D6-F0E9C98460BF}" srcOrd="0" destOrd="1" presId="urn:microsoft.com/office/officeart/2005/8/layout/vList2"/>
    <dgm:cxn modelId="{232BB0F8-6F57-44A2-AC46-EE7D1EE37528}" type="presOf" srcId="{8EBA65EC-EC3E-4B3A-BFD2-722B978BBD3B}" destId="{F2B46C38-CA6F-4ECF-B6A4-AF75F851EADA}" srcOrd="0" destOrd="0" presId="urn:microsoft.com/office/officeart/2005/8/layout/vList2"/>
    <dgm:cxn modelId="{50CA82FE-6141-49CA-8C89-0B56D72BDE95}" type="presOf" srcId="{81F42090-73B3-4D4A-AC93-33F2376614DD}" destId="{FB55F6DB-CC36-4CAE-A483-755B50D4F5AC}" srcOrd="0" destOrd="0" presId="urn:microsoft.com/office/officeart/2005/8/layout/vList2"/>
    <dgm:cxn modelId="{3DF723C8-CFB1-492A-8864-E63B1D8957FD}" type="presParOf" srcId="{E044BCCE-097C-4199-AFC5-5019DA3AAD80}" destId="{F2B46C38-CA6F-4ECF-B6A4-AF75F851EADA}" srcOrd="0" destOrd="0" presId="urn:microsoft.com/office/officeart/2005/8/layout/vList2"/>
    <dgm:cxn modelId="{8210C7DE-41B1-401F-BE45-1E082ACF3DAB}" type="presParOf" srcId="{E044BCCE-097C-4199-AFC5-5019DA3AAD80}" destId="{FB55F6DB-CC36-4CAE-A483-755B50D4F5AC}" srcOrd="1" destOrd="0" presId="urn:microsoft.com/office/officeart/2005/8/layout/vList2"/>
    <dgm:cxn modelId="{FAF23AB9-AD3F-4930-9FC5-123CE0375EE8}" type="presParOf" srcId="{E044BCCE-097C-4199-AFC5-5019DA3AAD80}" destId="{5A100AA0-7310-4208-A82A-8D75CD6BA5AE}" srcOrd="2" destOrd="0" presId="urn:microsoft.com/office/officeart/2005/8/layout/vList2"/>
    <dgm:cxn modelId="{69531E50-DD8A-4307-B81A-387D26AE0E92}" type="presParOf" srcId="{E044BCCE-097C-4199-AFC5-5019DA3AAD80}" destId="{969B38EC-2B28-4479-B4D6-F0E9C98460BF}" srcOrd="3" destOrd="0" presId="urn:microsoft.com/office/officeart/2005/8/layout/vList2"/>
    <dgm:cxn modelId="{769AFA3D-1585-4DA4-AB43-52FC1A7B2A4A}" type="presParOf" srcId="{E044BCCE-097C-4199-AFC5-5019DA3AAD80}" destId="{66C1AAF1-3929-4664-BA45-35DA4538B5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46C38-CA6F-4ECF-B6A4-AF75F851EADA}">
      <dsp:nvSpPr>
        <dsp:cNvPr id="0" name=""/>
        <dsp:cNvSpPr/>
      </dsp:nvSpPr>
      <dsp:spPr>
        <a:xfrm>
          <a:off x="0" y="469849"/>
          <a:ext cx="677774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u="sng" kern="1200"/>
            <a:t>Depth</a:t>
          </a:r>
          <a:r>
            <a:rPr lang="en-US" sz="2700" kern="1200"/>
            <a:t> of a node:</a:t>
          </a:r>
        </a:p>
      </dsp:txBody>
      <dsp:txXfrm>
        <a:off x="30842" y="500691"/>
        <a:ext cx="6716064" cy="570116"/>
      </dsp:txXfrm>
    </dsp:sp>
    <dsp:sp modelId="{FB55F6DB-CC36-4CAE-A483-755B50D4F5AC}">
      <dsp:nvSpPr>
        <dsp:cNvPr id="0" name=""/>
        <dsp:cNvSpPr/>
      </dsp:nvSpPr>
      <dsp:spPr>
        <a:xfrm>
          <a:off x="0" y="1101649"/>
          <a:ext cx="6777748" cy="131341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 measure of its distance from the root: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Depth of the root = 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Depth of other nodes = 1 + depth of parent </a:t>
          </a:r>
          <a:r>
            <a:rPr lang="en-US" sz="2100" b="1" i="1" kern="1200" dirty="0"/>
            <a:t>(recursive def!!!)</a:t>
          </a:r>
        </a:p>
      </dsp:txBody>
      <dsp:txXfrm>
        <a:off x="0" y="1101649"/>
        <a:ext cx="6777748" cy="1313414"/>
      </dsp:txXfrm>
    </dsp:sp>
    <dsp:sp modelId="{5A100AA0-7310-4208-A82A-8D75CD6BA5AE}">
      <dsp:nvSpPr>
        <dsp:cNvPr id="0" name=""/>
        <dsp:cNvSpPr/>
      </dsp:nvSpPr>
      <dsp:spPr>
        <a:xfrm>
          <a:off x="0" y="2415064"/>
          <a:ext cx="677774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Height</a:t>
          </a:r>
          <a:r>
            <a:rPr lang="en-US" sz="2700" kern="1200"/>
            <a:t> of a node:</a:t>
          </a:r>
        </a:p>
      </dsp:txBody>
      <dsp:txXfrm>
        <a:off x="30842" y="2445906"/>
        <a:ext cx="6716064" cy="570116"/>
      </dsp:txXfrm>
    </dsp:sp>
    <dsp:sp modelId="{969B38EC-2B28-4479-B4D6-F0E9C98460BF}">
      <dsp:nvSpPr>
        <dsp:cNvPr id="0" name=""/>
        <dsp:cNvSpPr/>
      </dsp:nvSpPr>
      <dsp:spPr>
        <a:xfrm>
          <a:off x="0" y="3046864"/>
          <a:ext cx="6777748" cy="257093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node’s maximum distance from its </a:t>
          </a:r>
          <a:r>
            <a:rPr lang="en-US" sz="2100" b="1" kern="1200" dirty="0"/>
            <a:t>leaf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Calculate: find the height of each child, whichever has the larger height, add 1 to that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So: Max height of a node’s children + 1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e.g., height of 6 is 1, height of 3 is 3, height of 1 is 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i="1" kern="1200"/>
            <a:t>(Again, recursive definition!!!  Starting to see a theme???)</a:t>
          </a:r>
          <a:endParaRPr lang="en-US" sz="2100" kern="1200"/>
        </a:p>
      </dsp:txBody>
      <dsp:txXfrm>
        <a:off x="0" y="3046864"/>
        <a:ext cx="6777748" cy="2570939"/>
      </dsp:txXfrm>
    </dsp:sp>
    <dsp:sp modelId="{66C1AAF1-3929-4664-BA45-35DA4538B516}">
      <dsp:nvSpPr>
        <dsp:cNvPr id="0" name=""/>
        <dsp:cNvSpPr/>
      </dsp:nvSpPr>
      <dsp:spPr>
        <a:xfrm>
          <a:off x="0" y="5617804"/>
          <a:ext cx="677774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/>
            <a:t>We will be more concerned with height!</a:t>
          </a:r>
          <a:endParaRPr lang="en-US" sz="2700" kern="1200"/>
        </a:p>
      </dsp:txBody>
      <dsp:txXfrm>
        <a:off x="30842" y="5648646"/>
        <a:ext cx="6716064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8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68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7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0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6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2F9AD47D-7F83-4770-BF36-2DA30176F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101828-7814-45A6-89E8-78A340120A54}"/>
              </a:ext>
            </a:extLst>
          </p:cNvPr>
          <p:cNvSpPr/>
          <p:nvPr/>
        </p:nvSpPr>
        <p:spPr>
          <a:xfrm>
            <a:off x="404553" y="3021675"/>
            <a:ext cx="6191596" cy="3304309"/>
          </a:xfrm>
          <a:prstGeom prst="rect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1D616-20C3-40D1-BF9E-201CACD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Trees: Intro and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EEC7B-6873-49E4-9293-5F28F8E81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Moving on from Lists</a:t>
            </a:r>
          </a:p>
        </p:txBody>
      </p:sp>
    </p:spTree>
    <p:extLst>
      <p:ext uri="{BB962C8B-B14F-4D97-AF65-F5344CB8AC3E}">
        <p14:creationId xmlns:p14="http://schemas.microsoft.com/office/powerpoint/2010/main" val="356835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A259-9366-45DE-909A-D843E716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Lists: the good,  the bad!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86AD-543C-49DC-A63D-80095C0C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Lists:</a:t>
            </a:r>
          </a:p>
          <a:p>
            <a:pPr lvl="1"/>
            <a:r>
              <a:rPr lang="en-US" dirty="0"/>
              <a:t>Same type, ordered, allows duplicates, has a size</a:t>
            </a:r>
          </a:p>
          <a:p>
            <a:r>
              <a:rPr lang="en-US" dirty="0"/>
              <a:t>Good:</a:t>
            </a:r>
          </a:p>
          <a:p>
            <a:pPr lvl="1"/>
            <a:r>
              <a:rPr lang="en-US" dirty="0"/>
              <a:t>Arrays: find the kth value in O(1)!</a:t>
            </a:r>
          </a:p>
          <a:p>
            <a:pPr lvl="1"/>
            <a:r>
              <a:rPr lang="en-US" dirty="0"/>
              <a:t>Linked Lists: push, pop, join in O(1)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Finding if k is in the list.</a:t>
            </a:r>
          </a:p>
          <a:p>
            <a:pPr lvl="2"/>
            <a:r>
              <a:rPr lang="en-US" dirty="0"/>
              <a:t>Regardless of implementation, this will, in the worst case, require TRAVERSING THE ENTIRE LIST (weep, moan, groan in agony!)  This is O(n) (ugh, blech!)</a:t>
            </a:r>
          </a:p>
        </p:txBody>
      </p:sp>
    </p:spTree>
    <p:extLst>
      <p:ext uri="{BB962C8B-B14F-4D97-AF65-F5344CB8AC3E}">
        <p14:creationId xmlns:p14="http://schemas.microsoft.com/office/powerpoint/2010/main" val="155522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11" y="20728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altLang="en-US" sz="4800" b="1" dirty="0"/>
              <a:t>Tree (new ADT)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93789B-8043-4223-AD6E-601C596519F9}" type="slidenum">
              <a:rPr lang="en-US" altLang="en-US"/>
              <a:pPr>
                <a:spcAft>
                  <a:spcPts val="600"/>
                </a:spcAft>
              </a:pPr>
              <a:t>3</a:t>
            </a:fld>
            <a:endParaRPr lang="en-US" alt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3B7E651-D23E-46FF-BC9A-469A206F0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49"/>
          <a:stretch/>
        </p:blipFill>
        <p:spPr>
          <a:xfrm>
            <a:off x="6002767" y="1366734"/>
            <a:ext cx="5150277" cy="3714244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2659" y="1920058"/>
            <a:ext cx="5770108" cy="426799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altLang="en-US" sz="1600" b="1" i="1" dirty="0"/>
              <a:t>Terminology:</a:t>
            </a:r>
          </a:p>
          <a:p>
            <a:r>
              <a:rPr lang="en-US" altLang="en-US" sz="1600" b="1" i="1" u="sng" dirty="0"/>
              <a:t>tree</a:t>
            </a:r>
            <a:r>
              <a:rPr lang="en-US" altLang="en-US" sz="1600" dirty="0"/>
              <a:t> =collection of elements (nodes)</a:t>
            </a:r>
          </a:p>
          <a:p>
            <a:r>
              <a:rPr lang="en-US" altLang="en-US" sz="1600" dirty="0"/>
              <a:t>Each node may have </a:t>
            </a:r>
            <a:r>
              <a:rPr lang="en-US" altLang="en-US" sz="1600" b="1" dirty="0"/>
              <a:t>0 or more </a:t>
            </a:r>
            <a:r>
              <a:rPr lang="en-US" altLang="en-US" sz="1600" i="1" u="sng" dirty="0"/>
              <a:t>successors </a:t>
            </a:r>
            <a:r>
              <a:rPr lang="en-US" altLang="en-US" sz="1600" dirty="0"/>
              <a:t>(called </a:t>
            </a:r>
            <a:r>
              <a:rPr lang="en-US" altLang="en-US" sz="1600" b="1" dirty="0"/>
              <a:t>children)</a:t>
            </a:r>
          </a:p>
          <a:p>
            <a:pPr lvl="1"/>
            <a:r>
              <a:rPr lang="en-US" altLang="en-US" sz="1600" dirty="0"/>
              <a:t>How many does a list have?</a:t>
            </a:r>
          </a:p>
          <a:p>
            <a:r>
              <a:rPr lang="en-US" altLang="en-US" sz="1600" dirty="0"/>
              <a:t>Each node has </a:t>
            </a:r>
            <a:r>
              <a:rPr lang="en-US" altLang="en-US" sz="1600" b="1" i="1" u="sng" dirty="0"/>
              <a:t>exactly one</a:t>
            </a:r>
            <a:r>
              <a:rPr lang="en-US" altLang="en-US" sz="1600" b="1" dirty="0"/>
              <a:t> </a:t>
            </a:r>
            <a:r>
              <a:rPr lang="en-US" altLang="en-US" sz="1600" i="1" dirty="0"/>
              <a:t>predecessor </a:t>
            </a:r>
            <a:r>
              <a:rPr lang="en-US" altLang="en-US" sz="1600" dirty="0"/>
              <a:t>(called the </a:t>
            </a:r>
            <a:r>
              <a:rPr lang="en-US" altLang="en-US" sz="1600" b="1" dirty="0"/>
              <a:t>parent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600" dirty="0"/>
              <a:t>Except the starting node, called the </a:t>
            </a:r>
            <a:r>
              <a:rPr lang="en-US" altLang="en-US" sz="1600" i="1" u="sng" dirty="0"/>
              <a:t>root</a:t>
            </a:r>
            <a:endParaRPr lang="en-US" altLang="en-US" sz="1600" dirty="0"/>
          </a:p>
          <a:p>
            <a:r>
              <a:rPr lang="en-US" altLang="en-US" sz="1600" b="1" i="1" u="sng" dirty="0"/>
              <a:t>Branches</a:t>
            </a:r>
          </a:p>
          <a:p>
            <a:pPr lvl="1"/>
            <a:r>
              <a:rPr lang="en-US" altLang="en-US" sz="1600" dirty="0"/>
              <a:t>Links from node to its successors </a:t>
            </a:r>
          </a:p>
          <a:p>
            <a:r>
              <a:rPr lang="en-US" altLang="en-US" sz="1600" b="1" i="1" u="sng" dirty="0"/>
              <a:t>Siblings</a:t>
            </a:r>
          </a:p>
          <a:p>
            <a:pPr lvl="1"/>
            <a:r>
              <a:rPr lang="en-US" altLang="en-US" sz="1600" dirty="0"/>
              <a:t>Nodes with same parent</a:t>
            </a:r>
          </a:p>
          <a:p>
            <a:r>
              <a:rPr lang="en-US" altLang="en-US" sz="1600" b="1" i="1" u="sng" dirty="0"/>
              <a:t>leaves </a:t>
            </a:r>
          </a:p>
          <a:p>
            <a:pPr lvl="1"/>
            <a:r>
              <a:rPr lang="en-US" altLang="en-US" sz="1600" dirty="0"/>
              <a:t>Nodes with no children are called</a:t>
            </a:r>
          </a:p>
        </p:txBody>
      </p:sp>
    </p:spTree>
    <p:extLst>
      <p:ext uri="{BB962C8B-B14F-4D97-AF65-F5344CB8AC3E}">
        <p14:creationId xmlns:p14="http://schemas.microsoft.com/office/powerpoint/2010/main" val="296351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treepi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37" y="735476"/>
            <a:ext cx="4497388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449" y="274042"/>
            <a:ext cx="8229600" cy="715962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Tree</a:t>
            </a:r>
            <a:r>
              <a:rPr lang="en-US" altLang="en-US" b="1" dirty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99655" y="990600"/>
            <a:ext cx="8991600" cy="609600"/>
          </a:xfrm>
        </p:spPr>
        <p:txBody>
          <a:bodyPr/>
          <a:lstStyle/>
          <a:p>
            <a:r>
              <a:rPr lang="en-US" altLang="en-US" dirty="0"/>
              <a:t>We also use words like </a:t>
            </a:r>
            <a:r>
              <a:rPr lang="en-US" altLang="en-US" i="1" u="sng" dirty="0"/>
              <a:t>ancestor</a:t>
            </a:r>
            <a:r>
              <a:rPr lang="en-US" altLang="en-US" dirty="0"/>
              <a:t> and </a:t>
            </a:r>
            <a:r>
              <a:rPr lang="en-US" altLang="en-US" i="1" u="sng" dirty="0"/>
              <a:t>descendent</a:t>
            </a:r>
            <a:endParaRPr lang="en-US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0CC-C922-45B0-8C7E-F4C058FDC6C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0449" y="4343400"/>
            <a:ext cx="97889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Pets</a:t>
            </a:r>
            <a:r>
              <a:rPr lang="en-US" altLang="en-US" sz="1800" dirty="0"/>
              <a:t> is the </a:t>
            </a:r>
            <a:r>
              <a:rPr lang="en-US" altLang="en-US" sz="1800" dirty="0">
                <a:solidFill>
                  <a:srgbClr val="CC3300"/>
                </a:solidFill>
              </a:rPr>
              <a:t>parent </a:t>
            </a:r>
            <a:r>
              <a:rPr lang="en-US" altLang="en-US" sz="1800" dirty="0"/>
              <a:t>of </a:t>
            </a:r>
            <a:r>
              <a:rPr lang="en-US" altLang="en-US" sz="1800" b="1" dirty="0" err="1"/>
              <a:t>Dogs,Cats</a:t>
            </a:r>
            <a:r>
              <a:rPr lang="en-US" altLang="en-US" sz="1800" b="1" dirty="0"/>
              <a:t> and Rabbits</a:t>
            </a:r>
            <a:endParaRPr lang="en-US" altLang="en-US" sz="1800" dirty="0"/>
          </a:p>
          <a:p>
            <a:r>
              <a:rPr lang="en-US" altLang="en-US" sz="1800" b="1" dirty="0"/>
              <a:t>Poodle</a:t>
            </a:r>
            <a:r>
              <a:rPr lang="en-US" altLang="en-US" sz="1800" dirty="0"/>
              <a:t>, </a:t>
            </a:r>
            <a:r>
              <a:rPr lang="en-US" altLang="en-US" sz="1800" b="1" dirty="0"/>
              <a:t>Beagle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Corgi</a:t>
            </a:r>
            <a:r>
              <a:rPr lang="en-US" altLang="en-US" sz="1800" dirty="0"/>
              <a:t> are the </a:t>
            </a:r>
            <a:r>
              <a:rPr lang="en-US" altLang="en-US" sz="1800" dirty="0">
                <a:solidFill>
                  <a:srgbClr val="CC3300"/>
                </a:solidFill>
              </a:rPr>
              <a:t>children</a:t>
            </a:r>
            <a:r>
              <a:rPr lang="en-US" altLang="en-US" sz="1800" dirty="0"/>
              <a:t> of </a:t>
            </a:r>
            <a:r>
              <a:rPr lang="en-US" altLang="en-US" sz="1800" b="1" dirty="0"/>
              <a:t>Dogs</a:t>
            </a:r>
          </a:p>
          <a:p>
            <a:r>
              <a:rPr lang="en-US" altLang="en-US" sz="1800" b="1" dirty="0"/>
              <a:t>Poodle</a:t>
            </a:r>
            <a:r>
              <a:rPr lang="en-US" altLang="en-US" sz="1800" dirty="0"/>
              <a:t>, </a:t>
            </a:r>
            <a:r>
              <a:rPr lang="en-US" altLang="en-US" sz="1800" b="1" dirty="0"/>
              <a:t>Beagle</a:t>
            </a:r>
            <a:r>
              <a:rPr lang="en-US" altLang="en-US" sz="1800" dirty="0"/>
              <a:t>, </a:t>
            </a:r>
            <a:r>
              <a:rPr lang="en-US" altLang="en-US" sz="1800" b="1" dirty="0"/>
              <a:t>Corgi,</a:t>
            </a:r>
            <a:r>
              <a:rPr lang="en-US" altLang="en-US" sz="1800" dirty="0"/>
              <a:t> </a:t>
            </a:r>
            <a:r>
              <a:rPr lang="en-US" altLang="en-US" sz="1800" b="1" dirty="0"/>
              <a:t>Persian</a:t>
            </a:r>
            <a:r>
              <a:rPr lang="en-US" altLang="en-US" sz="1800" dirty="0"/>
              <a:t>, </a:t>
            </a:r>
            <a:r>
              <a:rPr lang="en-US" altLang="en-US" sz="1800" b="1" dirty="0"/>
              <a:t>Siamese, Mini Lop, and Rex</a:t>
            </a:r>
            <a:r>
              <a:rPr lang="en-US" altLang="en-US" sz="1800" dirty="0"/>
              <a:t> are </a:t>
            </a:r>
            <a:r>
              <a:rPr lang="en-US" altLang="en-US" sz="1800" dirty="0" err="1">
                <a:solidFill>
                  <a:srgbClr val="CC3300"/>
                </a:solidFill>
              </a:rPr>
              <a:t>descendents</a:t>
            </a:r>
            <a:r>
              <a:rPr lang="en-US" altLang="en-US" sz="1800" dirty="0"/>
              <a:t> of </a:t>
            </a:r>
            <a:r>
              <a:rPr lang="en-US" altLang="en-US" sz="1800" b="1" dirty="0"/>
              <a:t>Pets</a:t>
            </a:r>
            <a:r>
              <a:rPr lang="en-US" altLang="en-US" sz="1800" dirty="0"/>
              <a:t>, </a:t>
            </a:r>
          </a:p>
          <a:p>
            <a:r>
              <a:rPr lang="en-US" altLang="en-US" sz="1800" b="1" dirty="0"/>
              <a:t>Pets</a:t>
            </a:r>
            <a:r>
              <a:rPr lang="en-US" altLang="en-US" sz="1800" dirty="0"/>
              <a:t> is the </a:t>
            </a:r>
            <a:r>
              <a:rPr lang="en-US" altLang="en-US" sz="1800" dirty="0">
                <a:solidFill>
                  <a:srgbClr val="CC3300"/>
                </a:solidFill>
              </a:rPr>
              <a:t>ancestor</a:t>
            </a:r>
            <a:r>
              <a:rPr lang="en-US" altLang="en-US" sz="1800" dirty="0"/>
              <a:t> of </a:t>
            </a:r>
            <a:r>
              <a:rPr lang="en-US" altLang="en-US" sz="1800" b="1" dirty="0"/>
              <a:t>Corgi,</a:t>
            </a:r>
            <a:r>
              <a:rPr lang="en-US" altLang="en-US" sz="1800" dirty="0"/>
              <a:t> </a:t>
            </a:r>
            <a:r>
              <a:rPr lang="en-US" altLang="en-US" sz="1800" b="1" dirty="0"/>
              <a:t>Poodle</a:t>
            </a:r>
            <a:r>
              <a:rPr lang="en-US" altLang="en-US" sz="1800" dirty="0"/>
              <a:t>, </a:t>
            </a:r>
            <a:r>
              <a:rPr lang="en-US" altLang="en-US" sz="1800" b="1" dirty="0"/>
              <a:t>Beagle</a:t>
            </a:r>
            <a:r>
              <a:rPr lang="en-US" altLang="en-US" sz="1800" dirty="0"/>
              <a:t>, </a:t>
            </a:r>
            <a:r>
              <a:rPr lang="en-US" altLang="en-US" sz="1800" b="1" dirty="0"/>
              <a:t>Persian</a:t>
            </a:r>
            <a:r>
              <a:rPr lang="en-US" altLang="en-US" sz="1800" dirty="0"/>
              <a:t>, </a:t>
            </a:r>
            <a:r>
              <a:rPr lang="en-US" altLang="en-US" sz="1800" b="1" dirty="0"/>
              <a:t>Siamese, Mini Lop and Rex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2DDB48-2608-4C8F-BC9A-76CBAA218634}"/>
              </a:ext>
            </a:extLst>
          </p:cNvPr>
          <p:cNvCxnSpPr/>
          <p:nvPr/>
        </p:nvCxnSpPr>
        <p:spPr>
          <a:xfrm>
            <a:off x="4785946" y="2012969"/>
            <a:ext cx="2716619" cy="425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7ACD2C9-47DB-4F59-BCD0-BED9D07E831B}"/>
              </a:ext>
            </a:extLst>
          </p:cNvPr>
          <p:cNvSpPr/>
          <p:nvPr/>
        </p:nvSpPr>
        <p:spPr>
          <a:xfrm>
            <a:off x="6772389" y="2459868"/>
            <a:ext cx="1460352" cy="5243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Rabbits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AC168-0E83-4AB5-870F-61D364313BE1}"/>
              </a:ext>
            </a:extLst>
          </p:cNvPr>
          <p:cNvSpPr/>
          <p:nvPr/>
        </p:nvSpPr>
        <p:spPr>
          <a:xfrm>
            <a:off x="910470" y="3341217"/>
            <a:ext cx="1144597" cy="4831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Corgi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A995DF-4A92-4293-A954-DE543FD4C2CE}"/>
              </a:ext>
            </a:extLst>
          </p:cNvPr>
          <p:cNvSpPr/>
          <p:nvPr/>
        </p:nvSpPr>
        <p:spPr>
          <a:xfrm>
            <a:off x="6591525" y="3293688"/>
            <a:ext cx="1715478" cy="4719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Mini Lop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5DEB52-27D7-4775-AE17-622B134397C4}"/>
              </a:ext>
            </a:extLst>
          </p:cNvPr>
          <p:cNvSpPr/>
          <p:nvPr/>
        </p:nvSpPr>
        <p:spPr>
          <a:xfrm>
            <a:off x="8385141" y="3290554"/>
            <a:ext cx="888861" cy="4750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425F7C-8E9B-452A-82E8-0E9A903B5B80}"/>
              </a:ext>
            </a:extLst>
          </p:cNvPr>
          <p:cNvCxnSpPr>
            <a:cxnSpLocks/>
          </p:cNvCxnSpPr>
          <p:nvPr/>
        </p:nvCxnSpPr>
        <p:spPr>
          <a:xfrm>
            <a:off x="7915692" y="2923144"/>
            <a:ext cx="745000" cy="367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A5B258-BB66-4049-B05E-60C48F9482E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482769" y="2785602"/>
            <a:ext cx="1365822" cy="555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B407F-003B-4AAA-BCA0-C1B9D1E09954}"/>
              </a:ext>
            </a:extLst>
          </p:cNvPr>
          <p:cNvCxnSpPr>
            <a:cxnSpLocks/>
            <a:endCxn id="7" idx="1"/>
          </p:cNvCxnSpPr>
          <p:nvPr/>
        </p:nvCxnSpPr>
        <p:spPr>
          <a:xfrm flipH="1">
            <a:off x="6842751" y="2926277"/>
            <a:ext cx="184080" cy="436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4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840" y="101600"/>
            <a:ext cx="8596668" cy="669365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Tree Terminology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61536"/>
            <a:ext cx="4796823" cy="2623696"/>
          </a:xfrm>
        </p:spPr>
        <p:txBody>
          <a:bodyPr>
            <a:normAutofit/>
          </a:bodyPr>
          <a:lstStyle/>
          <a:p>
            <a:r>
              <a:rPr lang="en-US" altLang="en-US" i="1" u="sng" dirty="0"/>
              <a:t>Subtree</a:t>
            </a:r>
            <a:r>
              <a:rPr lang="en-US" altLang="en-US" dirty="0"/>
              <a:t> of a node:</a:t>
            </a:r>
          </a:p>
          <a:p>
            <a:pPr lvl="1">
              <a:buFontTx/>
              <a:buNone/>
            </a:pPr>
            <a:r>
              <a:rPr lang="en-US" altLang="en-US" dirty="0"/>
              <a:t>A tree whose root is a child of that node</a:t>
            </a:r>
          </a:p>
          <a:p>
            <a:pPr lvl="1">
              <a:buFontTx/>
              <a:buNone/>
            </a:pPr>
            <a:r>
              <a:rPr lang="en-US" altLang="en-US" i="1" dirty="0"/>
              <a:t>Green, blue, and red are all subtrees of tree with 7 as root!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9674" y="5688071"/>
            <a:ext cx="683339" cy="365125"/>
          </a:xfrm>
        </p:spPr>
        <p:txBody>
          <a:bodyPr/>
          <a:lstStyle/>
          <a:p>
            <a:fld id="{181857E1-8B72-432C-A5F0-8C9EF9B59A82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5" name="Picture 6" descr="KWC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5" y="3435685"/>
            <a:ext cx="648811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164" y="3377435"/>
            <a:ext cx="3475454" cy="275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940" y="5688071"/>
            <a:ext cx="1673412" cy="747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524CC0-F05C-4CAB-A747-95FB70D584AE}"/>
              </a:ext>
            </a:extLst>
          </p:cNvPr>
          <p:cNvGrpSpPr/>
          <p:nvPr/>
        </p:nvGrpSpPr>
        <p:grpSpPr>
          <a:xfrm>
            <a:off x="235364" y="3489580"/>
            <a:ext cx="4074332" cy="2456329"/>
            <a:chOff x="926353" y="3842871"/>
            <a:chExt cx="4074332" cy="2456329"/>
          </a:xfrm>
        </p:grpSpPr>
        <p:sp>
          <p:nvSpPr>
            <p:cNvPr id="6" name="Freeform 5"/>
            <p:cNvSpPr/>
            <p:nvPr/>
          </p:nvSpPr>
          <p:spPr>
            <a:xfrm>
              <a:off x="926353" y="4135718"/>
              <a:ext cx="2211294" cy="2163482"/>
            </a:xfrm>
            <a:custGeom>
              <a:avLst/>
              <a:gdLst>
                <a:gd name="connsiteX0" fmla="*/ 0 w 2211294"/>
                <a:gd name="connsiteY0" fmla="*/ 782917 h 2163482"/>
                <a:gd name="connsiteX1" fmla="*/ 17929 w 2211294"/>
                <a:gd name="connsiteY1" fmla="*/ 723153 h 2163482"/>
                <a:gd name="connsiteX2" fmla="*/ 35859 w 2211294"/>
                <a:gd name="connsiteY2" fmla="*/ 705223 h 2163482"/>
                <a:gd name="connsiteX3" fmla="*/ 59765 w 2211294"/>
                <a:gd name="connsiteY3" fmla="*/ 669364 h 2163482"/>
                <a:gd name="connsiteX4" fmla="*/ 71718 w 2211294"/>
                <a:gd name="connsiteY4" fmla="*/ 651435 h 2163482"/>
                <a:gd name="connsiteX5" fmla="*/ 83671 w 2211294"/>
                <a:gd name="connsiteY5" fmla="*/ 627529 h 2163482"/>
                <a:gd name="connsiteX6" fmla="*/ 89647 w 2211294"/>
                <a:gd name="connsiteY6" fmla="*/ 609600 h 2163482"/>
                <a:gd name="connsiteX7" fmla="*/ 107576 w 2211294"/>
                <a:gd name="connsiteY7" fmla="*/ 597647 h 2163482"/>
                <a:gd name="connsiteX8" fmla="*/ 113553 w 2211294"/>
                <a:gd name="connsiteY8" fmla="*/ 579717 h 2163482"/>
                <a:gd name="connsiteX9" fmla="*/ 143435 w 2211294"/>
                <a:gd name="connsiteY9" fmla="*/ 537882 h 2163482"/>
                <a:gd name="connsiteX10" fmla="*/ 161365 w 2211294"/>
                <a:gd name="connsiteY10" fmla="*/ 525929 h 2163482"/>
                <a:gd name="connsiteX11" fmla="*/ 179294 w 2211294"/>
                <a:gd name="connsiteY11" fmla="*/ 508000 h 2163482"/>
                <a:gd name="connsiteX12" fmla="*/ 203200 w 2211294"/>
                <a:gd name="connsiteY12" fmla="*/ 484094 h 2163482"/>
                <a:gd name="connsiteX13" fmla="*/ 215153 w 2211294"/>
                <a:gd name="connsiteY13" fmla="*/ 466164 h 2163482"/>
                <a:gd name="connsiteX14" fmla="*/ 233082 w 2211294"/>
                <a:gd name="connsiteY14" fmla="*/ 448235 h 2163482"/>
                <a:gd name="connsiteX15" fmla="*/ 239059 w 2211294"/>
                <a:gd name="connsiteY15" fmla="*/ 430306 h 2163482"/>
                <a:gd name="connsiteX16" fmla="*/ 256988 w 2211294"/>
                <a:gd name="connsiteY16" fmla="*/ 418353 h 2163482"/>
                <a:gd name="connsiteX17" fmla="*/ 274918 w 2211294"/>
                <a:gd name="connsiteY17" fmla="*/ 400423 h 2163482"/>
                <a:gd name="connsiteX18" fmla="*/ 280894 w 2211294"/>
                <a:gd name="connsiteY18" fmla="*/ 382494 h 2163482"/>
                <a:gd name="connsiteX19" fmla="*/ 298823 w 2211294"/>
                <a:gd name="connsiteY19" fmla="*/ 376517 h 2163482"/>
                <a:gd name="connsiteX20" fmla="*/ 334682 w 2211294"/>
                <a:gd name="connsiteY20" fmla="*/ 340658 h 2163482"/>
                <a:gd name="connsiteX21" fmla="*/ 370541 w 2211294"/>
                <a:gd name="connsiteY21" fmla="*/ 328706 h 2163482"/>
                <a:gd name="connsiteX22" fmla="*/ 388471 w 2211294"/>
                <a:gd name="connsiteY22" fmla="*/ 316753 h 2163482"/>
                <a:gd name="connsiteX23" fmla="*/ 424329 w 2211294"/>
                <a:gd name="connsiteY23" fmla="*/ 304800 h 2163482"/>
                <a:gd name="connsiteX24" fmla="*/ 436282 w 2211294"/>
                <a:gd name="connsiteY24" fmla="*/ 286870 h 2163482"/>
                <a:gd name="connsiteX25" fmla="*/ 460188 w 2211294"/>
                <a:gd name="connsiteY25" fmla="*/ 280894 h 2163482"/>
                <a:gd name="connsiteX26" fmla="*/ 478118 w 2211294"/>
                <a:gd name="connsiteY26" fmla="*/ 268941 h 2163482"/>
                <a:gd name="connsiteX27" fmla="*/ 513976 w 2211294"/>
                <a:gd name="connsiteY27" fmla="*/ 251011 h 2163482"/>
                <a:gd name="connsiteX28" fmla="*/ 531906 w 2211294"/>
                <a:gd name="connsiteY28" fmla="*/ 233082 h 2163482"/>
                <a:gd name="connsiteX29" fmla="*/ 567765 w 2211294"/>
                <a:gd name="connsiteY29" fmla="*/ 209176 h 2163482"/>
                <a:gd name="connsiteX30" fmla="*/ 573741 w 2211294"/>
                <a:gd name="connsiteY30" fmla="*/ 191247 h 2163482"/>
                <a:gd name="connsiteX31" fmla="*/ 609600 w 2211294"/>
                <a:gd name="connsiteY31" fmla="*/ 173317 h 2163482"/>
                <a:gd name="connsiteX32" fmla="*/ 651435 w 2211294"/>
                <a:gd name="connsiteY32" fmla="*/ 155388 h 2163482"/>
                <a:gd name="connsiteX33" fmla="*/ 717176 w 2211294"/>
                <a:gd name="connsiteY33" fmla="*/ 131482 h 2163482"/>
                <a:gd name="connsiteX34" fmla="*/ 776941 w 2211294"/>
                <a:gd name="connsiteY34" fmla="*/ 119529 h 2163482"/>
                <a:gd name="connsiteX35" fmla="*/ 842682 w 2211294"/>
                <a:gd name="connsiteY35" fmla="*/ 107576 h 2163482"/>
                <a:gd name="connsiteX36" fmla="*/ 860612 w 2211294"/>
                <a:gd name="connsiteY36" fmla="*/ 95623 h 2163482"/>
                <a:gd name="connsiteX37" fmla="*/ 896471 w 2211294"/>
                <a:gd name="connsiteY37" fmla="*/ 83670 h 2163482"/>
                <a:gd name="connsiteX38" fmla="*/ 932329 w 2211294"/>
                <a:gd name="connsiteY38" fmla="*/ 65741 h 2163482"/>
                <a:gd name="connsiteX39" fmla="*/ 950259 w 2211294"/>
                <a:gd name="connsiteY39" fmla="*/ 47811 h 2163482"/>
                <a:gd name="connsiteX40" fmla="*/ 992094 w 2211294"/>
                <a:gd name="connsiteY40" fmla="*/ 29882 h 2163482"/>
                <a:gd name="connsiteX41" fmla="*/ 1010023 w 2211294"/>
                <a:gd name="connsiteY41" fmla="*/ 17929 h 2163482"/>
                <a:gd name="connsiteX42" fmla="*/ 1027953 w 2211294"/>
                <a:gd name="connsiteY42" fmla="*/ 11953 h 2163482"/>
                <a:gd name="connsiteX43" fmla="*/ 1051859 w 2211294"/>
                <a:gd name="connsiteY43" fmla="*/ 0 h 2163482"/>
                <a:gd name="connsiteX44" fmla="*/ 1159435 w 2211294"/>
                <a:gd name="connsiteY44" fmla="*/ 5976 h 2163482"/>
                <a:gd name="connsiteX45" fmla="*/ 1201271 w 2211294"/>
                <a:gd name="connsiteY45" fmla="*/ 23906 h 2163482"/>
                <a:gd name="connsiteX46" fmla="*/ 1219200 w 2211294"/>
                <a:gd name="connsiteY46" fmla="*/ 29882 h 2163482"/>
                <a:gd name="connsiteX47" fmla="*/ 1237129 w 2211294"/>
                <a:gd name="connsiteY47" fmla="*/ 53788 h 2163482"/>
                <a:gd name="connsiteX48" fmla="*/ 1255059 w 2211294"/>
                <a:gd name="connsiteY48" fmla="*/ 59764 h 2163482"/>
                <a:gd name="connsiteX49" fmla="*/ 1338729 w 2211294"/>
                <a:gd name="connsiteY49" fmla="*/ 77694 h 2163482"/>
                <a:gd name="connsiteX50" fmla="*/ 1350682 w 2211294"/>
                <a:gd name="connsiteY50" fmla="*/ 95623 h 2163482"/>
                <a:gd name="connsiteX51" fmla="*/ 1368612 w 2211294"/>
                <a:gd name="connsiteY51" fmla="*/ 101600 h 2163482"/>
                <a:gd name="connsiteX52" fmla="*/ 1404471 w 2211294"/>
                <a:gd name="connsiteY52" fmla="*/ 137458 h 2163482"/>
                <a:gd name="connsiteX53" fmla="*/ 1404471 w 2211294"/>
                <a:gd name="connsiteY53" fmla="*/ 137458 h 2163482"/>
                <a:gd name="connsiteX54" fmla="*/ 1440329 w 2211294"/>
                <a:gd name="connsiteY54" fmla="*/ 191247 h 2163482"/>
                <a:gd name="connsiteX55" fmla="*/ 1458259 w 2211294"/>
                <a:gd name="connsiteY55" fmla="*/ 209176 h 2163482"/>
                <a:gd name="connsiteX56" fmla="*/ 1464235 w 2211294"/>
                <a:gd name="connsiteY56" fmla="*/ 227106 h 2163482"/>
                <a:gd name="connsiteX57" fmla="*/ 1482165 w 2211294"/>
                <a:gd name="connsiteY57" fmla="*/ 251011 h 2163482"/>
                <a:gd name="connsiteX58" fmla="*/ 1494118 w 2211294"/>
                <a:gd name="connsiteY58" fmla="*/ 268941 h 2163482"/>
                <a:gd name="connsiteX59" fmla="*/ 1506071 w 2211294"/>
                <a:gd name="connsiteY59" fmla="*/ 292847 h 2163482"/>
                <a:gd name="connsiteX60" fmla="*/ 1512047 w 2211294"/>
                <a:gd name="connsiteY60" fmla="*/ 310776 h 2163482"/>
                <a:gd name="connsiteX61" fmla="*/ 1529976 w 2211294"/>
                <a:gd name="connsiteY61" fmla="*/ 322729 h 2163482"/>
                <a:gd name="connsiteX62" fmla="*/ 1553882 w 2211294"/>
                <a:gd name="connsiteY62" fmla="*/ 358588 h 2163482"/>
                <a:gd name="connsiteX63" fmla="*/ 1565835 w 2211294"/>
                <a:gd name="connsiteY63" fmla="*/ 394447 h 2163482"/>
                <a:gd name="connsiteX64" fmla="*/ 1595718 w 2211294"/>
                <a:gd name="connsiteY64" fmla="*/ 430306 h 2163482"/>
                <a:gd name="connsiteX65" fmla="*/ 1625600 w 2211294"/>
                <a:gd name="connsiteY65" fmla="*/ 460188 h 2163482"/>
                <a:gd name="connsiteX66" fmla="*/ 1661459 w 2211294"/>
                <a:gd name="connsiteY66" fmla="*/ 496047 h 2163482"/>
                <a:gd name="connsiteX67" fmla="*/ 1679388 w 2211294"/>
                <a:gd name="connsiteY67" fmla="*/ 508000 h 2163482"/>
                <a:gd name="connsiteX68" fmla="*/ 1697318 w 2211294"/>
                <a:gd name="connsiteY68" fmla="*/ 543858 h 2163482"/>
                <a:gd name="connsiteX69" fmla="*/ 1727200 w 2211294"/>
                <a:gd name="connsiteY69" fmla="*/ 585694 h 2163482"/>
                <a:gd name="connsiteX70" fmla="*/ 1769035 w 2211294"/>
                <a:gd name="connsiteY70" fmla="*/ 639482 h 2163482"/>
                <a:gd name="connsiteX71" fmla="*/ 1792941 w 2211294"/>
                <a:gd name="connsiteY71" fmla="*/ 693270 h 2163482"/>
                <a:gd name="connsiteX72" fmla="*/ 1798918 w 2211294"/>
                <a:gd name="connsiteY72" fmla="*/ 711200 h 2163482"/>
                <a:gd name="connsiteX73" fmla="*/ 1804894 w 2211294"/>
                <a:gd name="connsiteY73" fmla="*/ 735106 h 2163482"/>
                <a:gd name="connsiteX74" fmla="*/ 1828800 w 2211294"/>
                <a:gd name="connsiteY74" fmla="*/ 770964 h 2163482"/>
                <a:gd name="connsiteX75" fmla="*/ 1846729 w 2211294"/>
                <a:gd name="connsiteY75" fmla="*/ 812800 h 2163482"/>
                <a:gd name="connsiteX76" fmla="*/ 1852706 w 2211294"/>
                <a:gd name="connsiteY76" fmla="*/ 836706 h 2163482"/>
                <a:gd name="connsiteX77" fmla="*/ 1858682 w 2211294"/>
                <a:gd name="connsiteY77" fmla="*/ 854635 h 2163482"/>
                <a:gd name="connsiteX78" fmla="*/ 1864659 w 2211294"/>
                <a:gd name="connsiteY78" fmla="*/ 884517 h 2163482"/>
                <a:gd name="connsiteX79" fmla="*/ 1876612 w 2211294"/>
                <a:gd name="connsiteY79" fmla="*/ 932329 h 2163482"/>
                <a:gd name="connsiteX80" fmla="*/ 1894541 w 2211294"/>
                <a:gd name="connsiteY80" fmla="*/ 1004047 h 2163482"/>
                <a:gd name="connsiteX81" fmla="*/ 1900518 w 2211294"/>
                <a:gd name="connsiteY81" fmla="*/ 1021976 h 2163482"/>
                <a:gd name="connsiteX82" fmla="*/ 1906494 w 2211294"/>
                <a:gd name="connsiteY82" fmla="*/ 1039906 h 2163482"/>
                <a:gd name="connsiteX83" fmla="*/ 1924423 w 2211294"/>
                <a:gd name="connsiteY83" fmla="*/ 1069788 h 2163482"/>
                <a:gd name="connsiteX84" fmla="*/ 1930400 w 2211294"/>
                <a:gd name="connsiteY84" fmla="*/ 1087717 h 2163482"/>
                <a:gd name="connsiteX85" fmla="*/ 1942353 w 2211294"/>
                <a:gd name="connsiteY85" fmla="*/ 1159435 h 2163482"/>
                <a:gd name="connsiteX86" fmla="*/ 1966259 w 2211294"/>
                <a:gd name="connsiteY86" fmla="*/ 1201270 h 2163482"/>
                <a:gd name="connsiteX87" fmla="*/ 1996141 w 2211294"/>
                <a:gd name="connsiteY87" fmla="*/ 1237129 h 2163482"/>
                <a:gd name="connsiteX88" fmla="*/ 2002118 w 2211294"/>
                <a:gd name="connsiteY88" fmla="*/ 1255058 h 2163482"/>
                <a:gd name="connsiteX89" fmla="*/ 2020047 w 2211294"/>
                <a:gd name="connsiteY89" fmla="*/ 1267011 h 2163482"/>
                <a:gd name="connsiteX90" fmla="*/ 2032000 w 2211294"/>
                <a:gd name="connsiteY90" fmla="*/ 1284941 h 2163482"/>
                <a:gd name="connsiteX91" fmla="*/ 2043953 w 2211294"/>
                <a:gd name="connsiteY91" fmla="*/ 1320800 h 2163482"/>
                <a:gd name="connsiteX92" fmla="*/ 2067859 w 2211294"/>
                <a:gd name="connsiteY92" fmla="*/ 1356658 h 2163482"/>
                <a:gd name="connsiteX93" fmla="*/ 2085788 w 2211294"/>
                <a:gd name="connsiteY93" fmla="*/ 1398494 h 2163482"/>
                <a:gd name="connsiteX94" fmla="*/ 2097741 w 2211294"/>
                <a:gd name="connsiteY94" fmla="*/ 1434353 h 2163482"/>
                <a:gd name="connsiteX95" fmla="*/ 2103718 w 2211294"/>
                <a:gd name="connsiteY95" fmla="*/ 1458258 h 2163482"/>
                <a:gd name="connsiteX96" fmla="*/ 2115671 w 2211294"/>
                <a:gd name="connsiteY96" fmla="*/ 1482164 h 2163482"/>
                <a:gd name="connsiteX97" fmla="*/ 2211294 w 2211294"/>
                <a:gd name="connsiteY97" fmla="*/ 1780988 h 2163482"/>
                <a:gd name="connsiteX98" fmla="*/ 2205318 w 2211294"/>
                <a:gd name="connsiteY98" fmla="*/ 1918447 h 2163482"/>
                <a:gd name="connsiteX99" fmla="*/ 2187388 w 2211294"/>
                <a:gd name="connsiteY99" fmla="*/ 1984188 h 2163482"/>
                <a:gd name="connsiteX100" fmla="*/ 2151529 w 2211294"/>
                <a:gd name="connsiteY100" fmla="*/ 2020047 h 2163482"/>
                <a:gd name="connsiteX101" fmla="*/ 2139576 w 2211294"/>
                <a:gd name="connsiteY101" fmla="*/ 2037976 h 2163482"/>
                <a:gd name="connsiteX102" fmla="*/ 2103718 w 2211294"/>
                <a:gd name="connsiteY102" fmla="*/ 2055906 h 2163482"/>
                <a:gd name="connsiteX103" fmla="*/ 2032000 w 2211294"/>
                <a:gd name="connsiteY103" fmla="*/ 2085788 h 2163482"/>
                <a:gd name="connsiteX104" fmla="*/ 1978212 w 2211294"/>
                <a:gd name="connsiteY104" fmla="*/ 2109694 h 2163482"/>
                <a:gd name="connsiteX105" fmla="*/ 1960282 w 2211294"/>
                <a:gd name="connsiteY105" fmla="*/ 2115670 h 2163482"/>
                <a:gd name="connsiteX106" fmla="*/ 1942353 w 2211294"/>
                <a:gd name="connsiteY106" fmla="*/ 2127623 h 2163482"/>
                <a:gd name="connsiteX107" fmla="*/ 1882588 w 2211294"/>
                <a:gd name="connsiteY107" fmla="*/ 2145553 h 2163482"/>
                <a:gd name="connsiteX108" fmla="*/ 1864659 w 2211294"/>
                <a:gd name="connsiteY108" fmla="*/ 2151529 h 2163482"/>
                <a:gd name="connsiteX109" fmla="*/ 1757082 w 2211294"/>
                <a:gd name="connsiteY109" fmla="*/ 2163482 h 2163482"/>
                <a:gd name="connsiteX110" fmla="*/ 1529976 w 2211294"/>
                <a:gd name="connsiteY110" fmla="*/ 2151529 h 2163482"/>
                <a:gd name="connsiteX111" fmla="*/ 1482165 w 2211294"/>
                <a:gd name="connsiteY111" fmla="*/ 2139576 h 2163482"/>
                <a:gd name="connsiteX112" fmla="*/ 1452282 w 2211294"/>
                <a:gd name="connsiteY112" fmla="*/ 2127623 h 2163482"/>
                <a:gd name="connsiteX113" fmla="*/ 1428376 w 2211294"/>
                <a:gd name="connsiteY113" fmla="*/ 2121647 h 2163482"/>
                <a:gd name="connsiteX114" fmla="*/ 1410447 w 2211294"/>
                <a:gd name="connsiteY114" fmla="*/ 2115670 h 2163482"/>
                <a:gd name="connsiteX115" fmla="*/ 1380565 w 2211294"/>
                <a:gd name="connsiteY115" fmla="*/ 2091764 h 2163482"/>
                <a:gd name="connsiteX116" fmla="*/ 1338729 w 2211294"/>
                <a:gd name="connsiteY116" fmla="*/ 2061882 h 2163482"/>
                <a:gd name="connsiteX117" fmla="*/ 1296894 w 2211294"/>
                <a:gd name="connsiteY117" fmla="*/ 2049929 h 2163482"/>
                <a:gd name="connsiteX118" fmla="*/ 1255059 w 2211294"/>
                <a:gd name="connsiteY118" fmla="*/ 2020047 h 2163482"/>
                <a:gd name="connsiteX119" fmla="*/ 1219200 w 2211294"/>
                <a:gd name="connsiteY119" fmla="*/ 2008094 h 2163482"/>
                <a:gd name="connsiteX120" fmla="*/ 1189318 w 2211294"/>
                <a:gd name="connsiteY120" fmla="*/ 1990164 h 2163482"/>
                <a:gd name="connsiteX121" fmla="*/ 1171388 w 2211294"/>
                <a:gd name="connsiteY121" fmla="*/ 1978211 h 2163482"/>
                <a:gd name="connsiteX122" fmla="*/ 1153459 w 2211294"/>
                <a:gd name="connsiteY122" fmla="*/ 1972235 h 2163482"/>
                <a:gd name="connsiteX123" fmla="*/ 1123576 w 2211294"/>
                <a:gd name="connsiteY123" fmla="*/ 1954306 h 2163482"/>
                <a:gd name="connsiteX124" fmla="*/ 1075765 w 2211294"/>
                <a:gd name="connsiteY124" fmla="*/ 1942353 h 2163482"/>
                <a:gd name="connsiteX125" fmla="*/ 1051859 w 2211294"/>
                <a:gd name="connsiteY125" fmla="*/ 1936376 h 2163482"/>
                <a:gd name="connsiteX126" fmla="*/ 1004047 w 2211294"/>
                <a:gd name="connsiteY126" fmla="*/ 1918447 h 2163482"/>
                <a:gd name="connsiteX127" fmla="*/ 986118 w 2211294"/>
                <a:gd name="connsiteY127" fmla="*/ 1906494 h 2163482"/>
                <a:gd name="connsiteX128" fmla="*/ 956235 w 2211294"/>
                <a:gd name="connsiteY128" fmla="*/ 1900517 h 2163482"/>
                <a:gd name="connsiteX129" fmla="*/ 938306 w 2211294"/>
                <a:gd name="connsiteY129" fmla="*/ 1894541 h 2163482"/>
                <a:gd name="connsiteX130" fmla="*/ 908423 w 2211294"/>
                <a:gd name="connsiteY130" fmla="*/ 1882588 h 2163482"/>
                <a:gd name="connsiteX131" fmla="*/ 872565 w 2211294"/>
                <a:gd name="connsiteY131" fmla="*/ 1870635 h 2163482"/>
                <a:gd name="connsiteX132" fmla="*/ 842682 w 2211294"/>
                <a:gd name="connsiteY132" fmla="*/ 1858682 h 2163482"/>
                <a:gd name="connsiteX133" fmla="*/ 824753 w 2211294"/>
                <a:gd name="connsiteY133" fmla="*/ 1852706 h 2163482"/>
                <a:gd name="connsiteX134" fmla="*/ 776941 w 2211294"/>
                <a:gd name="connsiteY134" fmla="*/ 1828800 h 2163482"/>
                <a:gd name="connsiteX135" fmla="*/ 759012 w 2211294"/>
                <a:gd name="connsiteY135" fmla="*/ 1816847 h 2163482"/>
                <a:gd name="connsiteX136" fmla="*/ 705223 w 2211294"/>
                <a:gd name="connsiteY136" fmla="*/ 1763058 h 2163482"/>
                <a:gd name="connsiteX137" fmla="*/ 657412 w 2211294"/>
                <a:gd name="connsiteY137" fmla="*/ 1703294 h 2163482"/>
                <a:gd name="connsiteX138" fmla="*/ 639482 w 2211294"/>
                <a:gd name="connsiteY138" fmla="*/ 1685364 h 2163482"/>
                <a:gd name="connsiteX139" fmla="*/ 579718 w 2211294"/>
                <a:gd name="connsiteY139" fmla="*/ 1637553 h 2163482"/>
                <a:gd name="connsiteX140" fmla="*/ 531906 w 2211294"/>
                <a:gd name="connsiteY140" fmla="*/ 1613647 h 2163482"/>
                <a:gd name="connsiteX141" fmla="*/ 513976 w 2211294"/>
                <a:gd name="connsiteY141" fmla="*/ 1595717 h 2163482"/>
                <a:gd name="connsiteX142" fmla="*/ 496047 w 2211294"/>
                <a:gd name="connsiteY142" fmla="*/ 1589741 h 2163482"/>
                <a:gd name="connsiteX143" fmla="*/ 424329 w 2211294"/>
                <a:gd name="connsiteY143" fmla="*/ 1565835 h 2163482"/>
                <a:gd name="connsiteX144" fmla="*/ 406400 w 2211294"/>
                <a:gd name="connsiteY144" fmla="*/ 1553882 h 2163482"/>
                <a:gd name="connsiteX145" fmla="*/ 376518 w 2211294"/>
                <a:gd name="connsiteY145" fmla="*/ 1529976 h 2163482"/>
                <a:gd name="connsiteX146" fmla="*/ 352612 w 2211294"/>
                <a:gd name="connsiteY146" fmla="*/ 1518023 h 2163482"/>
                <a:gd name="connsiteX147" fmla="*/ 316753 w 2211294"/>
                <a:gd name="connsiteY147" fmla="*/ 1494117 h 2163482"/>
                <a:gd name="connsiteX148" fmla="*/ 304800 w 2211294"/>
                <a:gd name="connsiteY148" fmla="*/ 1476188 h 2163482"/>
                <a:gd name="connsiteX149" fmla="*/ 262965 w 2211294"/>
                <a:gd name="connsiteY149" fmla="*/ 1434353 h 2163482"/>
                <a:gd name="connsiteX150" fmla="*/ 233082 w 2211294"/>
                <a:gd name="connsiteY150" fmla="*/ 1392517 h 2163482"/>
                <a:gd name="connsiteX151" fmla="*/ 227106 w 2211294"/>
                <a:gd name="connsiteY151" fmla="*/ 1374588 h 2163482"/>
                <a:gd name="connsiteX152" fmla="*/ 209176 w 2211294"/>
                <a:gd name="connsiteY152" fmla="*/ 1356658 h 2163482"/>
                <a:gd name="connsiteX153" fmla="*/ 191247 w 2211294"/>
                <a:gd name="connsiteY153" fmla="*/ 1332753 h 2163482"/>
                <a:gd name="connsiteX154" fmla="*/ 167341 w 2211294"/>
                <a:gd name="connsiteY154" fmla="*/ 1290917 h 2163482"/>
                <a:gd name="connsiteX155" fmla="*/ 131482 w 2211294"/>
                <a:gd name="connsiteY155" fmla="*/ 1243106 h 2163482"/>
                <a:gd name="connsiteX156" fmla="*/ 125506 w 2211294"/>
                <a:gd name="connsiteY156" fmla="*/ 1225176 h 2163482"/>
                <a:gd name="connsiteX157" fmla="*/ 107576 w 2211294"/>
                <a:gd name="connsiteY157" fmla="*/ 1165411 h 2163482"/>
                <a:gd name="connsiteX158" fmla="*/ 95623 w 2211294"/>
                <a:gd name="connsiteY158" fmla="*/ 1135529 h 2163482"/>
                <a:gd name="connsiteX159" fmla="*/ 77694 w 2211294"/>
                <a:gd name="connsiteY159" fmla="*/ 1075764 h 2163482"/>
                <a:gd name="connsiteX160" fmla="*/ 71718 w 2211294"/>
                <a:gd name="connsiteY160" fmla="*/ 1045882 h 2163482"/>
                <a:gd name="connsiteX161" fmla="*/ 53788 w 2211294"/>
                <a:gd name="connsiteY161" fmla="*/ 992094 h 2163482"/>
                <a:gd name="connsiteX162" fmla="*/ 41835 w 2211294"/>
                <a:gd name="connsiteY162" fmla="*/ 848658 h 2163482"/>
                <a:gd name="connsiteX163" fmla="*/ 41835 w 2211294"/>
                <a:gd name="connsiteY163" fmla="*/ 741082 h 216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2211294" h="2163482">
                  <a:moveTo>
                    <a:pt x="0" y="782917"/>
                  </a:moveTo>
                  <a:cubicBezTo>
                    <a:pt x="4359" y="756761"/>
                    <a:pt x="2822" y="744302"/>
                    <a:pt x="17929" y="723153"/>
                  </a:cubicBezTo>
                  <a:cubicBezTo>
                    <a:pt x="22842" y="716275"/>
                    <a:pt x="30670" y="711895"/>
                    <a:pt x="35859" y="705223"/>
                  </a:cubicBezTo>
                  <a:cubicBezTo>
                    <a:pt x="44679" y="693883"/>
                    <a:pt x="51796" y="681317"/>
                    <a:pt x="59765" y="669364"/>
                  </a:cubicBezTo>
                  <a:cubicBezTo>
                    <a:pt x="63749" y="663388"/>
                    <a:pt x="68506" y="657859"/>
                    <a:pt x="71718" y="651435"/>
                  </a:cubicBezTo>
                  <a:cubicBezTo>
                    <a:pt x="75702" y="643466"/>
                    <a:pt x="80162" y="635718"/>
                    <a:pt x="83671" y="627529"/>
                  </a:cubicBezTo>
                  <a:cubicBezTo>
                    <a:pt x="86152" y="621739"/>
                    <a:pt x="85712" y="614519"/>
                    <a:pt x="89647" y="609600"/>
                  </a:cubicBezTo>
                  <a:cubicBezTo>
                    <a:pt x="94134" y="603991"/>
                    <a:pt x="101600" y="601631"/>
                    <a:pt x="107576" y="597647"/>
                  </a:cubicBezTo>
                  <a:cubicBezTo>
                    <a:pt x="109568" y="591670"/>
                    <a:pt x="110735" y="585352"/>
                    <a:pt x="113553" y="579717"/>
                  </a:cubicBezTo>
                  <a:cubicBezTo>
                    <a:pt x="116946" y="572932"/>
                    <a:pt x="140730" y="540587"/>
                    <a:pt x="143435" y="537882"/>
                  </a:cubicBezTo>
                  <a:cubicBezTo>
                    <a:pt x="148514" y="532803"/>
                    <a:pt x="155847" y="530527"/>
                    <a:pt x="161365" y="525929"/>
                  </a:cubicBezTo>
                  <a:cubicBezTo>
                    <a:pt x="167858" y="520518"/>
                    <a:pt x="173318" y="513976"/>
                    <a:pt x="179294" y="508000"/>
                  </a:cubicBezTo>
                  <a:cubicBezTo>
                    <a:pt x="192335" y="468879"/>
                    <a:pt x="174223" y="507276"/>
                    <a:pt x="203200" y="484094"/>
                  </a:cubicBezTo>
                  <a:cubicBezTo>
                    <a:pt x="208809" y="479607"/>
                    <a:pt x="210555" y="471682"/>
                    <a:pt x="215153" y="466164"/>
                  </a:cubicBezTo>
                  <a:cubicBezTo>
                    <a:pt x="220564" y="459671"/>
                    <a:pt x="227106" y="454211"/>
                    <a:pt x="233082" y="448235"/>
                  </a:cubicBezTo>
                  <a:cubicBezTo>
                    <a:pt x="235074" y="442259"/>
                    <a:pt x="235124" y="435225"/>
                    <a:pt x="239059" y="430306"/>
                  </a:cubicBezTo>
                  <a:cubicBezTo>
                    <a:pt x="243546" y="424697"/>
                    <a:pt x="251470" y="422951"/>
                    <a:pt x="256988" y="418353"/>
                  </a:cubicBezTo>
                  <a:cubicBezTo>
                    <a:pt x="263481" y="412942"/>
                    <a:pt x="268941" y="406400"/>
                    <a:pt x="274918" y="400423"/>
                  </a:cubicBezTo>
                  <a:cubicBezTo>
                    <a:pt x="276910" y="394447"/>
                    <a:pt x="276440" y="386949"/>
                    <a:pt x="280894" y="382494"/>
                  </a:cubicBezTo>
                  <a:cubicBezTo>
                    <a:pt x="285348" y="378039"/>
                    <a:pt x="293850" y="380385"/>
                    <a:pt x="298823" y="376517"/>
                  </a:cubicBezTo>
                  <a:cubicBezTo>
                    <a:pt x="312166" y="366139"/>
                    <a:pt x="318645" y="346003"/>
                    <a:pt x="334682" y="340658"/>
                  </a:cubicBezTo>
                  <a:lnTo>
                    <a:pt x="370541" y="328706"/>
                  </a:lnTo>
                  <a:cubicBezTo>
                    <a:pt x="376518" y="324722"/>
                    <a:pt x="381907" y="319670"/>
                    <a:pt x="388471" y="316753"/>
                  </a:cubicBezTo>
                  <a:cubicBezTo>
                    <a:pt x="399984" y="311636"/>
                    <a:pt x="424329" y="304800"/>
                    <a:pt x="424329" y="304800"/>
                  </a:cubicBezTo>
                  <a:cubicBezTo>
                    <a:pt x="428313" y="298823"/>
                    <a:pt x="430305" y="290854"/>
                    <a:pt x="436282" y="286870"/>
                  </a:cubicBezTo>
                  <a:cubicBezTo>
                    <a:pt x="443116" y="282314"/>
                    <a:pt x="452638" y="284129"/>
                    <a:pt x="460188" y="280894"/>
                  </a:cubicBezTo>
                  <a:cubicBezTo>
                    <a:pt x="466790" y="278065"/>
                    <a:pt x="471693" y="272153"/>
                    <a:pt x="478118" y="268941"/>
                  </a:cubicBezTo>
                  <a:cubicBezTo>
                    <a:pt x="505072" y="255464"/>
                    <a:pt x="488285" y="272420"/>
                    <a:pt x="513976" y="251011"/>
                  </a:cubicBezTo>
                  <a:cubicBezTo>
                    <a:pt x="520469" y="245600"/>
                    <a:pt x="525234" y="238271"/>
                    <a:pt x="531906" y="233082"/>
                  </a:cubicBezTo>
                  <a:cubicBezTo>
                    <a:pt x="543246" y="224262"/>
                    <a:pt x="567765" y="209176"/>
                    <a:pt x="567765" y="209176"/>
                  </a:cubicBezTo>
                  <a:cubicBezTo>
                    <a:pt x="569757" y="203200"/>
                    <a:pt x="569806" y="196166"/>
                    <a:pt x="573741" y="191247"/>
                  </a:cubicBezTo>
                  <a:cubicBezTo>
                    <a:pt x="585159" y="176975"/>
                    <a:pt x="595165" y="180535"/>
                    <a:pt x="609600" y="173317"/>
                  </a:cubicBezTo>
                  <a:cubicBezTo>
                    <a:pt x="650868" y="152682"/>
                    <a:pt x="601687" y="167824"/>
                    <a:pt x="651435" y="155388"/>
                  </a:cubicBezTo>
                  <a:cubicBezTo>
                    <a:pt x="680467" y="136034"/>
                    <a:pt x="668267" y="141264"/>
                    <a:pt x="717176" y="131482"/>
                  </a:cubicBezTo>
                  <a:cubicBezTo>
                    <a:pt x="737098" y="127498"/>
                    <a:pt x="756829" y="122402"/>
                    <a:pt x="776941" y="119529"/>
                  </a:cubicBezTo>
                  <a:cubicBezTo>
                    <a:pt x="826907" y="112391"/>
                    <a:pt x="805110" y="116970"/>
                    <a:pt x="842682" y="107576"/>
                  </a:cubicBezTo>
                  <a:cubicBezTo>
                    <a:pt x="848659" y="103592"/>
                    <a:pt x="854048" y="98540"/>
                    <a:pt x="860612" y="95623"/>
                  </a:cubicBezTo>
                  <a:cubicBezTo>
                    <a:pt x="872126" y="90506"/>
                    <a:pt x="885988" y="90659"/>
                    <a:pt x="896471" y="83670"/>
                  </a:cubicBezTo>
                  <a:cubicBezTo>
                    <a:pt x="919642" y="68223"/>
                    <a:pt x="907586" y="73988"/>
                    <a:pt x="932329" y="65741"/>
                  </a:cubicBezTo>
                  <a:cubicBezTo>
                    <a:pt x="938306" y="59764"/>
                    <a:pt x="943381" y="52724"/>
                    <a:pt x="950259" y="47811"/>
                  </a:cubicBezTo>
                  <a:cubicBezTo>
                    <a:pt x="963184" y="38579"/>
                    <a:pt x="977462" y="34759"/>
                    <a:pt x="992094" y="29882"/>
                  </a:cubicBezTo>
                  <a:cubicBezTo>
                    <a:pt x="998070" y="25898"/>
                    <a:pt x="1003599" y="21141"/>
                    <a:pt x="1010023" y="17929"/>
                  </a:cubicBezTo>
                  <a:cubicBezTo>
                    <a:pt x="1015658" y="15112"/>
                    <a:pt x="1022162" y="14435"/>
                    <a:pt x="1027953" y="11953"/>
                  </a:cubicBezTo>
                  <a:cubicBezTo>
                    <a:pt x="1036142" y="8444"/>
                    <a:pt x="1043890" y="3984"/>
                    <a:pt x="1051859" y="0"/>
                  </a:cubicBezTo>
                  <a:cubicBezTo>
                    <a:pt x="1087718" y="1992"/>
                    <a:pt x="1123683" y="2571"/>
                    <a:pt x="1159435" y="5976"/>
                  </a:cubicBezTo>
                  <a:cubicBezTo>
                    <a:pt x="1171448" y="7120"/>
                    <a:pt x="1192051" y="19955"/>
                    <a:pt x="1201271" y="23906"/>
                  </a:cubicBezTo>
                  <a:cubicBezTo>
                    <a:pt x="1207061" y="26387"/>
                    <a:pt x="1213224" y="27890"/>
                    <a:pt x="1219200" y="29882"/>
                  </a:cubicBezTo>
                  <a:cubicBezTo>
                    <a:pt x="1225176" y="37851"/>
                    <a:pt x="1229477" y="47411"/>
                    <a:pt x="1237129" y="53788"/>
                  </a:cubicBezTo>
                  <a:cubicBezTo>
                    <a:pt x="1241969" y="57821"/>
                    <a:pt x="1249424" y="56947"/>
                    <a:pt x="1255059" y="59764"/>
                  </a:cubicBezTo>
                  <a:cubicBezTo>
                    <a:pt x="1306063" y="85265"/>
                    <a:pt x="1220596" y="66954"/>
                    <a:pt x="1338729" y="77694"/>
                  </a:cubicBezTo>
                  <a:cubicBezTo>
                    <a:pt x="1342713" y="83670"/>
                    <a:pt x="1345073" y="91136"/>
                    <a:pt x="1350682" y="95623"/>
                  </a:cubicBezTo>
                  <a:cubicBezTo>
                    <a:pt x="1355602" y="99559"/>
                    <a:pt x="1363639" y="97732"/>
                    <a:pt x="1368612" y="101600"/>
                  </a:cubicBezTo>
                  <a:cubicBezTo>
                    <a:pt x="1381955" y="111978"/>
                    <a:pt x="1392518" y="125505"/>
                    <a:pt x="1404471" y="137458"/>
                  </a:cubicBezTo>
                  <a:lnTo>
                    <a:pt x="1404471" y="137458"/>
                  </a:lnTo>
                  <a:cubicBezTo>
                    <a:pt x="1417844" y="159748"/>
                    <a:pt x="1423731" y="171883"/>
                    <a:pt x="1440329" y="191247"/>
                  </a:cubicBezTo>
                  <a:cubicBezTo>
                    <a:pt x="1445830" y="197664"/>
                    <a:pt x="1452282" y="203200"/>
                    <a:pt x="1458259" y="209176"/>
                  </a:cubicBezTo>
                  <a:cubicBezTo>
                    <a:pt x="1460251" y="215153"/>
                    <a:pt x="1461109" y="221636"/>
                    <a:pt x="1464235" y="227106"/>
                  </a:cubicBezTo>
                  <a:cubicBezTo>
                    <a:pt x="1469177" y="235754"/>
                    <a:pt x="1476375" y="242906"/>
                    <a:pt x="1482165" y="251011"/>
                  </a:cubicBezTo>
                  <a:cubicBezTo>
                    <a:pt x="1486340" y="256856"/>
                    <a:pt x="1490554" y="262704"/>
                    <a:pt x="1494118" y="268941"/>
                  </a:cubicBezTo>
                  <a:cubicBezTo>
                    <a:pt x="1498538" y="276676"/>
                    <a:pt x="1502562" y="284658"/>
                    <a:pt x="1506071" y="292847"/>
                  </a:cubicBezTo>
                  <a:cubicBezTo>
                    <a:pt x="1508552" y="298637"/>
                    <a:pt x="1508112" y="305857"/>
                    <a:pt x="1512047" y="310776"/>
                  </a:cubicBezTo>
                  <a:cubicBezTo>
                    <a:pt x="1516534" y="316385"/>
                    <a:pt x="1524000" y="318745"/>
                    <a:pt x="1529976" y="322729"/>
                  </a:cubicBezTo>
                  <a:cubicBezTo>
                    <a:pt x="1549752" y="382049"/>
                    <a:pt x="1516572" y="291428"/>
                    <a:pt x="1553882" y="358588"/>
                  </a:cubicBezTo>
                  <a:cubicBezTo>
                    <a:pt x="1560001" y="369602"/>
                    <a:pt x="1558846" y="383964"/>
                    <a:pt x="1565835" y="394447"/>
                  </a:cubicBezTo>
                  <a:cubicBezTo>
                    <a:pt x="1582477" y="419409"/>
                    <a:pt x="1572709" y="407297"/>
                    <a:pt x="1595718" y="430306"/>
                  </a:cubicBezTo>
                  <a:cubicBezTo>
                    <a:pt x="1607359" y="465232"/>
                    <a:pt x="1592032" y="433333"/>
                    <a:pt x="1625600" y="460188"/>
                  </a:cubicBezTo>
                  <a:cubicBezTo>
                    <a:pt x="1638800" y="470748"/>
                    <a:pt x="1649506" y="484094"/>
                    <a:pt x="1661459" y="496047"/>
                  </a:cubicBezTo>
                  <a:cubicBezTo>
                    <a:pt x="1666538" y="501126"/>
                    <a:pt x="1673412" y="504016"/>
                    <a:pt x="1679388" y="508000"/>
                  </a:cubicBezTo>
                  <a:cubicBezTo>
                    <a:pt x="1713640" y="559377"/>
                    <a:pt x="1672576" y="494376"/>
                    <a:pt x="1697318" y="543858"/>
                  </a:cubicBezTo>
                  <a:cubicBezTo>
                    <a:pt x="1702665" y="554551"/>
                    <a:pt x="1721784" y="577570"/>
                    <a:pt x="1727200" y="585694"/>
                  </a:cubicBezTo>
                  <a:cubicBezTo>
                    <a:pt x="1758835" y="633148"/>
                    <a:pt x="1729243" y="599690"/>
                    <a:pt x="1769035" y="639482"/>
                  </a:cubicBezTo>
                  <a:cubicBezTo>
                    <a:pt x="1799872" y="731992"/>
                    <a:pt x="1764529" y="636447"/>
                    <a:pt x="1792941" y="693270"/>
                  </a:cubicBezTo>
                  <a:cubicBezTo>
                    <a:pt x="1795759" y="698905"/>
                    <a:pt x="1797187" y="705142"/>
                    <a:pt x="1798918" y="711200"/>
                  </a:cubicBezTo>
                  <a:cubicBezTo>
                    <a:pt x="1801174" y="719098"/>
                    <a:pt x="1801221" y="727759"/>
                    <a:pt x="1804894" y="735106"/>
                  </a:cubicBezTo>
                  <a:cubicBezTo>
                    <a:pt x="1811318" y="747955"/>
                    <a:pt x="1822376" y="758115"/>
                    <a:pt x="1828800" y="770964"/>
                  </a:cubicBezTo>
                  <a:cubicBezTo>
                    <a:pt x="1839428" y="792220"/>
                    <a:pt x="1840865" y="792276"/>
                    <a:pt x="1846729" y="812800"/>
                  </a:cubicBezTo>
                  <a:cubicBezTo>
                    <a:pt x="1848986" y="820698"/>
                    <a:pt x="1850449" y="828808"/>
                    <a:pt x="1852706" y="836706"/>
                  </a:cubicBezTo>
                  <a:cubicBezTo>
                    <a:pt x="1854437" y="842763"/>
                    <a:pt x="1857154" y="848524"/>
                    <a:pt x="1858682" y="854635"/>
                  </a:cubicBezTo>
                  <a:cubicBezTo>
                    <a:pt x="1861146" y="864490"/>
                    <a:pt x="1862375" y="874619"/>
                    <a:pt x="1864659" y="884517"/>
                  </a:cubicBezTo>
                  <a:cubicBezTo>
                    <a:pt x="1868353" y="900524"/>
                    <a:pt x="1873170" y="916266"/>
                    <a:pt x="1876612" y="932329"/>
                  </a:cubicBezTo>
                  <a:cubicBezTo>
                    <a:pt x="1891097" y="999927"/>
                    <a:pt x="1872062" y="936614"/>
                    <a:pt x="1894541" y="1004047"/>
                  </a:cubicBezTo>
                  <a:lnTo>
                    <a:pt x="1900518" y="1021976"/>
                  </a:lnTo>
                  <a:cubicBezTo>
                    <a:pt x="1902510" y="1027953"/>
                    <a:pt x="1903253" y="1034504"/>
                    <a:pt x="1906494" y="1039906"/>
                  </a:cubicBezTo>
                  <a:cubicBezTo>
                    <a:pt x="1912470" y="1049867"/>
                    <a:pt x="1919228" y="1059398"/>
                    <a:pt x="1924423" y="1069788"/>
                  </a:cubicBezTo>
                  <a:cubicBezTo>
                    <a:pt x="1927240" y="1075423"/>
                    <a:pt x="1928669" y="1081660"/>
                    <a:pt x="1930400" y="1087717"/>
                  </a:cubicBezTo>
                  <a:cubicBezTo>
                    <a:pt x="1942273" y="1129270"/>
                    <a:pt x="1931444" y="1099434"/>
                    <a:pt x="1942353" y="1159435"/>
                  </a:cubicBezTo>
                  <a:cubicBezTo>
                    <a:pt x="1946138" y="1180253"/>
                    <a:pt x="1952994" y="1182699"/>
                    <a:pt x="1966259" y="1201270"/>
                  </a:cubicBezTo>
                  <a:cubicBezTo>
                    <a:pt x="1987063" y="1230395"/>
                    <a:pt x="1968235" y="1209223"/>
                    <a:pt x="1996141" y="1237129"/>
                  </a:cubicBezTo>
                  <a:cubicBezTo>
                    <a:pt x="1998133" y="1243105"/>
                    <a:pt x="1998183" y="1250139"/>
                    <a:pt x="2002118" y="1255058"/>
                  </a:cubicBezTo>
                  <a:cubicBezTo>
                    <a:pt x="2006605" y="1260667"/>
                    <a:pt x="2014968" y="1261932"/>
                    <a:pt x="2020047" y="1267011"/>
                  </a:cubicBezTo>
                  <a:cubicBezTo>
                    <a:pt x="2025126" y="1272090"/>
                    <a:pt x="2028016" y="1278964"/>
                    <a:pt x="2032000" y="1284941"/>
                  </a:cubicBezTo>
                  <a:cubicBezTo>
                    <a:pt x="2035984" y="1296894"/>
                    <a:pt x="2036964" y="1310317"/>
                    <a:pt x="2043953" y="1320800"/>
                  </a:cubicBezTo>
                  <a:lnTo>
                    <a:pt x="2067859" y="1356658"/>
                  </a:lnTo>
                  <a:cubicBezTo>
                    <a:pt x="2087090" y="1414356"/>
                    <a:pt x="2056257" y="1324667"/>
                    <a:pt x="2085788" y="1398494"/>
                  </a:cubicBezTo>
                  <a:cubicBezTo>
                    <a:pt x="2090467" y="1410192"/>
                    <a:pt x="2094685" y="1422130"/>
                    <a:pt x="2097741" y="1434353"/>
                  </a:cubicBezTo>
                  <a:cubicBezTo>
                    <a:pt x="2099733" y="1442321"/>
                    <a:pt x="2100834" y="1450567"/>
                    <a:pt x="2103718" y="1458258"/>
                  </a:cubicBezTo>
                  <a:cubicBezTo>
                    <a:pt x="2106846" y="1466600"/>
                    <a:pt x="2112686" y="1473770"/>
                    <a:pt x="2115671" y="1482164"/>
                  </a:cubicBezTo>
                  <a:cubicBezTo>
                    <a:pt x="2199112" y="1716844"/>
                    <a:pt x="2181929" y="1648849"/>
                    <a:pt x="2211294" y="1780988"/>
                  </a:cubicBezTo>
                  <a:cubicBezTo>
                    <a:pt x="2209302" y="1826808"/>
                    <a:pt x="2208586" y="1872701"/>
                    <a:pt x="2205318" y="1918447"/>
                  </a:cubicBezTo>
                  <a:cubicBezTo>
                    <a:pt x="2204600" y="1928501"/>
                    <a:pt x="2192965" y="1978611"/>
                    <a:pt x="2187388" y="1984188"/>
                  </a:cubicBezTo>
                  <a:cubicBezTo>
                    <a:pt x="2175435" y="1996141"/>
                    <a:pt x="2160906" y="2005982"/>
                    <a:pt x="2151529" y="2020047"/>
                  </a:cubicBezTo>
                  <a:cubicBezTo>
                    <a:pt x="2147545" y="2026023"/>
                    <a:pt x="2144655" y="2032897"/>
                    <a:pt x="2139576" y="2037976"/>
                  </a:cubicBezTo>
                  <a:cubicBezTo>
                    <a:pt x="2119679" y="2057873"/>
                    <a:pt x="2125590" y="2043755"/>
                    <a:pt x="2103718" y="2055906"/>
                  </a:cubicBezTo>
                  <a:cubicBezTo>
                    <a:pt x="2044652" y="2088720"/>
                    <a:pt x="2093100" y="2075604"/>
                    <a:pt x="2032000" y="2085788"/>
                  </a:cubicBezTo>
                  <a:cubicBezTo>
                    <a:pt x="2003589" y="2104730"/>
                    <a:pt x="2020884" y="2095471"/>
                    <a:pt x="1978212" y="2109694"/>
                  </a:cubicBezTo>
                  <a:lnTo>
                    <a:pt x="1960282" y="2115670"/>
                  </a:lnTo>
                  <a:cubicBezTo>
                    <a:pt x="1954306" y="2119654"/>
                    <a:pt x="1948917" y="2124706"/>
                    <a:pt x="1942353" y="2127623"/>
                  </a:cubicBezTo>
                  <a:cubicBezTo>
                    <a:pt x="1916795" y="2138982"/>
                    <a:pt x="1906922" y="2138600"/>
                    <a:pt x="1882588" y="2145553"/>
                  </a:cubicBezTo>
                  <a:cubicBezTo>
                    <a:pt x="1876531" y="2147284"/>
                    <a:pt x="1870895" y="2150638"/>
                    <a:pt x="1864659" y="2151529"/>
                  </a:cubicBezTo>
                  <a:cubicBezTo>
                    <a:pt x="1828942" y="2156631"/>
                    <a:pt x="1792941" y="2159498"/>
                    <a:pt x="1757082" y="2163482"/>
                  </a:cubicBezTo>
                  <a:lnTo>
                    <a:pt x="1529976" y="2151529"/>
                  </a:lnTo>
                  <a:cubicBezTo>
                    <a:pt x="1515363" y="2150510"/>
                    <a:pt x="1496430" y="2144925"/>
                    <a:pt x="1482165" y="2139576"/>
                  </a:cubicBezTo>
                  <a:cubicBezTo>
                    <a:pt x="1472120" y="2135809"/>
                    <a:pt x="1462460" y="2131015"/>
                    <a:pt x="1452282" y="2127623"/>
                  </a:cubicBezTo>
                  <a:cubicBezTo>
                    <a:pt x="1444490" y="2125026"/>
                    <a:pt x="1436274" y="2123904"/>
                    <a:pt x="1428376" y="2121647"/>
                  </a:cubicBezTo>
                  <a:cubicBezTo>
                    <a:pt x="1422319" y="2119916"/>
                    <a:pt x="1416423" y="2117662"/>
                    <a:pt x="1410447" y="2115670"/>
                  </a:cubicBezTo>
                  <a:cubicBezTo>
                    <a:pt x="1386641" y="2079963"/>
                    <a:pt x="1412639" y="2111008"/>
                    <a:pt x="1380565" y="2091764"/>
                  </a:cubicBezTo>
                  <a:cubicBezTo>
                    <a:pt x="1365870" y="2082947"/>
                    <a:pt x="1353424" y="2070699"/>
                    <a:pt x="1338729" y="2061882"/>
                  </a:cubicBezTo>
                  <a:cubicBezTo>
                    <a:pt x="1332607" y="2058209"/>
                    <a:pt x="1301356" y="2051045"/>
                    <a:pt x="1296894" y="2049929"/>
                  </a:cubicBezTo>
                  <a:cubicBezTo>
                    <a:pt x="1277640" y="2030675"/>
                    <a:pt x="1281280" y="2030536"/>
                    <a:pt x="1255059" y="2020047"/>
                  </a:cubicBezTo>
                  <a:cubicBezTo>
                    <a:pt x="1243361" y="2015368"/>
                    <a:pt x="1230004" y="2014577"/>
                    <a:pt x="1219200" y="2008094"/>
                  </a:cubicBezTo>
                  <a:cubicBezTo>
                    <a:pt x="1209239" y="2002117"/>
                    <a:pt x="1199168" y="1996321"/>
                    <a:pt x="1189318" y="1990164"/>
                  </a:cubicBezTo>
                  <a:cubicBezTo>
                    <a:pt x="1183227" y="1986357"/>
                    <a:pt x="1177813" y="1981423"/>
                    <a:pt x="1171388" y="1978211"/>
                  </a:cubicBezTo>
                  <a:cubicBezTo>
                    <a:pt x="1165753" y="1975394"/>
                    <a:pt x="1159094" y="1975052"/>
                    <a:pt x="1153459" y="1972235"/>
                  </a:cubicBezTo>
                  <a:cubicBezTo>
                    <a:pt x="1143069" y="1967040"/>
                    <a:pt x="1133966" y="1959501"/>
                    <a:pt x="1123576" y="1954306"/>
                  </a:cubicBezTo>
                  <a:cubicBezTo>
                    <a:pt x="1110756" y="1947896"/>
                    <a:pt x="1088048" y="1945083"/>
                    <a:pt x="1075765" y="1942353"/>
                  </a:cubicBezTo>
                  <a:cubicBezTo>
                    <a:pt x="1067747" y="1940571"/>
                    <a:pt x="1059828" y="1938368"/>
                    <a:pt x="1051859" y="1936376"/>
                  </a:cubicBezTo>
                  <a:cubicBezTo>
                    <a:pt x="1009808" y="1908343"/>
                    <a:pt x="1063130" y="1940603"/>
                    <a:pt x="1004047" y="1918447"/>
                  </a:cubicBezTo>
                  <a:cubicBezTo>
                    <a:pt x="997322" y="1915925"/>
                    <a:pt x="992843" y="1909016"/>
                    <a:pt x="986118" y="1906494"/>
                  </a:cubicBezTo>
                  <a:cubicBezTo>
                    <a:pt x="976607" y="1902927"/>
                    <a:pt x="966090" y="1902981"/>
                    <a:pt x="956235" y="1900517"/>
                  </a:cubicBezTo>
                  <a:cubicBezTo>
                    <a:pt x="950124" y="1898989"/>
                    <a:pt x="944204" y="1896753"/>
                    <a:pt x="938306" y="1894541"/>
                  </a:cubicBezTo>
                  <a:cubicBezTo>
                    <a:pt x="928261" y="1890774"/>
                    <a:pt x="918505" y="1886254"/>
                    <a:pt x="908423" y="1882588"/>
                  </a:cubicBezTo>
                  <a:cubicBezTo>
                    <a:pt x="896582" y="1878282"/>
                    <a:pt x="884263" y="1875314"/>
                    <a:pt x="872565" y="1870635"/>
                  </a:cubicBezTo>
                  <a:cubicBezTo>
                    <a:pt x="862604" y="1866651"/>
                    <a:pt x="852727" y="1862449"/>
                    <a:pt x="842682" y="1858682"/>
                  </a:cubicBezTo>
                  <a:cubicBezTo>
                    <a:pt x="836784" y="1856470"/>
                    <a:pt x="830387" y="1855523"/>
                    <a:pt x="824753" y="1852706"/>
                  </a:cubicBezTo>
                  <a:cubicBezTo>
                    <a:pt x="768301" y="1824479"/>
                    <a:pt x="817371" y="1842275"/>
                    <a:pt x="776941" y="1828800"/>
                  </a:cubicBezTo>
                  <a:cubicBezTo>
                    <a:pt x="770965" y="1824816"/>
                    <a:pt x="764307" y="1821701"/>
                    <a:pt x="759012" y="1816847"/>
                  </a:cubicBezTo>
                  <a:cubicBezTo>
                    <a:pt x="740321" y="1799713"/>
                    <a:pt x="705223" y="1763058"/>
                    <a:pt x="705223" y="1763058"/>
                  </a:cubicBezTo>
                  <a:cubicBezTo>
                    <a:pt x="693011" y="1726420"/>
                    <a:pt x="703701" y="1749583"/>
                    <a:pt x="657412" y="1703294"/>
                  </a:cubicBezTo>
                  <a:lnTo>
                    <a:pt x="639482" y="1685364"/>
                  </a:lnTo>
                  <a:cubicBezTo>
                    <a:pt x="623160" y="1669042"/>
                    <a:pt x="602337" y="1645093"/>
                    <a:pt x="579718" y="1637553"/>
                  </a:cubicBezTo>
                  <a:cubicBezTo>
                    <a:pt x="557658" y="1630199"/>
                    <a:pt x="554487" y="1630583"/>
                    <a:pt x="531906" y="1613647"/>
                  </a:cubicBezTo>
                  <a:cubicBezTo>
                    <a:pt x="525144" y="1608576"/>
                    <a:pt x="521009" y="1600405"/>
                    <a:pt x="513976" y="1595717"/>
                  </a:cubicBezTo>
                  <a:cubicBezTo>
                    <a:pt x="508734" y="1592223"/>
                    <a:pt x="501681" y="1592558"/>
                    <a:pt x="496047" y="1589741"/>
                  </a:cubicBezTo>
                  <a:cubicBezTo>
                    <a:pt x="442335" y="1562885"/>
                    <a:pt x="491914" y="1575489"/>
                    <a:pt x="424329" y="1565835"/>
                  </a:cubicBezTo>
                  <a:cubicBezTo>
                    <a:pt x="418353" y="1561851"/>
                    <a:pt x="412146" y="1558192"/>
                    <a:pt x="406400" y="1553882"/>
                  </a:cubicBezTo>
                  <a:cubicBezTo>
                    <a:pt x="396195" y="1546228"/>
                    <a:pt x="387132" y="1537052"/>
                    <a:pt x="376518" y="1529976"/>
                  </a:cubicBezTo>
                  <a:cubicBezTo>
                    <a:pt x="369105" y="1525034"/>
                    <a:pt x="360252" y="1522607"/>
                    <a:pt x="352612" y="1518023"/>
                  </a:cubicBezTo>
                  <a:cubicBezTo>
                    <a:pt x="340293" y="1510632"/>
                    <a:pt x="316753" y="1494117"/>
                    <a:pt x="316753" y="1494117"/>
                  </a:cubicBezTo>
                  <a:cubicBezTo>
                    <a:pt x="312769" y="1488141"/>
                    <a:pt x="309605" y="1481527"/>
                    <a:pt x="304800" y="1476188"/>
                  </a:cubicBezTo>
                  <a:cubicBezTo>
                    <a:pt x="291607" y="1461529"/>
                    <a:pt x="271785" y="1451992"/>
                    <a:pt x="262965" y="1434353"/>
                  </a:cubicBezTo>
                  <a:cubicBezTo>
                    <a:pt x="247232" y="1402887"/>
                    <a:pt x="257312" y="1416747"/>
                    <a:pt x="233082" y="1392517"/>
                  </a:cubicBezTo>
                  <a:cubicBezTo>
                    <a:pt x="231090" y="1386541"/>
                    <a:pt x="230600" y="1379830"/>
                    <a:pt x="227106" y="1374588"/>
                  </a:cubicBezTo>
                  <a:cubicBezTo>
                    <a:pt x="222418" y="1367555"/>
                    <a:pt x="214677" y="1363075"/>
                    <a:pt x="209176" y="1356658"/>
                  </a:cubicBezTo>
                  <a:cubicBezTo>
                    <a:pt x="202694" y="1349095"/>
                    <a:pt x="197036" y="1340858"/>
                    <a:pt x="191247" y="1332753"/>
                  </a:cubicBezTo>
                  <a:cubicBezTo>
                    <a:pt x="170446" y="1303632"/>
                    <a:pt x="187351" y="1325934"/>
                    <a:pt x="167341" y="1290917"/>
                  </a:cubicBezTo>
                  <a:cubicBezTo>
                    <a:pt x="157827" y="1274268"/>
                    <a:pt x="142977" y="1257474"/>
                    <a:pt x="131482" y="1243106"/>
                  </a:cubicBezTo>
                  <a:cubicBezTo>
                    <a:pt x="129490" y="1237129"/>
                    <a:pt x="127316" y="1231210"/>
                    <a:pt x="125506" y="1225176"/>
                  </a:cubicBezTo>
                  <a:cubicBezTo>
                    <a:pt x="120557" y="1208680"/>
                    <a:pt x="114345" y="1183461"/>
                    <a:pt x="107576" y="1165411"/>
                  </a:cubicBezTo>
                  <a:cubicBezTo>
                    <a:pt x="103809" y="1155366"/>
                    <a:pt x="99289" y="1145611"/>
                    <a:pt x="95623" y="1135529"/>
                  </a:cubicBezTo>
                  <a:cubicBezTo>
                    <a:pt x="87115" y="1112131"/>
                    <a:pt x="82789" y="1098689"/>
                    <a:pt x="77694" y="1075764"/>
                  </a:cubicBezTo>
                  <a:cubicBezTo>
                    <a:pt x="75490" y="1065848"/>
                    <a:pt x="74509" y="1055649"/>
                    <a:pt x="71718" y="1045882"/>
                  </a:cubicBezTo>
                  <a:cubicBezTo>
                    <a:pt x="66526" y="1027710"/>
                    <a:pt x="53788" y="992094"/>
                    <a:pt x="53788" y="992094"/>
                  </a:cubicBezTo>
                  <a:cubicBezTo>
                    <a:pt x="46281" y="932033"/>
                    <a:pt x="43982" y="921654"/>
                    <a:pt x="41835" y="848658"/>
                  </a:cubicBezTo>
                  <a:cubicBezTo>
                    <a:pt x="40781" y="812815"/>
                    <a:pt x="41835" y="776941"/>
                    <a:pt x="41835" y="7410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30826" y="5068047"/>
              <a:ext cx="1202510" cy="1183341"/>
            </a:xfrm>
            <a:custGeom>
              <a:avLst/>
              <a:gdLst>
                <a:gd name="connsiteX0" fmla="*/ 1177 w 1202510"/>
                <a:gd name="connsiteY0" fmla="*/ 699247 h 1183341"/>
                <a:gd name="connsiteX1" fmla="*/ 13130 w 1202510"/>
                <a:gd name="connsiteY1" fmla="*/ 669364 h 1183341"/>
                <a:gd name="connsiteX2" fmla="*/ 25083 w 1202510"/>
                <a:gd name="connsiteY2" fmla="*/ 651435 h 1183341"/>
                <a:gd name="connsiteX3" fmla="*/ 37036 w 1202510"/>
                <a:gd name="connsiteY3" fmla="*/ 615576 h 1183341"/>
                <a:gd name="connsiteX4" fmla="*/ 48989 w 1202510"/>
                <a:gd name="connsiteY4" fmla="*/ 597647 h 1183341"/>
                <a:gd name="connsiteX5" fmla="*/ 66918 w 1202510"/>
                <a:gd name="connsiteY5" fmla="*/ 561788 h 1183341"/>
                <a:gd name="connsiteX6" fmla="*/ 72895 w 1202510"/>
                <a:gd name="connsiteY6" fmla="*/ 537882 h 1183341"/>
                <a:gd name="connsiteX7" fmla="*/ 84848 w 1202510"/>
                <a:gd name="connsiteY7" fmla="*/ 519953 h 1183341"/>
                <a:gd name="connsiteX8" fmla="*/ 114730 w 1202510"/>
                <a:gd name="connsiteY8" fmla="*/ 472141 h 1183341"/>
                <a:gd name="connsiteX9" fmla="*/ 138636 w 1202510"/>
                <a:gd name="connsiteY9" fmla="*/ 436282 h 1183341"/>
                <a:gd name="connsiteX10" fmla="*/ 156566 w 1202510"/>
                <a:gd name="connsiteY10" fmla="*/ 418353 h 1183341"/>
                <a:gd name="connsiteX11" fmla="*/ 180471 w 1202510"/>
                <a:gd name="connsiteY11" fmla="*/ 382494 h 1183341"/>
                <a:gd name="connsiteX12" fmla="*/ 210354 w 1202510"/>
                <a:gd name="connsiteY12" fmla="*/ 346635 h 1183341"/>
                <a:gd name="connsiteX13" fmla="*/ 246213 w 1202510"/>
                <a:gd name="connsiteY13" fmla="*/ 304800 h 1183341"/>
                <a:gd name="connsiteX14" fmla="*/ 300001 w 1202510"/>
                <a:gd name="connsiteY14" fmla="*/ 227105 h 1183341"/>
                <a:gd name="connsiteX15" fmla="*/ 341836 w 1202510"/>
                <a:gd name="connsiteY15" fmla="*/ 191247 h 1183341"/>
                <a:gd name="connsiteX16" fmla="*/ 383671 w 1202510"/>
                <a:gd name="connsiteY16" fmla="*/ 161364 h 1183341"/>
                <a:gd name="connsiteX17" fmla="*/ 407577 w 1202510"/>
                <a:gd name="connsiteY17" fmla="*/ 149411 h 1183341"/>
                <a:gd name="connsiteX18" fmla="*/ 443436 w 1202510"/>
                <a:gd name="connsiteY18" fmla="*/ 131482 h 1183341"/>
                <a:gd name="connsiteX19" fmla="*/ 461366 w 1202510"/>
                <a:gd name="connsiteY19" fmla="*/ 113553 h 1183341"/>
                <a:gd name="connsiteX20" fmla="*/ 503201 w 1202510"/>
                <a:gd name="connsiteY20" fmla="*/ 89647 h 1183341"/>
                <a:gd name="connsiteX21" fmla="*/ 515154 w 1202510"/>
                <a:gd name="connsiteY21" fmla="*/ 71717 h 1183341"/>
                <a:gd name="connsiteX22" fmla="*/ 521130 w 1202510"/>
                <a:gd name="connsiteY22" fmla="*/ 53788 h 1183341"/>
                <a:gd name="connsiteX23" fmla="*/ 539060 w 1202510"/>
                <a:gd name="connsiteY23" fmla="*/ 35858 h 1183341"/>
                <a:gd name="connsiteX24" fmla="*/ 545036 w 1202510"/>
                <a:gd name="connsiteY24" fmla="*/ 17929 h 1183341"/>
                <a:gd name="connsiteX25" fmla="*/ 604801 w 1202510"/>
                <a:gd name="connsiteY25" fmla="*/ 0 h 1183341"/>
                <a:gd name="connsiteX26" fmla="*/ 652613 w 1202510"/>
                <a:gd name="connsiteY26" fmla="*/ 5976 h 1183341"/>
                <a:gd name="connsiteX27" fmla="*/ 664566 w 1202510"/>
                <a:gd name="connsiteY27" fmla="*/ 29882 h 1183341"/>
                <a:gd name="connsiteX28" fmla="*/ 676518 w 1202510"/>
                <a:gd name="connsiteY28" fmla="*/ 47811 h 1183341"/>
                <a:gd name="connsiteX29" fmla="*/ 688471 w 1202510"/>
                <a:gd name="connsiteY29" fmla="*/ 83670 h 1183341"/>
                <a:gd name="connsiteX30" fmla="*/ 700424 w 1202510"/>
                <a:gd name="connsiteY30" fmla="*/ 101600 h 1183341"/>
                <a:gd name="connsiteX31" fmla="*/ 736283 w 1202510"/>
                <a:gd name="connsiteY31" fmla="*/ 161364 h 1183341"/>
                <a:gd name="connsiteX32" fmla="*/ 754213 w 1202510"/>
                <a:gd name="connsiteY32" fmla="*/ 167341 h 1183341"/>
                <a:gd name="connsiteX33" fmla="*/ 802024 w 1202510"/>
                <a:gd name="connsiteY33" fmla="*/ 227105 h 1183341"/>
                <a:gd name="connsiteX34" fmla="*/ 813977 w 1202510"/>
                <a:gd name="connsiteY34" fmla="*/ 245035 h 1183341"/>
                <a:gd name="connsiteX35" fmla="*/ 849836 w 1202510"/>
                <a:gd name="connsiteY35" fmla="*/ 280894 h 1183341"/>
                <a:gd name="connsiteX36" fmla="*/ 873742 w 1202510"/>
                <a:gd name="connsiteY36" fmla="*/ 316753 h 1183341"/>
                <a:gd name="connsiteX37" fmla="*/ 885695 w 1202510"/>
                <a:gd name="connsiteY37" fmla="*/ 334682 h 1183341"/>
                <a:gd name="connsiteX38" fmla="*/ 951436 w 1202510"/>
                <a:gd name="connsiteY38" fmla="*/ 340658 h 1183341"/>
                <a:gd name="connsiteX39" fmla="*/ 999248 w 1202510"/>
                <a:gd name="connsiteY39" fmla="*/ 358588 h 1183341"/>
                <a:gd name="connsiteX40" fmla="*/ 1035107 w 1202510"/>
                <a:gd name="connsiteY40" fmla="*/ 382494 h 1183341"/>
                <a:gd name="connsiteX41" fmla="*/ 1053036 w 1202510"/>
                <a:gd name="connsiteY41" fmla="*/ 388470 h 1183341"/>
                <a:gd name="connsiteX42" fmla="*/ 1064989 w 1202510"/>
                <a:gd name="connsiteY42" fmla="*/ 412376 h 1183341"/>
                <a:gd name="connsiteX43" fmla="*/ 1082918 w 1202510"/>
                <a:gd name="connsiteY43" fmla="*/ 430305 h 1183341"/>
                <a:gd name="connsiteX44" fmla="*/ 1088895 w 1202510"/>
                <a:gd name="connsiteY44" fmla="*/ 448235 h 1183341"/>
                <a:gd name="connsiteX45" fmla="*/ 1106824 w 1202510"/>
                <a:gd name="connsiteY45" fmla="*/ 466164 h 1183341"/>
                <a:gd name="connsiteX46" fmla="*/ 1118777 w 1202510"/>
                <a:gd name="connsiteY46" fmla="*/ 484094 h 1183341"/>
                <a:gd name="connsiteX47" fmla="*/ 1130730 w 1202510"/>
                <a:gd name="connsiteY47" fmla="*/ 525929 h 1183341"/>
                <a:gd name="connsiteX48" fmla="*/ 1148660 w 1202510"/>
                <a:gd name="connsiteY48" fmla="*/ 543858 h 1183341"/>
                <a:gd name="connsiteX49" fmla="*/ 1160613 w 1202510"/>
                <a:gd name="connsiteY49" fmla="*/ 579717 h 1183341"/>
                <a:gd name="connsiteX50" fmla="*/ 1172566 w 1202510"/>
                <a:gd name="connsiteY50" fmla="*/ 603623 h 1183341"/>
                <a:gd name="connsiteX51" fmla="*/ 1184518 w 1202510"/>
                <a:gd name="connsiteY51" fmla="*/ 639482 h 1183341"/>
                <a:gd name="connsiteX52" fmla="*/ 1196471 w 1202510"/>
                <a:gd name="connsiteY52" fmla="*/ 669364 h 1183341"/>
                <a:gd name="connsiteX53" fmla="*/ 1202448 w 1202510"/>
                <a:gd name="connsiteY53" fmla="*/ 764988 h 1183341"/>
                <a:gd name="connsiteX54" fmla="*/ 1190495 w 1202510"/>
                <a:gd name="connsiteY54" fmla="*/ 962211 h 1183341"/>
                <a:gd name="connsiteX55" fmla="*/ 1184518 w 1202510"/>
                <a:gd name="connsiteY55" fmla="*/ 980141 h 1183341"/>
                <a:gd name="connsiteX56" fmla="*/ 1166589 w 1202510"/>
                <a:gd name="connsiteY56" fmla="*/ 998070 h 1183341"/>
                <a:gd name="connsiteX57" fmla="*/ 1124754 w 1202510"/>
                <a:gd name="connsiteY57" fmla="*/ 1016000 h 1183341"/>
                <a:gd name="connsiteX58" fmla="*/ 1106824 w 1202510"/>
                <a:gd name="connsiteY58" fmla="*/ 1033929 h 1183341"/>
                <a:gd name="connsiteX59" fmla="*/ 1076942 w 1202510"/>
                <a:gd name="connsiteY59" fmla="*/ 1039905 h 1183341"/>
                <a:gd name="connsiteX60" fmla="*/ 1035107 w 1202510"/>
                <a:gd name="connsiteY60" fmla="*/ 1045882 h 1183341"/>
                <a:gd name="connsiteX61" fmla="*/ 999248 w 1202510"/>
                <a:gd name="connsiteY61" fmla="*/ 1051858 h 1183341"/>
                <a:gd name="connsiteX62" fmla="*/ 981318 w 1202510"/>
                <a:gd name="connsiteY62" fmla="*/ 1057835 h 1183341"/>
                <a:gd name="connsiteX63" fmla="*/ 951436 w 1202510"/>
                <a:gd name="connsiteY63" fmla="*/ 1063811 h 1183341"/>
                <a:gd name="connsiteX64" fmla="*/ 933507 w 1202510"/>
                <a:gd name="connsiteY64" fmla="*/ 1075764 h 1183341"/>
                <a:gd name="connsiteX65" fmla="*/ 915577 w 1202510"/>
                <a:gd name="connsiteY65" fmla="*/ 1081741 h 1183341"/>
                <a:gd name="connsiteX66" fmla="*/ 873742 w 1202510"/>
                <a:gd name="connsiteY66" fmla="*/ 1099670 h 1183341"/>
                <a:gd name="connsiteX67" fmla="*/ 855813 w 1202510"/>
                <a:gd name="connsiteY67" fmla="*/ 1117600 h 1183341"/>
                <a:gd name="connsiteX68" fmla="*/ 831907 w 1202510"/>
                <a:gd name="connsiteY68" fmla="*/ 1129553 h 1183341"/>
                <a:gd name="connsiteX69" fmla="*/ 778118 w 1202510"/>
                <a:gd name="connsiteY69" fmla="*/ 1147482 h 1183341"/>
                <a:gd name="connsiteX70" fmla="*/ 724330 w 1202510"/>
                <a:gd name="connsiteY70" fmla="*/ 1171388 h 1183341"/>
                <a:gd name="connsiteX71" fmla="*/ 676518 w 1202510"/>
                <a:gd name="connsiteY71" fmla="*/ 1183341 h 1183341"/>
                <a:gd name="connsiteX72" fmla="*/ 509177 w 1202510"/>
                <a:gd name="connsiteY72" fmla="*/ 1177364 h 1183341"/>
                <a:gd name="connsiteX73" fmla="*/ 455389 w 1202510"/>
                <a:gd name="connsiteY73" fmla="*/ 1153458 h 1183341"/>
                <a:gd name="connsiteX74" fmla="*/ 431483 w 1202510"/>
                <a:gd name="connsiteY74" fmla="*/ 1147482 h 1183341"/>
                <a:gd name="connsiteX75" fmla="*/ 413554 w 1202510"/>
                <a:gd name="connsiteY75" fmla="*/ 1135529 h 1183341"/>
                <a:gd name="connsiteX76" fmla="*/ 371718 w 1202510"/>
                <a:gd name="connsiteY76" fmla="*/ 1123576 h 1183341"/>
                <a:gd name="connsiteX77" fmla="*/ 353789 w 1202510"/>
                <a:gd name="connsiteY77" fmla="*/ 1117600 h 1183341"/>
                <a:gd name="connsiteX78" fmla="*/ 311954 w 1202510"/>
                <a:gd name="connsiteY78" fmla="*/ 1105647 h 1183341"/>
                <a:gd name="connsiteX79" fmla="*/ 276095 w 1202510"/>
                <a:gd name="connsiteY79" fmla="*/ 1075764 h 1183341"/>
                <a:gd name="connsiteX80" fmla="*/ 246213 w 1202510"/>
                <a:gd name="connsiteY80" fmla="*/ 1069788 h 1183341"/>
                <a:gd name="connsiteX81" fmla="*/ 210354 w 1202510"/>
                <a:gd name="connsiteY81" fmla="*/ 1057835 h 1183341"/>
                <a:gd name="connsiteX82" fmla="*/ 186448 w 1202510"/>
                <a:gd name="connsiteY82" fmla="*/ 1051858 h 1183341"/>
                <a:gd name="connsiteX83" fmla="*/ 144613 w 1202510"/>
                <a:gd name="connsiteY83" fmla="*/ 1016000 h 1183341"/>
                <a:gd name="connsiteX84" fmla="*/ 132660 w 1202510"/>
                <a:gd name="connsiteY84" fmla="*/ 992094 h 1183341"/>
                <a:gd name="connsiteX85" fmla="*/ 114730 w 1202510"/>
                <a:gd name="connsiteY85" fmla="*/ 974164 h 1183341"/>
                <a:gd name="connsiteX86" fmla="*/ 102777 w 1202510"/>
                <a:gd name="connsiteY86" fmla="*/ 956235 h 1183341"/>
                <a:gd name="connsiteX87" fmla="*/ 84848 w 1202510"/>
                <a:gd name="connsiteY87" fmla="*/ 902447 h 1183341"/>
                <a:gd name="connsiteX88" fmla="*/ 78871 w 1202510"/>
                <a:gd name="connsiteY88" fmla="*/ 884517 h 1183341"/>
                <a:gd name="connsiteX89" fmla="*/ 72895 w 1202510"/>
                <a:gd name="connsiteY89" fmla="*/ 866588 h 1183341"/>
                <a:gd name="connsiteX90" fmla="*/ 60942 w 1202510"/>
                <a:gd name="connsiteY90" fmla="*/ 842682 h 1183341"/>
                <a:gd name="connsiteX91" fmla="*/ 48989 w 1202510"/>
                <a:gd name="connsiteY91" fmla="*/ 806823 h 1183341"/>
                <a:gd name="connsiteX92" fmla="*/ 43013 w 1202510"/>
                <a:gd name="connsiteY92" fmla="*/ 753035 h 1183341"/>
                <a:gd name="connsiteX93" fmla="*/ 1177 w 1202510"/>
                <a:gd name="connsiteY93" fmla="*/ 699247 h 118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02510" h="1183341">
                  <a:moveTo>
                    <a:pt x="1177" y="699247"/>
                  </a:moveTo>
                  <a:cubicBezTo>
                    <a:pt x="-3803" y="685302"/>
                    <a:pt x="8332" y="678960"/>
                    <a:pt x="13130" y="669364"/>
                  </a:cubicBezTo>
                  <a:cubicBezTo>
                    <a:pt x="16342" y="662940"/>
                    <a:pt x="22166" y="657999"/>
                    <a:pt x="25083" y="651435"/>
                  </a:cubicBezTo>
                  <a:cubicBezTo>
                    <a:pt x="30200" y="639921"/>
                    <a:pt x="30047" y="626059"/>
                    <a:pt x="37036" y="615576"/>
                  </a:cubicBezTo>
                  <a:cubicBezTo>
                    <a:pt x="41020" y="609600"/>
                    <a:pt x="45777" y="604071"/>
                    <a:pt x="48989" y="597647"/>
                  </a:cubicBezTo>
                  <a:cubicBezTo>
                    <a:pt x="73737" y="548152"/>
                    <a:pt x="32661" y="613177"/>
                    <a:pt x="66918" y="561788"/>
                  </a:cubicBezTo>
                  <a:cubicBezTo>
                    <a:pt x="68910" y="553819"/>
                    <a:pt x="69659" y="545432"/>
                    <a:pt x="72895" y="537882"/>
                  </a:cubicBezTo>
                  <a:cubicBezTo>
                    <a:pt x="75725" y="531280"/>
                    <a:pt x="81284" y="526189"/>
                    <a:pt x="84848" y="519953"/>
                  </a:cubicBezTo>
                  <a:cubicBezTo>
                    <a:pt x="120187" y="458110"/>
                    <a:pt x="70290" y="535628"/>
                    <a:pt x="114730" y="472141"/>
                  </a:cubicBezTo>
                  <a:cubicBezTo>
                    <a:pt x="122968" y="460372"/>
                    <a:pt x="128478" y="446440"/>
                    <a:pt x="138636" y="436282"/>
                  </a:cubicBezTo>
                  <a:cubicBezTo>
                    <a:pt x="144613" y="430306"/>
                    <a:pt x="151377" y="425025"/>
                    <a:pt x="156566" y="418353"/>
                  </a:cubicBezTo>
                  <a:cubicBezTo>
                    <a:pt x="165386" y="407014"/>
                    <a:pt x="170313" y="392652"/>
                    <a:pt x="180471" y="382494"/>
                  </a:cubicBezTo>
                  <a:cubicBezTo>
                    <a:pt x="232845" y="330120"/>
                    <a:pt x="168758" y="396551"/>
                    <a:pt x="210354" y="346635"/>
                  </a:cubicBezTo>
                  <a:cubicBezTo>
                    <a:pt x="234796" y="317304"/>
                    <a:pt x="223836" y="340602"/>
                    <a:pt x="246213" y="304800"/>
                  </a:cubicBezTo>
                  <a:cubicBezTo>
                    <a:pt x="267036" y="271485"/>
                    <a:pt x="255981" y="260119"/>
                    <a:pt x="300001" y="227105"/>
                  </a:cubicBezTo>
                  <a:cubicBezTo>
                    <a:pt x="369895" y="174686"/>
                    <a:pt x="283579" y="241182"/>
                    <a:pt x="341836" y="191247"/>
                  </a:cubicBezTo>
                  <a:cubicBezTo>
                    <a:pt x="348249" y="185750"/>
                    <a:pt x="374211" y="166770"/>
                    <a:pt x="383671" y="161364"/>
                  </a:cubicBezTo>
                  <a:cubicBezTo>
                    <a:pt x="391406" y="156944"/>
                    <a:pt x="399842" y="153831"/>
                    <a:pt x="407577" y="149411"/>
                  </a:cubicBezTo>
                  <a:cubicBezTo>
                    <a:pt x="440016" y="130875"/>
                    <a:pt x="410565" y="142438"/>
                    <a:pt x="443436" y="131482"/>
                  </a:cubicBezTo>
                  <a:cubicBezTo>
                    <a:pt x="449413" y="125506"/>
                    <a:pt x="454873" y="118964"/>
                    <a:pt x="461366" y="113553"/>
                  </a:cubicBezTo>
                  <a:cubicBezTo>
                    <a:pt x="474039" y="102992"/>
                    <a:pt x="488585" y="96955"/>
                    <a:pt x="503201" y="89647"/>
                  </a:cubicBezTo>
                  <a:cubicBezTo>
                    <a:pt x="507185" y="83670"/>
                    <a:pt x="511942" y="78142"/>
                    <a:pt x="515154" y="71717"/>
                  </a:cubicBezTo>
                  <a:cubicBezTo>
                    <a:pt x="517971" y="66082"/>
                    <a:pt x="517636" y="59030"/>
                    <a:pt x="521130" y="53788"/>
                  </a:cubicBezTo>
                  <a:cubicBezTo>
                    <a:pt x="525818" y="46755"/>
                    <a:pt x="533083" y="41835"/>
                    <a:pt x="539060" y="35858"/>
                  </a:cubicBezTo>
                  <a:cubicBezTo>
                    <a:pt x="541052" y="29882"/>
                    <a:pt x="539910" y="21591"/>
                    <a:pt x="545036" y="17929"/>
                  </a:cubicBezTo>
                  <a:cubicBezTo>
                    <a:pt x="552873" y="12332"/>
                    <a:pt x="592020" y="3195"/>
                    <a:pt x="604801" y="0"/>
                  </a:cubicBezTo>
                  <a:cubicBezTo>
                    <a:pt x="620738" y="1992"/>
                    <a:pt x="638247" y="-1207"/>
                    <a:pt x="652613" y="5976"/>
                  </a:cubicBezTo>
                  <a:cubicBezTo>
                    <a:pt x="660582" y="9960"/>
                    <a:pt x="660146" y="22147"/>
                    <a:pt x="664566" y="29882"/>
                  </a:cubicBezTo>
                  <a:cubicBezTo>
                    <a:pt x="668129" y="36118"/>
                    <a:pt x="673601" y="41247"/>
                    <a:pt x="676518" y="47811"/>
                  </a:cubicBezTo>
                  <a:cubicBezTo>
                    <a:pt x="681635" y="59325"/>
                    <a:pt x="681482" y="73186"/>
                    <a:pt x="688471" y="83670"/>
                  </a:cubicBezTo>
                  <a:cubicBezTo>
                    <a:pt x="692455" y="89647"/>
                    <a:pt x="696860" y="95363"/>
                    <a:pt x="700424" y="101600"/>
                  </a:cubicBezTo>
                  <a:cubicBezTo>
                    <a:pt x="707311" y="113652"/>
                    <a:pt x="725964" y="157924"/>
                    <a:pt x="736283" y="161364"/>
                  </a:cubicBezTo>
                  <a:lnTo>
                    <a:pt x="754213" y="167341"/>
                  </a:lnTo>
                  <a:cubicBezTo>
                    <a:pt x="771354" y="218766"/>
                    <a:pt x="740305" y="134523"/>
                    <a:pt x="802024" y="227105"/>
                  </a:cubicBezTo>
                  <a:cubicBezTo>
                    <a:pt x="806008" y="233082"/>
                    <a:pt x="809205" y="239666"/>
                    <a:pt x="813977" y="245035"/>
                  </a:cubicBezTo>
                  <a:cubicBezTo>
                    <a:pt x="825207" y="257669"/>
                    <a:pt x="840459" y="266829"/>
                    <a:pt x="849836" y="280894"/>
                  </a:cubicBezTo>
                  <a:lnTo>
                    <a:pt x="873742" y="316753"/>
                  </a:lnTo>
                  <a:cubicBezTo>
                    <a:pt x="877726" y="322729"/>
                    <a:pt x="878542" y="334032"/>
                    <a:pt x="885695" y="334682"/>
                  </a:cubicBezTo>
                  <a:lnTo>
                    <a:pt x="951436" y="340658"/>
                  </a:lnTo>
                  <a:cubicBezTo>
                    <a:pt x="1009155" y="379136"/>
                    <a:pt x="918007" y="321660"/>
                    <a:pt x="999248" y="358588"/>
                  </a:cubicBezTo>
                  <a:cubicBezTo>
                    <a:pt x="1012326" y="364533"/>
                    <a:pt x="1021478" y="377951"/>
                    <a:pt x="1035107" y="382494"/>
                  </a:cubicBezTo>
                  <a:lnTo>
                    <a:pt x="1053036" y="388470"/>
                  </a:lnTo>
                  <a:cubicBezTo>
                    <a:pt x="1057020" y="396439"/>
                    <a:pt x="1059811" y="405126"/>
                    <a:pt x="1064989" y="412376"/>
                  </a:cubicBezTo>
                  <a:cubicBezTo>
                    <a:pt x="1069902" y="419254"/>
                    <a:pt x="1078230" y="423273"/>
                    <a:pt x="1082918" y="430305"/>
                  </a:cubicBezTo>
                  <a:cubicBezTo>
                    <a:pt x="1086413" y="435547"/>
                    <a:pt x="1085400" y="442993"/>
                    <a:pt x="1088895" y="448235"/>
                  </a:cubicBezTo>
                  <a:cubicBezTo>
                    <a:pt x="1093583" y="455267"/>
                    <a:pt x="1101413" y="459671"/>
                    <a:pt x="1106824" y="466164"/>
                  </a:cubicBezTo>
                  <a:cubicBezTo>
                    <a:pt x="1111422" y="471682"/>
                    <a:pt x="1114793" y="478117"/>
                    <a:pt x="1118777" y="484094"/>
                  </a:cubicBezTo>
                  <a:cubicBezTo>
                    <a:pt x="1119573" y="487278"/>
                    <a:pt x="1127302" y="520787"/>
                    <a:pt x="1130730" y="525929"/>
                  </a:cubicBezTo>
                  <a:cubicBezTo>
                    <a:pt x="1135418" y="532961"/>
                    <a:pt x="1142683" y="537882"/>
                    <a:pt x="1148660" y="543858"/>
                  </a:cubicBezTo>
                  <a:cubicBezTo>
                    <a:pt x="1152644" y="555811"/>
                    <a:pt x="1154978" y="568448"/>
                    <a:pt x="1160613" y="579717"/>
                  </a:cubicBezTo>
                  <a:cubicBezTo>
                    <a:pt x="1164597" y="587686"/>
                    <a:pt x="1169257" y="595351"/>
                    <a:pt x="1172566" y="603623"/>
                  </a:cubicBezTo>
                  <a:cubicBezTo>
                    <a:pt x="1177245" y="615321"/>
                    <a:pt x="1179839" y="627784"/>
                    <a:pt x="1184518" y="639482"/>
                  </a:cubicBezTo>
                  <a:lnTo>
                    <a:pt x="1196471" y="669364"/>
                  </a:lnTo>
                  <a:cubicBezTo>
                    <a:pt x="1198463" y="701239"/>
                    <a:pt x="1203100" y="733058"/>
                    <a:pt x="1202448" y="764988"/>
                  </a:cubicBezTo>
                  <a:cubicBezTo>
                    <a:pt x="1201104" y="830836"/>
                    <a:pt x="1195965" y="896577"/>
                    <a:pt x="1190495" y="962211"/>
                  </a:cubicBezTo>
                  <a:cubicBezTo>
                    <a:pt x="1189972" y="968489"/>
                    <a:pt x="1188013" y="974899"/>
                    <a:pt x="1184518" y="980141"/>
                  </a:cubicBezTo>
                  <a:cubicBezTo>
                    <a:pt x="1179830" y="987173"/>
                    <a:pt x="1173467" y="993157"/>
                    <a:pt x="1166589" y="998070"/>
                  </a:cubicBezTo>
                  <a:cubicBezTo>
                    <a:pt x="1153666" y="1007300"/>
                    <a:pt x="1139384" y="1011123"/>
                    <a:pt x="1124754" y="1016000"/>
                  </a:cubicBezTo>
                  <a:cubicBezTo>
                    <a:pt x="1118777" y="1021976"/>
                    <a:pt x="1114384" y="1030149"/>
                    <a:pt x="1106824" y="1033929"/>
                  </a:cubicBezTo>
                  <a:cubicBezTo>
                    <a:pt x="1097738" y="1038472"/>
                    <a:pt x="1086962" y="1038235"/>
                    <a:pt x="1076942" y="1039905"/>
                  </a:cubicBezTo>
                  <a:cubicBezTo>
                    <a:pt x="1063047" y="1042221"/>
                    <a:pt x="1049030" y="1043740"/>
                    <a:pt x="1035107" y="1045882"/>
                  </a:cubicBezTo>
                  <a:cubicBezTo>
                    <a:pt x="1023130" y="1047725"/>
                    <a:pt x="1011201" y="1049866"/>
                    <a:pt x="999248" y="1051858"/>
                  </a:cubicBezTo>
                  <a:cubicBezTo>
                    <a:pt x="993271" y="1053850"/>
                    <a:pt x="987430" y="1056307"/>
                    <a:pt x="981318" y="1057835"/>
                  </a:cubicBezTo>
                  <a:cubicBezTo>
                    <a:pt x="971463" y="1060299"/>
                    <a:pt x="960947" y="1060244"/>
                    <a:pt x="951436" y="1063811"/>
                  </a:cubicBezTo>
                  <a:cubicBezTo>
                    <a:pt x="944711" y="1066333"/>
                    <a:pt x="939931" y="1072552"/>
                    <a:pt x="933507" y="1075764"/>
                  </a:cubicBezTo>
                  <a:cubicBezTo>
                    <a:pt x="927872" y="1078582"/>
                    <a:pt x="921212" y="1078923"/>
                    <a:pt x="915577" y="1081741"/>
                  </a:cubicBezTo>
                  <a:cubicBezTo>
                    <a:pt x="874307" y="1102377"/>
                    <a:pt x="923493" y="1087233"/>
                    <a:pt x="873742" y="1099670"/>
                  </a:cubicBezTo>
                  <a:cubicBezTo>
                    <a:pt x="867766" y="1105647"/>
                    <a:pt x="862691" y="1112687"/>
                    <a:pt x="855813" y="1117600"/>
                  </a:cubicBezTo>
                  <a:cubicBezTo>
                    <a:pt x="848563" y="1122778"/>
                    <a:pt x="840048" y="1125935"/>
                    <a:pt x="831907" y="1129553"/>
                  </a:cubicBezTo>
                  <a:cubicBezTo>
                    <a:pt x="802976" y="1142410"/>
                    <a:pt x="805863" y="1140545"/>
                    <a:pt x="778118" y="1147482"/>
                  </a:cubicBezTo>
                  <a:cubicBezTo>
                    <a:pt x="754571" y="1163181"/>
                    <a:pt x="758469" y="1162853"/>
                    <a:pt x="724330" y="1171388"/>
                  </a:cubicBezTo>
                  <a:lnTo>
                    <a:pt x="676518" y="1183341"/>
                  </a:lnTo>
                  <a:cubicBezTo>
                    <a:pt x="620738" y="1181349"/>
                    <a:pt x="564777" y="1182270"/>
                    <a:pt x="509177" y="1177364"/>
                  </a:cubicBezTo>
                  <a:cubicBezTo>
                    <a:pt x="462364" y="1173233"/>
                    <a:pt x="486161" y="1166646"/>
                    <a:pt x="455389" y="1153458"/>
                  </a:cubicBezTo>
                  <a:cubicBezTo>
                    <a:pt x="447839" y="1150222"/>
                    <a:pt x="439452" y="1149474"/>
                    <a:pt x="431483" y="1147482"/>
                  </a:cubicBezTo>
                  <a:cubicBezTo>
                    <a:pt x="425507" y="1143498"/>
                    <a:pt x="419978" y="1138741"/>
                    <a:pt x="413554" y="1135529"/>
                  </a:cubicBezTo>
                  <a:cubicBezTo>
                    <a:pt x="404007" y="1130755"/>
                    <a:pt x="380646" y="1126127"/>
                    <a:pt x="371718" y="1123576"/>
                  </a:cubicBezTo>
                  <a:cubicBezTo>
                    <a:pt x="365661" y="1121845"/>
                    <a:pt x="359846" y="1119331"/>
                    <a:pt x="353789" y="1117600"/>
                  </a:cubicBezTo>
                  <a:cubicBezTo>
                    <a:pt x="301259" y="1102591"/>
                    <a:pt x="354941" y="1119975"/>
                    <a:pt x="311954" y="1105647"/>
                  </a:cubicBezTo>
                  <a:cubicBezTo>
                    <a:pt x="302654" y="1096347"/>
                    <a:pt x="289407" y="1080756"/>
                    <a:pt x="276095" y="1075764"/>
                  </a:cubicBezTo>
                  <a:cubicBezTo>
                    <a:pt x="266584" y="1072197"/>
                    <a:pt x="256013" y="1072461"/>
                    <a:pt x="246213" y="1069788"/>
                  </a:cubicBezTo>
                  <a:cubicBezTo>
                    <a:pt x="234057" y="1066473"/>
                    <a:pt x="222577" y="1060891"/>
                    <a:pt x="210354" y="1057835"/>
                  </a:cubicBezTo>
                  <a:lnTo>
                    <a:pt x="186448" y="1051858"/>
                  </a:lnTo>
                  <a:cubicBezTo>
                    <a:pt x="173891" y="1042441"/>
                    <a:pt x="154218" y="1029447"/>
                    <a:pt x="144613" y="1016000"/>
                  </a:cubicBezTo>
                  <a:cubicBezTo>
                    <a:pt x="139435" y="1008750"/>
                    <a:pt x="137838" y="999344"/>
                    <a:pt x="132660" y="992094"/>
                  </a:cubicBezTo>
                  <a:cubicBezTo>
                    <a:pt x="127747" y="985216"/>
                    <a:pt x="120141" y="980657"/>
                    <a:pt x="114730" y="974164"/>
                  </a:cubicBezTo>
                  <a:cubicBezTo>
                    <a:pt x="110132" y="968646"/>
                    <a:pt x="106761" y="962211"/>
                    <a:pt x="102777" y="956235"/>
                  </a:cubicBezTo>
                  <a:lnTo>
                    <a:pt x="84848" y="902447"/>
                  </a:lnTo>
                  <a:lnTo>
                    <a:pt x="78871" y="884517"/>
                  </a:lnTo>
                  <a:cubicBezTo>
                    <a:pt x="76879" y="878541"/>
                    <a:pt x="75712" y="872223"/>
                    <a:pt x="72895" y="866588"/>
                  </a:cubicBezTo>
                  <a:cubicBezTo>
                    <a:pt x="68911" y="858619"/>
                    <a:pt x="64251" y="850954"/>
                    <a:pt x="60942" y="842682"/>
                  </a:cubicBezTo>
                  <a:cubicBezTo>
                    <a:pt x="56263" y="830984"/>
                    <a:pt x="48989" y="806823"/>
                    <a:pt x="48989" y="806823"/>
                  </a:cubicBezTo>
                  <a:cubicBezTo>
                    <a:pt x="46997" y="788894"/>
                    <a:pt x="44901" y="770976"/>
                    <a:pt x="43013" y="753035"/>
                  </a:cubicBezTo>
                  <a:cubicBezTo>
                    <a:pt x="36640" y="692487"/>
                    <a:pt x="6157" y="713192"/>
                    <a:pt x="1177" y="699247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54824" y="4524188"/>
              <a:ext cx="761746" cy="615577"/>
            </a:xfrm>
            <a:custGeom>
              <a:avLst/>
              <a:gdLst>
                <a:gd name="connsiteX0" fmla="*/ 735105 w 761746"/>
                <a:gd name="connsiteY0" fmla="*/ 502024 h 615577"/>
                <a:gd name="connsiteX1" fmla="*/ 753035 w 761746"/>
                <a:gd name="connsiteY1" fmla="*/ 466165 h 615577"/>
                <a:gd name="connsiteX2" fmla="*/ 729129 w 761746"/>
                <a:gd name="connsiteY2" fmla="*/ 245036 h 615577"/>
                <a:gd name="connsiteX3" fmla="*/ 699247 w 761746"/>
                <a:gd name="connsiteY3" fmla="*/ 209177 h 615577"/>
                <a:gd name="connsiteX4" fmla="*/ 639482 w 761746"/>
                <a:gd name="connsiteY4" fmla="*/ 149412 h 615577"/>
                <a:gd name="connsiteX5" fmla="*/ 621552 w 761746"/>
                <a:gd name="connsiteY5" fmla="*/ 131483 h 615577"/>
                <a:gd name="connsiteX6" fmla="*/ 609600 w 761746"/>
                <a:gd name="connsiteY6" fmla="*/ 113553 h 615577"/>
                <a:gd name="connsiteX7" fmla="*/ 591670 w 761746"/>
                <a:gd name="connsiteY7" fmla="*/ 107577 h 615577"/>
                <a:gd name="connsiteX8" fmla="*/ 561788 w 761746"/>
                <a:gd name="connsiteY8" fmla="*/ 89647 h 615577"/>
                <a:gd name="connsiteX9" fmla="*/ 525929 w 761746"/>
                <a:gd name="connsiteY9" fmla="*/ 59765 h 615577"/>
                <a:gd name="connsiteX10" fmla="*/ 490070 w 761746"/>
                <a:gd name="connsiteY10" fmla="*/ 41836 h 615577"/>
                <a:gd name="connsiteX11" fmla="*/ 472141 w 761746"/>
                <a:gd name="connsiteY11" fmla="*/ 23906 h 615577"/>
                <a:gd name="connsiteX12" fmla="*/ 448235 w 761746"/>
                <a:gd name="connsiteY12" fmla="*/ 17930 h 615577"/>
                <a:gd name="connsiteX13" fmla="*/ 430305 w 761746"/>
                <a:gd name="connsiteY13" fmla="*/ 11953 h 615577"/>
                <a:gd name="connsiteX14" fmla="*/ 364564 w 761746"/>
                <a:gd name="connsiteY14" fmla="*/ 0 h 615577"/>
                <a:gd name="connsiteX15" fmla="*/ 113552 w 761746"/>
                <a:gd name="connsiteY15" fmla="*/ 5977 h 615577"/>
                <a:gd name="connsiteX16" fmla="*/ 101600 w 761746"/>
                <a:gd name="connsiteY16" fmla="*/ 23906 h 615577"/>
                <a:gd name="connsiteX17" fmla="*/ 65741 w 761746"/>
                <a:gd name="connsiteY17" fmla="*/ 53788 h 615577"/>
                <a:gd name="connsiteX18" fmla="*/ 53788 w 761746"/>
                <a:gd name="connsiteY18" fmla="*/ 89647 h 615577"/>
                <a:gd name="connsiteX19" fmla="*/ 29882 w 761746"/>
                <a:gd name="connsiteY19" fmla="*/ 131483 h 615577"/>
                <a:gd name="connsiteX20" fmla="*/ 17929 w 761746"/>
                <a:gd name="connsiteY20" fmla="*/ 149412 h 615577"/>
                <a:gd name="connsiteX21" fmla="*/ 5976 w 761746"/>
                <a:gd name="connsiteY21" fmla="*/ 185271 h 615577"/>
                <a:gd name="connsiteX22" fmla="*/ 0 w 761746"/>
                <a:gd name="connsiteY22" fmla="*/ 203200 h 615577"/>
                <a:gd name="connsiteX23" fmla="*/ 5976 w 761746"/>
                <a:gd name="connsiteY23" fmla="*/ 400424 h 615577"/>
                <a:gd name="connsiteX24" fmla="*/ 11952 w 761746"/>
                <a:gd name="connsiteY24" fmla="*/ 418353 h 615577"/>
                <a:gd name="connsiteX25" fmla="*/ 29882 w 761746"/>
                <a:gd name="connsiteY25" fmla="*/ 436283 h 615577"/>
                <a:gd name="connsiteX26" fmla="*/ 47811 w 761746"/>
                <a:gd name="connsiteY26" fmla="*/ 460188 h 615577"/>
                <a:gd name="connsiteX27" fmla="*/ 59764 w 761746"/>
                <a:gd name="connsiteY27" fmla="*/ 478118 h 615577"/>
                <a:gd name="connsiteX28" fmla="*/ 77694 w 761746"/>
                <a:gd name="connsiteY28" fmla="*/ 490071 h 615577"/>
                <a:gd name="connsiteX29" fmla="*/ 113552 w 761746"/>
                <a:gd name="connsiteY29" fmla="*/ 519953 h 615577"/>
                <a:gd name="connsiteX30" fmla="*/ 137458 w 761746"/>
                <a:gd name="connsiteY30" fmla="*/ 537883 h 615577"/>
                <a:gd name="connsiteX31" fmla="*/ 155388 w 761746"/>
                <a:gd name="connsiteY31" fmla="*/ 555812 h 615577"/>
                <a:gd name="connsiteX32" fmla="*/ 173317 w 761746"/>
                <a:gd name="connsiteY32" fmla="*/ 561788 h 615577"/>
                <a:gd name="connsiteX33" fmla="*/ 197223 w 761746"/>
                <a:gd name="connsiteY33" fmla="*/ 573741 h 615577"/>
                <a:gd name="connsiteX34" fmla="*/ 221129 w 761746"/>
                <a:gd name="connsiteY34" fmla="*/ 591671 h 615577"/>
                <a:gd name="connsiteX35" fmla="*/ 256988 w 761746"/>
                <a:gd name="connsiteY35" fmla="*/ 603624 h 615577"/>
                <a:gd name="connsiteX36" fmla="*/ 298823 w 761746"/>
                <a:gd name="connsiteY36" fmla="*/ 615577 h 615577"/>
                <a:gd name="connsiteX37" fmla="*/ 561788 w 761746"/>
                <a:gd name="connsiteY37" fmla="*/ 609600 h 615577"/>
                <a:gd name="connsiteX38" fmla="*/ 603623 w 761746"/>
                <a:gd name="connsiteY38" fmla="*/ 597647 h 615577"/>
                <a:gd name="connsiteX39" fmla="*/ 621552 w 761746"/>
                <a:gd name="connsiteY39" fmla="*/ 585694 h 615577"/>
                <a:gd name="connsiteX40" fmla="*/ 657411 w 761746"/>
                <a:gd name="connsiteY40" fmla="*/ 573741 h 615577"/>
                <a:gd name="connsiteX41" fmla="*/ 699247 w 761746"/>
                <a:gd name="connsiteY41" fmla="*/ 561788 h 615577"/>
                <a:gd name="connsiteX42" fmla="*/ 717176 w 761746"/>
                <a:gd name="connsiteY42" fmla="*/ 549836 h 615577"/>
                <a:gd name="connsiteX43" fmla="*/ 741082 w 761746"/>
                <a:gd name="connsiteY43" fmla="*/ 525930 h 615577"/>
                <a:gd name="connsiteX44" fmla="*/ 735105 w 761746"/>
                <a:gd name="connsiteY44" fmla="*/ 502024 h 6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61746" h="615577">
                  <a:moveTo>
                    <a:pt x="735105" y="502024"/>
                  </a:moveTo>
                  <a:cubicBezTo>
                    <a:pt x="737097" y="492063"/>
                    <a:pt x="752701" y="479525"/>
                    <a:pt x="753035" y="466165"/>
                  </a:cubicBezTo>
                  <a:cubicBezTo>
                    <a:pt x="760361" y="173149"/>
                    <a:pt x="776634" y="328168"/>
                    <a:pt x="729129" y="245036"/>
                  </a:cubicBezTo>
                  <a:cubicBezTo>
                    <a:pt x="710464" y="212372"/>
                    <a:pt x="727411" y="227953"/>
                    <a:pt x="699247" y="209177"/>
                  </a:cubicBezTo>
                  <a:cubicBezTo>
                    <a:pt x="635507" y="113566"/>
                    <a:pt x="719160" y="229085"/>
                    <a:pt x="639482" y="149412"/>
                  </a:cubicBezTo>
                  <a:cubicBezTo>
                    <a:pt x="633505" y="143436"/>
                    <a:pt x="626963" y="137976"/>
                    <a:pt x="621552" y="131483"/>
                  </a:cubicBezTo>
                  <a:cubicBezTo>
                    <a:pt x="616954" y="125965"/>
                    <a:pt x="615209" y="118040"/>
                    <a:pt x="609600" y="113553"/>
                  </a:cubicBezTo>
                  <a:cubicBezTo>
                    <a:pt x="604681" y="109617"/>
                    <a:pt x="597305" y="110394"/>
                    <a:pt x="591670" y="107577"/>
                  </a:cubicBezTo>
                  <a:cubicBezTo>
                    <a:pt x="581280" y="102382"/>
                    <a:pt x="571081" y="96617"/>
                    <a:pt x="561788" y="89647"/>
                  </a:cubicBezTo>
                  <a:cubicBezTo>
                    <a:pt x="535355" y="69822"/>
                    <a:pt x="553800" y="73701"/>
                    <a:pt x="525929" y="59765"/>
                  </a:cubicBezTo>
                  <a:cubicBezTo>
                    <a:pt x="498980" y="46290"/>
                    <a:pt x="515757" y="63242"/>
                    <a:pt x="490070" y="41836"/>
                  </a:cubicBezTo>
                  <a:cubicBezTo>
                    <a:pt x="483577" y="36425"/>
                    <a:pt x="479479" y="28099"/>
                    <a:pt x="472141" y="23906"/>
                  </a:cubicBezTo>
                  <a:cubicBezTo>
                    <a:pt x="465009" y="19831"/>
                    <a:pt x="456133" y="20186"/>
                    <a:pt x="448235" y="17930"/>
                  </a:cubicBezTo>
                  <a:cubicBezTo>
                    <a:pt x="442177" y="16199"/>
                    <a:pt x="436417" y="13481"/>
                    <a:pt x="430305" y="11953"/>
                  </a:cubicBezTo>
                  <a:cubicBezTo>
                    <a:pt x="413610" y="7779"/>
                    <a:pt x="380536" y="2662"/>
                    <a:pt x="364564" y="0"/>
                  </a:cubicBezTo>
                  <a:cubicBezTo>
                    <a:pt x="280893" y="1992"/>
                    <a:pt x="196903" y="-1600"/>
                    <a:pt x="113552" y="5977"/>
                  </a:cubicBezTo>
                  <a:cubicBezTo>
                    <a:pt x="106399" y="6627"/>
                    <a:pt x="106198" y="18388"/>
                    <a:pt x="101600" y="23906"/>
                  </a:cubicBezTo>
                  <a:cubicBezTo>
                    <a:pt x="87219" y="41163"/>
                    <a:pt x="83371" y="42035"/>
                    <a:pt x="65741" y="53788"/>
                  </a:cubicBezTo>
                  <a:cubicBezTo>
                    <a:pt x="61757" y="65741"/>
                    <a:pt x="60777" y="79163"/>
                    <a:pt x="53788" y="89647"/>
                  </a:cubicBezTo>
                  <a:cubicBezTo>
                    <a:pt x="24662" y="133337"/>
                    <a:pt x="60218" y="78396"/>
                    <a:pt x="29882" y="131483"/>
                  </a:cubicBezTo>
                  <a:cubicBezTo>
                    <a:pt x="26318" y="137719"/>
                    <a:pt x="20846" y="142848"/>
                    <a:pt x="17929" y="149412"/>
                  </a:cubicBezTo>
                  <a:cubicBezTo>
                    <a:pt x="12812" y="160926"/>
                    <a:pt x="9960" y="173318"/>
                    <a:pt x="5976" y="185271"/>
                  </a:cubicBezTo>
                  <a:lnTo>
                    <a:pt x="0" y="203200"/>
                  </a:lnTo>
                  <a:cubicBezTo>
                    <a:pt x="1992" y="268941"/>
                    <a:pt x="2328" y="334754"/>
                    <a:pt x="5976" y="400424"/>
                  </a:cubicBezTo>
                  <a:cubicBezTo>
                    <a:pt x="6325" y="406714"/>
                    <a:pt x="8458" y="413111"/>
                    <a:pt x="11952" y="418353"/>
                  </a:cubicBezTo>
                  <a:cubicBezTo>
                    <a:pt x="16640" y="425386"/>
                    <a:pt x="24381" y="429866"/>
                    <a:pt x="29882" y="436283"/>
                  </a:cubicBezTo>
                  <a:cubicBezTo>
                    <a:pt x="36364" y="443846"/>
                    <a:pt x="42022" y="452083"/>
                    <a:pt x="47811" y="460188"/>
                  </a:cubicBezTo>
                  <a:cubicBezTo>
                    <a:pt x="51986" y="466033"/>
                    <a:pt x="54685" y="473039"/>
                    <a:pt x="59764" y="478118"/>
                  </a:cubicBezTo>
                  <a:cubicBezTo>
                    <a:pt x="64843" y="483197"/>
                    <a:pt x="72176" y="485473"/>
                    <a:pt x="77694" y="490071"/>
                  </a:cubicBezTo>
                  <a:cubicBezTo>
                    <a:pt x="144678" y="545890"/>
                    <a:pt x="51218" y="475428"/>
                    <a:pt x="113552" y="519953"/>
                  </a:cubicBezTo>
                  <a:cubicBezTo>
                    <a:pt x="121657" y="525743"/>
                    <a:pt x="129895" y="531401"/>
                    <a:pt x="137458" y="537883"/>
                  </a:cubicBezTo>
                  <a:cubicBezTo>
                    <a:pt x="143875" y="543383"/>
                    <a:pt x="148355" y="551124"/>
                    <a:pt x="155388" y="555812"/>
                  </a:cubicBezTo>
                  <a:cubicBezTo>
                    <a:pt x="160630" y="559306"/>
                    <a:pt x="167527" y="559307"/>
                    <a:pt x="173317" y="561788"/>
                  </a:cubicBezTo>
                  <a:cubicBezTo>
                    <a:pt x="181506" y="565297"/>
                    <a:pt x="189668" y="569019"/>
                    <a:pt x="197223" y="573741"/>
                  </a:cubicBezTo>
                  <a:cubicBezTo>
                    <a:pt x="205670" y="579020"/>
                    <a:pt x="212220" y="587216"/>
                    <a:pt x="221129" y="591671"/>
                  </a:cubicBezTo>
                  <a:cubicBezTo>
                    <a:pt x="232398" y="597306"/>
                    <a:pt x="245035" y="599640"/>
                    <a:pt x="256988" y="603624"/>
                  </a:cubicBezTo>
                  <a:cubicBezTo>
                    <a:pt x="282706" y="612196"/>
                    <a:pt x="268811" y="608073"/>
                    <a:pt x="298823" y="615577"/>
                  </a:cubicBezTo>
                  <a:lnTo>
                    <a:pt x="561788" y="609600"/>
                  </a:lnTo>
                  <a:cubicBezTo>
                    <a:pt x="565970" y="609426"/>
                    <a:pt x="597717" y="600600"/>
                    <a:pt x="603623" y="597647"/>
                  </a:cubicBezTo>
                  <a:cubicBezTo>
                    <a:pt x="610047" y="594435"/>
                    <a:pt x="614988" y="588611"/>
                    <a:pt x="621552" y="585694"/>
                  </a:cubicBezTo>
                  <a:cubicBezTo>
                    <a:pt x="633066" y="580577"/>
                    <a:pt x="645188" y="576797"/>
                    <a:pt x="657411" y="573741"/>
                  </a:cubicBezTo>
                  <a:cubicBezTo>
                    <a:pt x="665076" y="571825"/>
                    <a:pt x="690669" y="566077"/>
                    <a:pt x="699247" y="561788"/>
                  </a:cubicBezTo>
                  <a:cubicBezTo>
                    <a:pt x="705671" y="558576"/>
                    <a:pt x="711200" y="553820"/>
                    <a:pt x="717176" y="549836"/>
                  </a:cubicBezTo>
                  <a:cubicBezTo>
                    <a:pt x="733112" y="502024"/>
                    <a:pt x="709208" y="557804"/>
                    <a:pt x="741082" y="525930"/>
                  </a:cubicBezTo>
                  <a:cubicBezTo>
                    <a:pt x="751240" y="515772"/>
                    <a:pt x="733113" y="511985"/>
                    <a:pt x="735105" y="50202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4191" y="464731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45744" y="4443140"/>
              <a:ext cx="0" cy="271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0" idx="0"/>
            </p:cNvCxnSpPr>
            <p:nvPr/>
          </p:nvCxnSpPr>
          <p:spPr>
            <a:xfrm flipV="1">
              <a:off x="4845744" y="3842871"/>
              <a:ext cx="1694" cy="3146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92497" y="415747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2497" y="5136764"/>
              <a:ext cx="24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835278" y="4949222"/>
              <a:ext cx="1694" cy="3146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10375" y="5625601"/>
              <a:ext cx="24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845744" y="5443572"/>
              <a:ext cx="1694" cy="3146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23A836-825A-4C00-9CF1-5912F0650CAA}"/>
              </a:ext>
            </a:extLst>
          </p:cNvPr>
          <p:cNvSpPr txBox="1"/>
          <p:nvPr/>
        </p:nvSpPr>
        <p:spPr>
          <a:xfrm>
            <a:off x="3763170" y="31197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1270E176-E323-4E89-B33A-A50EEE627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66556"/>
              </p:ext>
            </p:extLst>
          </p:nvPr>
        </p:nvGraphicFramePr>
        <p:xfrm>
          <a:off x="5083045" y="129401"/>
          <a:ext cx="6777748" cy="67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53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4753" y="274638"/>
            <a:ext cx="9386047" cy="792162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Binary 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4753" y="1143000"/>
            <a:ext cx="9843247" cy="27432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Subset of trees</a:t>
            </a:r>
          </a:p>
          <a:p>
            <a:r>
              <a:rPr lang="en-US" altLang="en-US" sz="2400" dirty="0"/>
              <a:t>Binary tree: a node has </a:t>
            </a:r>
            <a:r>
              <a:rPr lang="en-US" altLang="en-US" sz="2400" i="1" dirty="0"/>
              <a:t>at most </a:t>
            </a:r>
            <a:r>
              <a:rPr lang="en-US" altLang="en-US" sz="2400" i="1" dirty="0">
                <a:solidFill>
                  <a:srgbClr val="CC3300"/>
                </a:solidFill>
              </a:rPr>
              <a:t>2</a:t>
            </a:r>
            <a:r>
              <a:rPr lang="en-US" altLang="en-US" sz="2400" dirty="0"/>
              <a:t> nonempty subtrees</a:t>
            </a:r>
          </a:p>
          <a:p>
            <a:r>
              <a:rPr lang="en-US" altLang="en-US" sz="2400" dirty="0"/>
              <a:t>Set of nodes T is a binary tree if either of these is true:</a:t>
            </a:r>
          </a:p>
          <a:p>
            <a:pPr lvl="1"/>
            <a:r>
              <a:rPr lang="en-US" altLang="en-US" sz="2400" dirty="0"/>
              <a:t>T is empty</a:t>
            </a:r>
          </a:p>
          <a:p>
            <a:pPr lvl="1"/>
            <a:r>
              <a:rPr lang="en-US" altLang="en-US" sz="2400" dirty="0"/>
              <a:t>Root of T has two subtrees, both binary trees</a:t>
            </a:r>
          </a:p>
          <a:p>
            <a:pPr lvl="2"/>
            <a:r>
              <a:rPr lang="en-US" altLang="en-US" sz="2200" dirty="0"/>
              <a:t>(Notice that this is a </a:t>
            </a:r>
            <a:r>
              <a:rPr lang="en-US" altLang="en-US" sz="2200" b="1" dirty="0"/>
              <a:t>recursive</a:t>
            </a:r>
            <a:r>
              <a:rPr lang="en-US" altLang="en-US" sz="2200" dirty="0"/>
              <a:t> definition)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8116-7492-41B6-BDCB-183DC2A8F7D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3886200" y="4343400"/>
            <a:ext cx="1447800" cy="772459"/>
          </a:xfrm>
          <a:prstGeom prst="borderCallout1">
            <a:avLst>
              <a:gd name="adj1" fmla="val 12500"/>
              <a:gd name="adj2" fmla="val 105264"/>
              <a:gd name="adj3" fmla="val 25870"/>
              <a:gd name="adj4" fmla="val 169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is a</a:t>
            </a:r>
          </a:p>
          <a:p>
            <a:pPr algn="ctr"/>
            <a:r>
              <a:rPr lang="en-US" altLang="en-US" i="1" dirty="0">
                <a:solidFill>
                  <a:schemeClr val="bg1"/>
                </a:solidFill>
              </a:rPr>
              <a:t>binary</a:t>
            </a:r>
            <a:r>
              <a:rPr lang="en-US" altLang="en-US" dirty="0">
                <a:solidFill>
                  <a:schemeClr val="bg1"/>
                </a:solidFill>
              </a:rPr>
              <a:t> tree</a:t>
            </a:r>
          </a:p>
        </p:txBody>
      </p:sp>
      <p:pic>
        <p:nvPicPr>
          <p:cNvPr id="14343" name="Picture 7" descr="KWC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733800"/>
            <a:ext cx="37242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6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92892" y="1285499"/>
            <a:ext cx="9913257" cy="5133976"/>
          </a:xfrm>
        </p:spPr>
        <p:txBody>
          <a:bodyPr/>
          <a:lstStyle/>
          <a:p>
            <a:r>
              <a:rPr lang="en-US" altLang="en-US" dirty="0"/>
              <a:t>Trees grow from the </a:t>
            </a:r>
            <a:r>
              <a:rPr lang="en-US" altLang="en-US" i="1" dirty="0"/>
              <a:t>top down</a:t>
            </a:r>
          </a:p>
          <a:p>
            <a:r>
              <a:rPr lang="en-US" altLang="en-US" dirty="0"/>
              <a:t>New values inserted in new leaf nodes</a:t>
            </a:r>
          </a:p>
          <a:p>
            <a:r>
              <a:rPr lang="en-US" altLang="en-US" dirty="0"/>
              <a:t>In a </a:t>
            </a:r>
            <a:r>
              <a:rPr lang="en-US" altLang="en-US" dirty="0">
                <a:solidFill>
                  <a:srgbClr val="CC3300"/>
                </a:solidFill>
              </a:rPr>
              <a:t>full tree</a:t>
            </a:r>
            <a:r>
              <a:rPr lang="en-US" altLang="en-US" dirty="0"/>
              <a:t>, every node has 0 or 2 non-null children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CC3300"/>
                </a:solidFill>
              </a:rPr>
              <a:t>complete tree</a:t>
            </a:r>
            <a:r>
              <a:rPr lang="en-US" altLang="en-US" dirty="0"/>
              <a:t> of height </a:t>
            </a:r>
            <a:r>
              <a:rPr lang="en-US" altLang="en-US" i="1" dirty="0">
                <a:latin typeface="Times New Roman" panose="02020603050405020304" pitchFamily="18" charset="0"/>
              </a:rPr>
              <a:t>h</a:t>
            </a:r>
            <a:r>
              <a:rPr lang="en-US" altLang="en-US" dirty="0"/>
              <a:t> is filled up to depth </a:t>
            </a:r>
            <a:r>
              <a:rPr lang="en-US" altLang="en-US" i="1" dirty="0">
                <a:latin typeface="Times New Roman" panose="02020603050405020304" pitchFamily="18" charset="0"/>
              </a:rPr>
              <a:t>h</a:t>
            </a:r>
            <a:r>
              <a:rPr lang="en-US" altLang="en-US" dirty="0"/>
              <a:t>-1, and, at depth </a:t>
            </a:r>
            <a:r>
              <a:rPr lang="en-US" altLang="en-US" i="1" dirty="0">
                <a:latin typeface="Times New Roman" panose="02020603050405020304" pitchFamily="18" charset="0"/>
              </a:rPr>
              <a:t>h</a:t>
            </a:r>
            <a:r>
              <a:rPr lang="en-US" altLang="en-US" dirty="0"/>
              <a:t>, any unfilled nodes are on the right.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6CF8-E2DF-4FF8-9113-B8BDCDE28DF8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7414" name="Picture 6" descr="KWC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3810001"/>
            <a:ext cx="648811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056" y="352424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Fullness and Completeness (for binary tree):</a:t>
            </a:r>
          </a:p>
        </p:txBody>
      </p:sp>
    </p:spTree>
    <p:extLst>
      <p:ext uri="{BB962C8B-B14F-4D97-AF65-F5344CB8AC3E}">
        <p14:creationId xmlns:p14="http://schemas.microsoft.com/office/powerpoint/2010/main" val="388995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4185-A883-4140-86C5-798A8EB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88" y="268637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Takeaways: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7C57E-0767-470C-A2F0-6FBF7FC75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67" t="142" r="1071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C096-2FDB-4286-920A-E107AE88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056" y="1394847"/>
            <a:ext cx="6704412" cy="5463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Tree: New ADT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Each node in a tree has: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 only one parent</a:t>
            </a:r>
          </a:p>
          <a:p>
            <a:pPr lvl="3">
              <a:lnSpc>
                <a:spcPct val="90000"/>
              </a:lnSpc>
            </a:pPr>
            <a:r>
              <a:rPr lang="en-US" sz="1300" dirty="0"/>
              <a:t>Root: no parent – starting point in trees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0 or more children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Height of a node: 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Take the height of each of a node’s children , find the max, and add 1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Leaves have a height of 1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Binary tree – subset of trees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In this case every node has 0, 1, or 2 children</a:t>
            </a:r>
          </a:p>
          <a:p>
            <a:pPr lvl="3">
              <a:lnSpc>
                <a:spcPct val="90000"/>
              </a:lnSpc>
            </a:pPr>
            <a:r>
              <a:rPr lang="en-US" sz="1300" dirty="0"/>
              <a:t>No more than 2!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Full tree – each node has 0 or 2 children (no node with 1 child)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Complete tree – each LEVEL has all possible siblings 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Except bottom level (leaf level) which has all possible siblings from the left over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0588703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654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</vt:lpstr>
      <vt:lpstr>Trees: Intro and Definitions</vt:lpstr>
      <vt:lpstr>Lists: the good,  the bad! </vt:lpstr>
      <vt:lpstr>Tree (new ADT)</vt:lpstr>
      <vt:lpstr>Tree  </vt:lpstr>
      <vt:lpstr>Tree Terminology</vt:lpstr>
      <vt:lpstr>Binary Trees</vt:lpstr>
      <vt:lpstr>PowerPoint Presentation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Trees: Intro and Definitions</dc:title>
  <dc:creator>Yarrington, Debra</dc:creator>
  <cp:lastModifiedBy>Yarrington, Debra</cp:lastModifiedBy>
  <cp:revision>7</cp:revision>
  <dcterms:created xsi:type="dcterms:W3CDTF">2020-10-16T13:43:46Z</dcterms:created>
  <dcterms:modified xsi:type="dcterms:W3CDTF">2021-03-26T03:21:55Z</dcterms:modified>
</cp:coreProperties>
</file>