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6" r:id="rId4"/>
    <p:sldId id="275" r:id="rId5"/>
    <p:sldId id="268" r:id="rId6"/>
    <p:sldId id="277" r:id="rId7"/>
    <p:sldId id="269" r:id="rId8"/>
    <p:sldId id="270" r:id="rId9"/>
    <p:sldId id="273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CCFF99"/>
    <a:srgbClr val="99FF66"/>
    <a:srgbClr val="99FF99"/>
    <a:srgbClr val="DDF6DA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2" autoAdjust="0"/>
    <p:restoredTop sz="94660"/>
  </p:normalViewPr>
  <p:slideViewPr>
    <p:cSldViewPr snapToGrid="0">
      <p:cViewPr varScale="1">
        <p:scale>
          <a:sx n="93" d="100"/>
          <a:sy n="93" d="100"/>
        </p:scale>
        <p:origin x="47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480F-3C7C-4233-856E-E5664B7AE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TreeTraversal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C9958-CC60-4B77-8E8F-01546C46A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701677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5" name="Picture 4" descr="A person climbing up a tree&#10;&#10;">
            <a:extLst>
              <a:ext uri="{FF2B5EF4-FFF2-40B4-BE49-F238E27FC236}">
                <a16:creationId xmlns:a16="http://schemas.microsoft.com/office/drawing/2014/main" id="{44D1247C-E08E-4D16-A9C2-AD0C7B69F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0" r="2" b="21189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983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63" y="151075"/>
            <a:ext cx="8873939" cy="942217"/>
          </a:xfrm>
        </p:spPr>
        <p:txBody>
          <a:bodyPr>
            <a:normAutofit/>
          </a:bodyPr>
          <a:lstStyle/>
          <a:p>
            <a:r>
              <a:rPr lang="en-US" dirty="0"/>
              <a:t>Given this code, what is printed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6286"/>
            <a:ext cx="8596668" cy="4735076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void BST::</a:t>
            </a:r>
            <a:r>
              <a:rPr lang="en-US" b="1" dirty="0" err="1">
                <a:solidFill>
                  <a:srgbClr val="FF0000"/>
                </a:solidFill>
              </a:rPr>
              <a:t>printTreeio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NodeT</a:t>
            </a:r>
            <a:r>
              <a:rPr lang="en-US" b="1" dirty="0">
                <a:solidFill>
                  <a:srgbClr val="FF0000"/>
                </a:solidFill>
              </a:rPr>
              <a:t> *n) {   //</a:t>
            </a:r>
            <a:r>
              <a:rPr lang="en-US" b="1" dirty="0">
                <a:solidFill>
                  <a:srgbClr val="00B050"/>
                </a:solidFill>
              </a:rPr>
              <a:t>recursive!!!! </a:t>
            </a:r>
            <a:r>
              <a:rPr lang="en-US" b="1" dirty="0">
                <a:solidFill>
                  <a:srgbClr val="FF0000"/>
                </a:solidFill>
              </a:rPr>
              <a:t>function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if (n == NULL) {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return;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}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else {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US" sz="1800" dirty="0" err="1">
                <a:solidFill>
                  <a:srgbClr val="FF0000"/>
                </a:solidFill>
              </a:rPr>
              <a:t>printTreeio</a:t>
            </a:r>
            <a:r>
              <a:rPr lang="en-US" sz="1800" dirty="0">
                <a:solidFill>
                  <a:srgbClr val="FF0000"/>
                </a:solidFill>
              </a:rPr>
              <a:t>(n-&gt;left);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n-&gt;</a:t>
            </a:r>
            <a:r>
              <a:rPr lang="en-US" sz="1800" dirty="0" err="1">
                <a:solidFill>
                  <a:srgbClr val="FF0000"/>
                </a:solidFill>
              </a:rPr>
              <a:t>printNode</a:t>
            </a:r>
            <a:r>
              <a:rPr lang="en-US" sz="1800" dirty="0">
                <a:solidFill>
                  <a:srgbClr val="FF0000"/>
                </a:solidFill>
              </a:rPr>
              <a:t>();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US" sz="1800" dirty="0" err="1">
                <a:solidFill>
                  <a:srgbClr val="FF0000"/>
                </a:solidFill>
              </a:rPr>
              <a:t>printTreeio</a:t>
            </a:r>
            <a:r>
              <a:rPr lang="en-US" sz="1800" dirty="0">
                <a:solidFill>
                  <a:srgbClr val="FF0000"/>
                </a:solidFill>
              </a:rPr>
              <a:t>(n-&gt;right);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}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3508" y="2146853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5892" y="2983554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288" y="2983554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3227" y="3689436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7843" y="3689436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32343" y="5847349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12681" y="4772670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6696" y="3689435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3063" y="4772670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9122" y="4747418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05546" y="2608518"/>
            <a:ext cx="1716156" cy="37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902147" y="2608518"/>
            <a:ext cx="1745378" cy="414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29970" y="3445219"/>
            <a:ext cx="657340" cy="27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05546" y="3445219"/>
            <a:ext cx="331223" cy="2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55859" y="4190460"/>
            <a:ext cx="489006" cy="4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63624" y="4238045"/>
            <a:ext cx="277633" cy="4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890759" y="3445219"/>
            <a:ext cx="756766" cy="214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774836" y="4159656"/>
            <a:ext cx="277633" cy="55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9" idx="0"/>
          </p:cNvCxnSpPr>
          <p:nvPr/>
        </p:nvCxnSpPr>
        <p:spPr>
          <a:xfrm flipH="1">
            <a:off x="9906663" y="5234335"/>
            <a:ext cx="380338" cy="61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63" y="6443208"/>
            <a:ext cx="1073201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&lt;- left                                                                                                                   			right -&gt;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B6B8C-EBB8-4EF4-9A25-CF406E3AD188}"/>
              </a:ext>
            </a:extLst>
          </p:cNvPr>
          <p:cNvSpPr txBox="1"/>
          <p:nvPr/>
        </p:nvSpPr>
        <p:spPr>
          <a:xfrm>
            <a:off x="126072" y="4564034"/>
            <a:ext cx="310388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Aside: yeah, you could write this using while loops.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Feel free to try!  …I’m not going there!!!</a:t>
            </a:r>
          </a:p>
        </p:txBody>
      </p:sp>
    </p:spTree>
    <p:extLst>
      <p:ext uri="{BB962C8B-B14F-4D97-AF65-F5344CB8AC3E}">
        <p14:creationId xmlns:p14="http://schemas.microsoft.com/office/powerpoint/2010/main" val="129334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C5AD-5ECC-4437-B876-77EB3295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Takeaways: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1675A-844E-4374-8B08-DF21F999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38021"/>
            <a:ext cx="4064439" cy="4703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Tree traversal:  visiting each node once and only once!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Start traversal </a:t>
            </a:r>
            <a:r>
              <a:rPr lang="en-US" sz="1500" b="1" dirty="0">
                <a:solidFill>
                  <a:srgbClr val="C00000"/>
                </a:solidFill>
              </a:rPr>
              <a:t>AT THE ROOT!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3 ways to traverse: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Each serves a different purpose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C00000"/>
                </a:solidFill>
              </a:rPr>
              <a:t>Preorder: </a:t>
            </a:r>
            <a:r>
              <a:rPr lang="en-US" sz="1500" dirty="0"/>
              <a:t>for copying a tree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Visit the parent, then left child, then right child</a:t>
            </a:r>
          </a:p>
          <a:p>
            <a:pPr>
              <a:lnSpc>
                <a:spcPct val="90000"/>
              </a:lnSpc>
            </a:pPr>
            <a:r>
              <a:rPr lang="en-US" sz="1500" b="1" dirty="0" err="1">
                <a:solidFill>
                  <a:srgbClr val="C00000"/>
                </a:solidFill>
              </a:rPr>
              <a:t>InOrder</a:t>
            </a:r>
            <a:r>
              <a:rPr lang="en-US" sz="1500" b="1" dirty="0">
                <a:solidFill>
                  <a:srgbClr val="C00000"/>
                </a:solidFill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Visit left child, then parent, then right child</a:t>
            </a:r>
          </a:p>
          <a:p>
            <a:pPr>
              <a:lnSpc>
                <a:spcPct val="90000"/>
              </a:lnSpc>
            </a:pPr>
            <a:r>
              <a:rPr lang="en-US" sz="1500" b="1" dirty="0" err="1">
                <a:solidFill>
                  <a:srgbClr val="C00000"/>
                </a:solidFill>
              </a:rPr>
              <a:t>PostOrder</a:t>
            </a:r>
            <a:r>
              <a:rPr lang="en-US" sz="1500" b="1" dirty="0">
                <a:solidFill>
                  <a:srgbClr val="C00000"/>
                </a:solidFill>
              </a:rPr>
              <a:t>: </a:t>
            </a:r>
            <a:r>
              <a:rPr lang="en-US" sz="1500" dirty="0"/>
              <a:t>for deleting </a:t>
            </a:r>
            <a:r>
              <a:rPr lang="en-US" sz="1500"/>
              <a:t>a tree</a:t>
            </a:r>
            <a:endParaRPr lang="en-US" sz="1500" dirty="0"/>
          </a:p>
          <a:p>
            <a:pPr lvl="2">
              <a:lnSpc>
                <a:spcPct val="90000"/>
              </a:lnSpc>
            </a:pPr>
            <a:r>
              <a:rPr lang="en-US" sz="1500" dirty="0"/>
              <a:t>Visit left child, then right child, then parent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23" name="Picture 22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BA8BB693-353A-429C-9102-4F583FBE8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2" r="26465" b="1"/>
          <a:stretch/>
        </p:blipFill>
        <p:spPr>
          <a:xfrm>
            <a:off x="-1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674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94" y="215489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Traversals of Binary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" y="2160590"/>
            <a:ext cx="4424177" cy="39354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700" dirty="0">
                <a:solidFill>
                  <a:srgbClr val="FFFF00"/>
                </a:solidFill>
              </a:rPr>
              <a:t>Arrays:  </a:t>
            </a:r>
            <a:r>
              <a:rPr lang="en-US" altLang="en-US" sz="1700" dirty="0">
                <a:solidFill>
                  <a:schemeClr val="bg1"/>
                </a:solidFill>
              </a:rPr>
              <a:t>iterate through an array by increasing index.</a:t>
            </a:r>
          </a:p>
          <a:p>
            <a:pPr>
              <a:lnSpc>
                <a:spcPct val="90000"/>
              </a:lnSpc>
            </a:pPr>
            <a:r>
              <a:rPr lang="en-US" altLang="en-US" sz="1700" dirty="0">
                <a:solidFill>
                  <a:srgbClr val="FFFF00"/>
                </a:solidFill>
              </a:rPr>
              <a:t>Linked lists </a:t>
            </a:r>
            <a:r>
              <a:rPr lang="en-US" altLang="en-US" sz="1700" dirty="0">
                <a:solidFill>
                  <a:schemeClr val="bg1"/>
                </a:solidFill>
              </a:rPr>
              <a:t>– traverse by following next addresses in each node.</a:t>
            </a:r>
          </a:p>
          <a:p>
            <a:pPr>
              <a:lnSpc>
                <a:spcPct val="90000"/>
              </a:lnSpc>
            </a:pPr>
            <a:r>
              <a:rPr lang="en-US" altLang="en-US" sz="1700" dirty="0">
                <a:solidFill>
                  <a:srgbClr val="FFFF00"/>
                </a:solidFill>
              </a:rPr>
              <a:t>Trees?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solidFill>
                  <a:schemeClr val="bg1"/>
                </a:solidFill>
              </a:rPr>
              <a:t>How do you make sure you hit every node once and only once?</a:t>
            </a:r>
          </a:p>
          <a:p>
            <a:pPr lvl="1">
              <a:lnSpc>
                <a:spcPct val="90000"/>
              </a:lnSpc>
            </a:pPr>
            <a:endParaRPr lang="en-US" altLang="en-US" sz="17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1700" dirty="0">
              <a:solidFill>
                <a:schemeClr val="bg1"/>
              </a:solidFill>
            </a:endParaRPr>
          </a:p>
          <a:p>
            <a:r>
              <a:rPr lang="en-US" altLang="en-US" sz="1700" b="1" i="1" u="sng" dirty="0">
                <a:solidFill>
                  <a:schemeClr val="bg1"/>
                </a:solidFill>
              </a:rPr>
              <a:t>tree traversal</a:t>
            </a:r>
            <a:r>
              <a:rPr lang="en-US" altLang="en-US" sz="1700" b="1" i="1" dirty="0">
                <a:solidFill>
                  <a:schemeClr val="bg1"/>
                </a:solidFill>
              </a:rPr>
              <a:t> – walking through tree and visiting all nodes once</a:t>
            </a:r>
          </a:p>
        </p:txBody>
      </p:sp>
      <p:pic>
        <p:nvPicPr>
          <p:cNvPr id="3" name="Picture 2" descr="a binary search tree with 4 levels and 13 nodes">
            <a:extLst>
              <a:ext uri="{FF2B5EF4-FFF2-40B4-BE49-F238E27FC236}">
                <a16:creationId xmlns:a16="http://schemas.microsoft.com/office/drawing/2014/main" id="{F540E1E2-AE5E-4EFF-9EFF-6185F42B2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31" y="2289743"/>
            <a:ext cx="6203306" cy="21559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363E56-EBA4-4F6D-848D-7226F610FF30}" type="slidenum"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3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Node Class Definition for a Binary Tree: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522" y="816638"/>
            <a:ext cx="5274582" cy="522472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/>
              <a:t>class </a:t>
            </a:r>
            <a:r>
              <a:rPr lang="en-US" b="1" dirty="0" err="1"/>
              <a:t>NodeT</a:t>
            </a:r>
            <a:r>
              <a:rPr lang="en-US" b="1" dirty="0"/>
              <a:t>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data;</a:t>
            </a:r>
            <a:endParaRPr lang="en-US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NodeT</a:t>
            </a:r>
            <a:r>
              <a:rPr lang="en-US" dirty="0"/>
              <a:t> *left;  //left child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NodeT</a:t>
            </a:r>
            <a:r>
              <a:rPr lang="en-US" dirty="0"/>
              <a:t> *right;  // right child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NodeT</a:t>
            </a:r>
            <a:r>
              <a:rPr lang="en-US" dirty="0"/>
              <a:t> *parent;  //NULL for root of tree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//optional: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int height;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// height up from lowest descendent leaf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b="1" dirty="0"/>
              <a:t>public: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</a:t>
            </a:r>
            <a:r>
              <a:rPr lang="en-US" b="1" dirty="0" err="1"/>
              <a:t>NodeT</a:t>
            </a:r>
            <a:r>
              <a:rPr lang="en-US" b="1" dirty="0"/>
              <a:t>(</a:t>
            </a:r>
            <a:r>
              <a:rPr lang="en-US" b="1" dirty="0" err="1"/>
              <a:t>int</a:t>
            </a:r>
            <a:r>
              <a:rPr lang="en-US" b="1" dirty="0"/>
              <a:t> x);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b="1" dirty="0"/>
              <a:t>	~</a:t>
            </a:r>
            <a:r>
              <a:rPr lang="en-US" b="1" dirty="0" err="1"/>
              <a:t>NodeT</a:t>
            </a:r>
            <a:r>
              <a:rPr lang="en-US" b="1" dirty="0"/>
              <a:t>();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b="1" dirty="0"/>
              <a:t>	void </a:t>
            </a:r>
            <a:r>
              <a:rPr lang="en-US" b="1" dirty="0" err="1"/>
              <a:t>printNodeT</a:t>
            </a:r>
            <a:r>
              <a:rPr lang="en-US" b="1" dirty="0"/>
              <a:t>();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0503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63E56-EBA4-4F6D-848D-7226F610FF3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271" y="304800"/>
            <a:ext cx="9517529" cy="9144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Traversals of Binary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688" y="1107120"/>
            <a:ext cx="9864312" cy="5750879"/>
          </a:xfrm>
        </p:spPr>
        <p:txBody>
          <a:bodyPr>
            <a:normAutofit lnSpcReduction="10000"/>
          </a:bodyPr>
          <a:lstStyle/>
          <a:p>
            <a:r>
              <a:rPr lang="en-US" altLang="en-US" b="1" i="1" u="sng" dirty="0"/>
              <a:t>tree traversal</a:t>
            </a:r>
          </a:p>
          <a:p>
            <a:r>
              <a:rPr lang="en-US" altLang="en-US" dirty="0"/>
              <a:t>Three kinds of binary tree traversal:</a:t>
            </a:r>
          </a:p>
          <a:p>
            <a:pPr lvl="1"/>
            <a:r>
              <a:rPr lang="en-US" altLang="en-US" b="1" i="1" u="sng" dirty="0"/>
              <a:t>Pre</a:t>
            </a:r>
            <a:r>
              <a:rPr lang="en-US" altLang="en-US" dirty="0"/>
              <a:t>order e.g., copying</a:t>
            </a:r>
          </a:p>
          <a:p>
            <a:pPr lvl="1"/>
            <a:r>
              <a:rPr lang="en-US" altLang="en-US" b="1" i="1" u="sng" dirty="0" err="1"/>
              <a:t>In</a:t>
            </a:r>
            <a:r>
              <a:rPr lang="en-US" altLang="en-US" dirty="0" err="1"/>
              <a:t>order</a:t>
            </a:r>
            <a:r>
              <a:rPr lang="en-US" altLang="en-US" dirty="0"/>
              <a:t> – e.g., </a:t>
            </a:r>
            <a:r>
              <a:rPr lang="en-US" altLang="en-US" dirty="0" err="1"/>
              <a:t>bst</a:t>
            </a:r>
            <a:r>
              <a:rPr lang="en-US" altLang="en-US" dirty="0"/>
              <a:t> (more later)</a:t>
            </a:r>
          </a:p>
          <a:p>
            <a:pPr lvl="1"/>
            <a:r>
              <a:rPr lang="en-US" altLang="en-US" b="1" i="1" u="sng" dirty="0" err="1"/>
              <a:t>Post</a:t>
            </a:r>
            <a:r>
              <a:rPr lang="en-US" altLang="en-US" dirty="0" err="1"/>
              <a:t>order</a:t>
            </a:r>
            <a:r>
              <a:rPr lang="en-US" altLang="en-US" dirty="0"/>
              <a:t> –e.g., deleting or freeing nodes</a:t>
            </a:r>
          </a:p>
          <a:p>
            <a:r>
              <a:rPr lang="en-US" altLang="en-US" dirty="0"/>
              <a:t>order in which we visit the subtree </a:t>
            </a:r>
            <a:r>
              <a:rPr lang="en-US" altLang="en-US" b="1" i="1" dirty="0"/>
              <a:t>root</a:t>
            </a:r>
            <a:r>
              <a:rPr lang="en-US" altLang="en-US" dirty="0"/>
              <a:t> with respect to its </a:t>
            </a:r>
            <a:r>
              <a:rPr lang="en-US" altLang="en-US" b="1" i="1" dirty="0"/>
              <a:t>children</a:t>
            </a:r>
          </a:p>
          <a:p>
            <a:endParaRPr lang="en-US" altLang="en-US" b="1" i="1" dirty="0"/>
          </a:p>
          <a:p>
            <a:r>
              <a:rPr lang="en-US" altLang="en-US" b="1" i="1" dirty="0"/>
              <a:t>Why do we worry about traversing in different orders?</a:t>
            </a:r>
          </a:p>
          <a:p>
            <a:pPr lvl="1"/>
            <a:r>
              <a:rPr lang="en-US" altLang="en-US" b="1" i="1" dirty="0"/>
              <a:t>Trees store data – we may want to find or represent data in different ways depending on the data and the solution we are looking for</a:t>
            </a:r>
          </a:p>
          <a:p>
            <a:pPr marL="457200" lvl="1" indent="0">
              <a:buNone/>
            </a:pPr>
            <a:endParaRPr lang="en-US" altLang="en-US" b="1" i="1" dirty="0"/>
          </a:p>
          <a:p>
            <a:pPr lvl="1"/>
            <a:endParaRPr lang="en-US" altLang="en-US" b="1" i="1" dirty="0"/>
          </a:p>
          <a:p>
            <a:pPr marL="457200" lvl="1" indent="0">
              <a:buNone/>
            </a:pPr>
            <a:endParaRPr lang="en-US" altLang="en-US" b="1" i="1" dirty="0"/>
          </a:p>
          <a:p>
            <a:pPr lvl="1"/>
            <a:endParaRPr lang="en-US" altLang="en-US" b="1" i="1" dirty="0"/>
          </a:p>
          <a:p>
            <a:pPr lvl="1"/>
            <a:endParaRPr lang="en-US" altLang="en-US" b="1" i="1" dirty="0"/>
          </a:p>
          <a:p>
            <a:r>
              <a:rPr lang="en-US" altLang="en-US" b="1" i="1" dirty="0"/>
              <a:t>NOTE: WE ALWAYS START AT THE ROOT!</a:t>
            </a:r>
          </a:p>
        </p:txBody>
      </p:sp>
      <p:pic>
        <p:nvPicPr>
          <p:cNvPr id="3" name="Picture 2" descr="tree's root">
            <a:extLst>
              <a:ext uri="{FF2B5EF4-FFF2-40B4-BE49-F238E27FC236}">
                <a16:creationId xmlns:a16="http://schemas.microsoft.com/office/drawing/2014/main" id="{87DFCA12-8CFE-442B-B891-AD483F40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123" y="4585976"/>
            <a:ext cx="3812091" cy="20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929" y="274638"/>
            <a:ext cx="9684871" cy="868362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Tree Traversal: </a:t>
            </a:r>
            <a:r>
              <a:rPr lang="en-US" altLang="en-US" sz="4400" b="1" dirty="0">
                <a:solidFill>
                  <a:srgbClr val="00B050"/>
                </a:solidFill>
              </a:rPr>
              <a:t>Preorder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pic>
        <p:nvPicPr>
          <p:cNvPr id="60422" name="Picture 6" descr="KWC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708819"/>
            <a:ext cx="5467350" cy="4857750"/>
          </a:xfrm>
          <a:prstGeom prst="rect">
            <a:avLst/>
          </a:prstGeom>
          <a:solidFill>
            <a:srgbClr val="CCFF99"/>
          </a:solidFill>
        </p:spPr>
      </p:pic>
      <p:sp>
        <p:nvSpPr>
          <p:cNvPr id="2" name="Rectangle 1"/>
          <p:cNvSpPr/>
          <p:nvPr/>
        </p:nvSpPr>
        <p:spPr>
          <a:xfrm>
            <a:off x="227268" y="1143000"/>
            <a:ext cx="4529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Used for copying: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00B050"/>
                </a:solidFill>
              </a:rPr>
              <a:t>Visit root,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00B050"/>
                </a:solidFill>
              </a:rPr>
              <a:t>traverse left,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00B050"/>
                </a:solidFill>
              </a:rPr>
              <a:t>traverse right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r>
              <a:rPr lang="en-US" altLang="en-US" dirty="0"/>
              <a:t>You want to make a copy of the parent before you can make a copy of either of its children. So you can connect everything!</a:t>
            </a:r>
          </a:p>
          <a:p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63" y="6443208"/>
            <a:ext cx="1073201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&lt;- left                                                                                                                   			right -&gt;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759200" y="4482079"/>
            <a:ext cx="2286000" cy="1371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/>
              <a:t>Preorder:</a:t>
            </a:r>
          </a:p>
          <a:p>
            <a:pPr algn="ctr"/>
            <a:r>
              <a:rPr lang="en-US" altLang="en-US" sz="2400" dirty="0"/>
              <a:t>a, b, d, g, e, h,</a:t>
            </a:r>
          </a:p>
          <a:p>
            <a:pPr algn="ctr"/>
            <a:r>
              <a:rPr lang="en-US" altLang="en-US" sz="2400" dirty="0"/>
              <a:t>c, f,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</a:t>
            </a:r>
          </a:p>
        </p:txBody>
      </p:sp>
    </p:spTree>
    <p:extLst>
      <p:ext uri="{BB962C8B-B14F-4D97-AF65-F5344CB8AC3E}">
        <p14:creationId xmlns:p14="http://schemas.microsoft.com/office/powerpoint/2010/main" val="300059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520" y="102174"/>
            <a:ext cx="6096000" cy="868362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Tree Traversal: </a:t>
            </a:r>
            <a:r>
              <a:rPr lang="en-US" altLang="en-US" b="1" dirty="0">
                <a:solidFill>
                  <a:srgbClr val="00B050"/>
                </a:solidFill>
              </a:rPr>
              <a:t>Preorder</a:t>
            </a:r>
          </a:p>
        </p:txBody>
      </p:sp>
      <p:pic>
        <p:nvPicPr>
          <p:cNvPr id="60422" name="Picture 6" descr="KWC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34" y="2088896"/>
            <a:ext cx="3769298" cy="3349028"/>
          </a:xfrm>
          <a:prstGeom prst="rect">
            <a:avLst/>
          </a:prstGeom>
          <a:solidFill>
            <a:srgbClr val="CCFF99"/>
          </a:solidFill>
        </p:spPr>
      </p:pic>
      <p:sp>
        <p:nvSpPr>
          <p:cNvPr id="2" name="Rectangle 1"/>
          <p:cNvSpPr/>
          <p:nvPr/>
        </p:nvSpPr>
        <p:spPr>
          <a:xfrm>
            <a:off x="320071" y="49667"/>
            <a:ext cx="73470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600" dirty="0">
                <a:solidFill>
                  <a:srgbClr val="00B050"/>
                </a:solidFill>
              </a:rPr>
              <a:t>Visit root,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>
                <a:solidFill>
                  <a:srgbClr val="00B050"/>
                </a:solidFill>
              </a:rPr>
              <a:t>traverse left,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>
                <a:solidFill>
                  <a:srgbClr val="00B050"/>
                </a:solidFill>
              </a:rPr>
              <a:t>traverse right</a:t>
            </a:r>
          </a:p>
          <a:p>
            <a:endParaRPr lang="en-US" altLang="en-US" sz="1600" dirty="0"/>
          </a:p>
          <a:p>
            <a:r>
              <a:rPr lang="en-US" altLang="en-US" sz="1600" dirty="0"/>
              <a:t>NOTE:  As soon as you get to a child, it immediately becomes the new parent (of the rest of the subtree)</a:t>
            </a:r>
          </a:p>
          <a:p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So A is parent (and root, and thus starting node).  Visit a, go to left child.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Now b is the parent (of the subtree).  Visit b, go to its left child 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Now d is the parent – it is visited.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Go to left (NULL)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Go to right child g, it becomes the parent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 has no left child, has no right child, d has already been visited…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Go to b’s right child, e, which becomes the parent – it is visited.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E’s left child is h, becomes the parent, is visited.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H has no left, no right.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Go to e’s right, nothing.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Now the b subtree has been visited, so go to A’s right child (c).  It becomes the parent and is visited.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Go to C’s left – f becomes the parent and is visited.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Go to F’s left – I is the parent and is visited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I has no left, no right,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Go to F’s right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J becomes the parent and is visited.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Try going to c’s right.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We’re done! 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63" y="6443208"/>
            <a:ext cx="1073201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&lt;- left                                                                                                                   			right -&gt;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667083" y="847341"/>
            <a:ext cx="2286000" cy="1371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/>
              <a:t>Preorder:</a:t>
            </a:r>
          </a:p>
          <a:p>
            <a:pPr algn="ctr"/>
            <a:r>
              <a:rPr lang="en-US" altLang="en-US" sz="2400" dirty="0"/>
              <a:t>a, b, d, g, e, h,</a:t>
            </a:r>
          </a:p>
          <a:p>
            <a:pPr algn="ctr"/>
            <a:r>
              <a:rPr lang="en-US" altLang="en-US" sz="2400" dirty="0"/>
              <a:t>c, f,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635A7-A7C3-4FEC-A97D-D7AF1DBCD5A3}"/>
              </a:ext>
            </a:extLst>
          </p:cNvPr>
          <p:cNvSpPr txBox="1"/>
          <p:nvPr/>
        </p:nvSpPr>
        <p:spPr>
          <a:xfrm>
            <a:off x="6810845" y="31424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 wrote it all out…</a:t>
            </a:r>
          </a:p>
        </p:txBody>
      </p:sp>
    </p:spTree>
    <p:extLst>
      <p:ext uri="{BB962C8B-B14F-4D97-AF65-F5344CB8AC3E}">
        <p14:creationId xmlns:p14="http://schemas.microsoft.com/office/powerpoint/2010/main" val="321630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F4C7B-D32E-42DE-95EC-3795134FEB3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9247" y="274638"/>
            <a:ext cx="9511553" cy="792162"/>
          </a:xfrm>
        </p:spPr>
        <p:txBody>
          <a:bodyPr/>
          <a:lstStyle/>
          <a:p>
            <a:pPr algn="l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Tree Traversals: </a:t>
            </a:r>
            <a:r>
              <a:rPr lang="en-US" altLang="en-US" sz="4400" b="1" dirty="0" err="1">
                <a:solidFill>
                  <a:srgbClr val="FF0000"/>
                </a:solidFill>
              </a:rPr>
              <a:t>InOrder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62469" name="Picture 5" descr="KWC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51" y="1326129"/>
            <a:ext cx="5467350" cy="4857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699247" y="1066800"/>
            <a:ext cx="5955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Used with BST: (again, it’s coming!)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Traverse left (go till no more lefts),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visit root,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traverse right (always go to the left if there’s a left)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63" y="6443208"/>
            <a:ext cx="1073201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&lt;- left                                                                                                                   			right -&gt;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1B4D42-B31F-4605-9EF1-033AB2D11275}"/>
              </a:ext>
            </a:extLst>
          </p:cNvPr>
          <p:cNvSpPr/>
          <p:nvPr/>
        </p:nvSpPr>
        <p:spPr>
          <a:xfrm>
            <a:off x="699246" y="2633387"/>
            <a:ext cx="4030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Again, as soon as you visit a node, it becomes the parent (so, in this case, you don’t visit it until there are no more left children!)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097441" y="4540409"/>
            <a:ext cx="3668631" cy="14049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 err="1"/>
              <a:t>InOrder</a:t>
            </a:r>
            <a:r>
              <a:rPr lang="en-US" altLang="en-US" sz="2400" dirty="0"/>
              <a:t> </a:t>
            </a:r>
          </a:p>
          <a:p>
            <a:pPr algn="ctr"/>
            <a:r>
              <a:rPr lang="en-US" altLang="en-US" sz="2400" dirty="0"/>
              <a:t>(left, center, right)</a:t>
            </a:r>
          </a:p>
          <a:p>
            <a:pPr algn="ctr"/>
            <a:r>
              <a:rPr lang="en-US" altLang="en-US" sz="2400" dirty="0"/>
              <a:t>d, g, b, h, e, a,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f, j, c</a:t>
            </a:r>
          </a:p>
        </p:txBody>
      </p:sp>
    </p:spTree>
    <p:extLst>
      <p:ext uri="{BB962C8B-B14F-4D97-AF65-F5344CB8AC3E}">
        <p14:creationId xmlns:p14="http://schemas.microsoft.com/office/powerpoint/2010/main" val="243589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68E1A-3959-4EC8-882D-4806D74DACB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2918" y="274638"/>
            <a:ext cx="9427882" cy="792162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Tree Traversal: </a:t>
            </a:r>
            <a:r>
              <a:rPr lang="en-US" altLang="en-US" sz="4400" b="1" dirty="0" err="1">
                <a:solidFill>
                  <a:srgbClr val="7030A0"/>
                </a:solidFill>
              </a:rPr>
              <a:t>Postorder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pic>
        <p:nvPicPr>
          <p:cNvPr id="63493" name="Picture 5" descr="KWC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8" y="1247417"/>
            <a:ext cx="5467350" cy="4857750"/>
          </a:xfrm>
          <a:prstGeom prst="rect">
            <a:avLst/>
          </a:prstGeom>
          <a:solidFill>
            <a:srgbClr val="CCCCFF"/>
          </a:solidFill>
        </p:spPr>
      </p:pic>
      <p:sp>
        <p:nvSpPr>
          <p:cNvPr id="2" name="Rectangle 1"/>
          <p:cNvSpPr/>
          <p:nvPr/>
        </p:nvSpPr>
        <p:spPr>
          <a:xfrm>
            <a:off x="866589" y="998071"/>
            <a:ext cx="43302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Used for deleting: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7030A0"/>
                </a:solidFill>
              </a:rPr>
              <a:t>Traverse left,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7030A0"/>
                </a:solidFill>
              </a:rPr>
              <a:t>traverse right,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7030A0"/>
                </a:solidFill>
              </a:rPr>
              <a:t>visit root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63" y="6443208"/>
            <a:ext cx="1073201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&lt;- left                                                                                                                   			right -&gt;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E1D42-8F9D-455D-BC63-C63880D7B254}"/>
              </a:ext>
            </a:extLst>
          </p:cNvPr>
          <p:cNvSpPr/>
          <p:nvPr/>
        </p:nvSpPr>
        <p:spPr>
          <a:xfrm>
            <a:off x="699246" y="2633387"/>
            <a:ext cx="4030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Again, as soon as you visit a node, it becomes the parent (so, in this case, you don’t visit it until there are no more left or right children!)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571506" y="4488329"/>
            <a:ext cx="3484282" cy="1371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/>
              <a:t>Postorder</a:t>
            </a:r>
            <a:r>
              <a:rPr lang="en-US" altLang="en-US" sz="2400" dirty="0"/>
              <a:t>:</a:t>
            </a:r>
          </a:p>
          <a:p>
            <a:pPr algn="ctr"/>
            <a:r>
              <a:rPr lang="en-US" altLang="en-US" sz="2400" dirty="0"/>
              <a:t>(left, right, parent)</a:t>
            </a:r>
          </a:p>
          <a:p>
            <a:pPr algn="ctr"/>
            <a:r>
              <a:rPr lang="en-US" altLang="en-US" sz="2400" dirty="0"/>
              <a:t>g, d, h, e, </a:t>
            </a:r>
            <a:r>
              <a:rPr lang="en-US" altLang="en-US" sz="2400" dirty="0" err="1"/>
              <a:t>b,i</a:t>
            </a:r>
            <a:r>
              <a:rPr lang="en-US" altLang="en-US" sz="2400" dirty="0"/>
              <a:t>, j, f, c, a</a:t>
            </a:r>
          </a:p>
        </p:txBody>
      </p:sp>
    </p:spTree>
    <p:extLst>
      <p:ext uri="{BB962C8B-B14F-4D97-AF65-F5344CB8AC3E}">
        <p14:creationId xmlns:p14="http://schemas.microsoft.com/office/powerpoint/2010/main" val="398273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1075"/>
            <a:ext cx="8596668" cy="628153"/>
          </a:xfrm>
        </p:spPr>
        <p:txBody>
          <a:bodyPr>
            <a:normAutofit fontScale="90000"/>
          </a:bodyPr>
          <a:lstStyle/>
          <a:p>
            <a:r>
              <a:rPr lang="en-US" dirty="0"/>
              <a:t>Pre?  In?  Post?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237996"/>
            <a:ext cx="8596668" cy="1440074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PRE:  </a:t>
            </a:r>
            <a:r>
              <a:rPr lang="en-US" sz="2200" dirty="0">
                <a:solidFill>
                  <a:srgbClr val="FF0000"/>
                </a:solidFill>
              </a:rPr>
              <a:t>36 16 15 11 21 23 48 40 44 41</a:t>
            </a:r>
          </a:p>
          <a:p>
            <a:pPr marL="0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IN: </a:t>
            </a:r>
            <a:r>
              <a:rPr lang="en-US" sz="2200" dirty="0">
                <a:solidFill>
                  <a:srgbClr val="FF0000"/>
                </a:solidFill>
              </a:rPr>
              <a:t>11 15 16  21 23 36 40 41 44 48</a:t>
            </a:r>
          </a:p>
          <a:p>
            <a:pPr marL="0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POST: </a:t>
            </a:r>
            <a:r>
              <a:rPr lang="en-US" sz="2200" dirty="0">
                <a:solidFill>
                  <a:srgbClr val="FF0000"/>
                </a:solidFill>
              </a:rPr>
              <a:t>11 15 23 21 16 41 44 40 48 36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1851" y="984685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4235" y="1821386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631" y="1821386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1570" y="2527268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6186" y="2527268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0686" y="4685181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1024" y="3610502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5039" y="2527267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1406" y="3610502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465" y="3585250"/>
            <a:ext cx="5486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93889" y="1446350"/>
            <a:ext cx="1716156" cy="37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90490" y="1446350"/>
            <a:ext cx="1745378" cy="414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18313" y="2283051"/>
            <a:ext cx="657340" cy="27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93889" y="2283051"/>
            <a:ext cx="331223" cy="2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544202" y="3028292"/>
            <a:ext cx="489006" cy="4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51967" y="3075877"/>
            <a:ext cx="277633" cy="4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79102" y="2283051"/>
            <a:ext cx="756766" cy="214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63179" y="2997488"/>
            <a:ext cx="277633" cy="55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9" idx="0"/>
          </p:cNvCxnSpPr>
          <p:nvPr/>
        </p:nvCxnSpPr>
        <p:spPr>
          <a:xfrm flipH="1">
            <a:off x="7395006" y="4072167"/>
            <a:ext cx="380338" cy="61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63" y="6449107"/>
            <a:ext cx="1073201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&lt;- left                                                                                                                   			right -&gt;</a:t>
            </a:r>
          </a:p>
        </p:txBody>
      </p:sp>
    </p:spTree>
    <p:extLst>
      <p:ext uri="{BB962C8B-B14F-4D97-AF65-F5344CB8AC3E}">
        <p14:creationId xmlns:p14="http://schemas.microsoft.com/office/powerpoint/2010/main" val="27770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1003</Words>
  <Application>Microsoft Office PowerPoint</Application>
  <PresentationFormat>Widescreen</PresentationFormat>
  <Paragraphs>154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TreeTraversal</vt:lpstr>
      <vt:lpstr>Traversals of Binary Trees</vt:lpstr>
      <vt:lpstr>Node Class Definition for a Binary Tree:</vt:lpstr>
      <vt:lpstr>Traversals of Binary Trees</vt:lpstr>
      <vt:lpstr>Tree Traversal: Preorder</vt:lpstr>
      <vt:lpstr>Tree Traversal: Preorder</vt:lpstr>
      <vt:lpstr>Tree Traversals: InOrder </vt:lpstr>
      <vt:lpstr>Tree Traversal: Postorder</vt:lpstr>
      <vt:lpstr>Pre?  In?  Post?</vt:lpstr>
      <vt:lpstr>Given this code, what is printed out?</vt:lpstr>
      <vt:lpstr>Takeaways: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TreeTraversal</dc:title>
  <dc:creator>Yarrington, Debra</dc:creator>
  <cp:lastModifiedBy>Yarrington, Debra</cp:lastModifiedBy>
  <cp:revision>7</cp:revision>
  <dcterms:created xsi:type="dcterms:W3CDTF">2020-10-14T19:02:32Z</dcterms:created>
  <dcterms:modified xsi:type="dcterms:W3CDTF">2021-03-26T04:04:59Z</dcterms:modified>
</cp:coreProperties>
</file>