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3"/>
  </p:notesMasterIdLst>
  <p:sldIdLst>
    <p:sldId id="256" r:id="rId2"/>
    <p:sldId id="276" r:id="rId3"/>
    <p:sldId id="294" r:id="rId4"/>
    <p:sldId id="295" r:id="rId5"/>
    <p:sldId id="296" r:id="rId6"/>
    <p:sldId id="297" r:id="rId7"/>
    <p:sldId id="300" r:id="rId8"/>
    <p:sldId id="301" r:id="rId9"/>
    <p:sldId id="302" r:id="rId10"/>
    <p:sldId id="304" r:id="rId11"/>
    <p:sldId id="30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6" autoAdjust="0"/>
    <p:restoredTop sz="94660"/>
  </p:normalViewPr>
  <p:slideViewPr>
    <p:cSldViewPr snapToGrid="0">
      <p:cViewPr>
        <p:scale>
          <a:sx n="95" d="100"/>
          <a:sy n="95" d="100"/>
        </p:scale>
        <p:origin x="5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A4914F-8C35-4301-B030-039F9E83BF86}" type="datetimeFigureOut">
              <a:rPr lang="en-US" smtClean="0"/>
              <a:t>3/26/2021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AE636E-EAC0-4966-B0FB-CBB3C4A88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68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tall building&#10;&#10;">
            <a:extLst>
              <a:ext uri="{FF2B5EF4-FFF2-40B4-BE49-F238E27FC236}">
                <a16:creationId xmlns:a16="http://schemas.microsoft.com/office/drawing/2014/main" id="{CAE97414-BEC8-47F3-A826-F12680F954A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547" t="9091" r="12908" b="1"/>
          <a:stretch/>
        </p:blipFill>
        <p:spPr>
          <a:xfrm>
            <a:off x="4269854" y="-1"/>
            <a:ext cx="7922146" cy="6858001"/>
          </a:xfrm>
          <a:custGeom>
            <a:avLst/>
            <a:gdLst/>
            <a:ahLst/>
            <a:cxnLst/>
            <a:rect l="l" t="t" r="r" b="b"/>
            <a:pathLst>
              <a:path w="7922146" h="6858001">
                <a:moveTo>
                  <a:pt x="379987" y="0"/>
                </a:moveTo>
                <a:lnTo>
                  <a:pt x="5304971" y="0"/>
                </a:lnTo>
                <a:lnTo>
                  <a:pt x="7065281" y="0"/>
                </a:lnTo>
                <a:lnTo>
                  <a:pt x="7397540" y="0"/>
                </a:lnTo>
                <a:lnTo>
                  <a:pt x="7397540" y="1"/>
                </a:lnTo>
                <a:lnTo>
                  <a:pt x="7922146" y="1"/>
                </a:lnTo>
                <a:lnTo>
                  <a:pt x="7922146" y="6858001"/>
                </a:lnTo>
                <a:lnTo>
                  <a:pt x="7065281" y="6858001"/>
                </a:lnTo>
                <a:lnTo>
                  <a:pt x="7065281" y="6858000"/>
                </a:lnTo>
                <a:lnTo>
                  <a:pt x="5932989" y="6858000"/>
                </a:lnTo>
                <a:lnTo>
                  <a:pt x="5932989" y="6858001"/>
                </a:lnTo>
                <a:lnTo>
                  <a:pt x="27809" y="6858001"/>
                </a:lnTo>
                <a:lnTo>
                  <a:pt x="1803228" y="4521201"/>
                </a:lnTo>
                <a:close/>
                <a:moveTo>
                  <a:pt x="0" y="0"/>
                </a:moveTo>
                <a:lnTo>
                  <a:pt x="379987" y="0"/>
                </a:lnTo>
                <a:lnTo>
                  <a:pt x="0" y="407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4B6E96C-9341-4C7B-A72C-7C220513E9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8867" y="1678666"/>
            <a:ext cx="4088190" cy="2369093"/>
          </a:xfrm>
        </p:spPr>
        <p:txBody>
          <a:bodyPr>
            <a:normAutofit/>
          </a:bodyPr>
          <a:lstStyle/>
          <a:p>
            <a:r>
              <a:rPr lang="en-US" sz="4800"/>
              <a:t>Binary Search Tree Height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40046B-2159-4D9D-A696-64F5A1F6EC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7335" y="4050831"/>
            <a:ext cx="4079721" cy="1096901"/>
          </a:xfrm>
        </p:spPr>
        <p:txBody>
          <a:bodyPr>
            <a:normAutofit/>
          </a:bodyPr>
          <a:lstStyle/>
          <a:p>
            <a:endParaRPr lang="en-US" sz="1600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A57C1A16-B8AB-4D99-A195-A38F556A6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8A9B20B-D1DD-4573-B5EC-5580295192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ectangle 23">
            <a:extLst>
              <a:ext uri="{FF2B5EF4-FFF2-40B4-BE49-F238E27FC236}">
                <a16:creationId xmlns:a16="http://schemas.microsoft.com/office/drawing/2014/main" id="{66D61E08-70C3-48D8-BEA0-787111DC30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7" name="Rectangle 25">
            <a:extLst>
              <a:ext uri="{FF2B5EF4-FFF2-40B4-BE49-F238E27FC236}">
                <a16:creationId xmlns:a16="http://schemas.microsoft.com/office/drawing/2014/main" id="{FC55298F-0AE5-478E-AD2B-03C2614C58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9" name="Isosceles Triangle 24">
            <a:extLst>
              <a:ext uri="{FF2B5EF4-FFF2-40B4-BE49-F238E27FC236}">
                <a16:creationId xmlns:a16="http://schemas.microsoft.com/office/drawing/2014/main" id="{C180E4EA-0B63-4779-A895-7E90E71088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1" name="Rectangle 27">
            <a:extLst>
              <a:ext uri="{FF2B5EF4-FFF2-40B4-BE49-F238E27FC236}">
                <a16:creationId xmlns:a16="http://schemas.microsoft.com/office/drawing/2014/main" id="{CEE01D9D-3DE8-4EED-B0D3-8F3C79CC76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3" name="Rectangle 28">
            <a:extLst>
              <a:ext uri="{FF2B5EF4-FFF2-40B4-BE49-F238E27FC236}">
                <a16:creationId xmlns:a16="http://schemas.microsoft.com/office/drawing/2014/main" id="{89AF5CE9-607F-43F4-8983-DCD6DA4051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5" name="Rectangle 29">
            <a:extLst>
              <a:ext uri="{FF2B5EF4-FFF2-40B4-BE49-F238E27FC236}">
                <a16:creationId xmlns:a16="http://schemas.microsoft.com/office/drawing/2014/main" id="{6EEA2DBD-9E1E-4521-8C01-F32AD18A89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7" name="Isosceles Triangle 29">
            <a:extLst>
              <a:ext uri="{FF2B5EF4-FFF2-40B4-BE49-F238E27FC236}">
                <a16:creationId xmlns:a16="http://schemas.microsoft.com/office/drawing/2014/main" id="{15BBD2C1-BA9B-46A9-A27A-33498B1692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993331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B89B2-81B1-477C-9675-F475B59D8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118" y="-33183"/>
            <a:ext cx="8596668" cy="1320800"/>
          </a:xfrm>
        </p:spPr>
        <p:txBody>
          <a:bodyPr/>
          <a:lstStyle/>
          <a:p>
            <a:r>
              <a:rPr lang="en-US" dirty="0"/>
              <a:t>Heights also updated after remove: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3B0627-1408-487C-843C-F0C3A855E0D0}"/>
              </a:ext>
            </a:extLst>
          </p:cNvPr>
          <p:cNvSpPr txBox="1"/>
          <p:nvPr/>
        </p:nvSpPr>
        <p:spPr>
          <a:xfrm>
            <a:off x="5598130" y="3184441"/>
            <a:ext cx="542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H:1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EEC472E-2AF4-4AEF-AFD8-352C2F03E9C8}"/>
              </a:ext>
            </a:extLst>
          </p:cNvPr>
          <p:cNvSpPr/>
          <p:nvPr/>
        </p:nvSpPr>
        <p:spPr>
          <a:xfrm>
            <a:off x="7208794" y="2936240"/>
            <a:ext cx="4865088" cy="39032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91DBC6B-086D-44C1-AC60-F7C1F7B82FB4}"/>
              </a:ext>
            </a:extLst>
          </p:cNvPr>
          <p:cNvSpPr/>
          <p:nvPr/>
        </p:nvSpPr>
        <p:spPr>
          <a:xfrm>
            <a:off x="5633034" y="2596858"/>
            <a:ext cx="1328380" cy="120962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975853E-D074-4645-82D5-61E906603D85}"/>
              </a:ext>
            </a:extLst>
          </p:cNvPr>
          <p:cNvGrpSpPr/>
          <p:nvPr/>
        </p:nvGrpSpPr>
        <p:grpSpPr>
          <a:xfrm>
            <a:off x="7333297" y="3091284"/>
            <a:ext cx="4676764" cy="3748180"/>
            <a:chOff x="6095999" y="1232265"/>
            <a:chExt cx="4676764" cy="3748180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5A31C7BA-F662-4CAB-9B98-B4CF5E23C6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5999" y="1270000"/>
              <a:ext cx="4128861" cy="3419462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1C4DD47E-C40D-4357-BFF5-E286B422BD39}"/>
                </a:ext>
              </a:extLst>
            </p:cNvPr>
            <p:cNvSpPr txBox="1"/>
            <p:nvPr/>
          </p:nvSpPr>
          <p:spPr>
            <a:xfrm>
              <a:off x="8302693" y="4611113"/>
              <a:ext cx="542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H:1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A68422A-11C3-4494-9033-988421CE2B70}"/>
                </a:ext>
              </a:extLst>
            </p:cNvPr>
            <p:cNvSpPr txBox="1"/>
            <p:nvPr/>
          </p:nvSpPr>
          <p:spPr>
            <a:xfrm>
              <a:off x="8135176" y="3164619"/>
              <a:ext cx="7096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H:2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4E9CD288-E541-4B12-9DA3-E71A3AB2D749}"/>
                </a:ext>
              </a:extLst>
            </p:cNvPr>
            <p:cNvSpPr txBox="1"/>
            <p:nvPr/>
          </p:nvSpPr>
          <p:spPr>
            <a:xfrm>
              <a:off x="6499863" y="4241781"/>
              <a:ext cx="542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H:1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DB41CF16-D0AC-4266-AA85-43980F661DA2}"/>
                </a:ext>
              </a:extLst>
            </p:cNvPr>
            <p:cNvSpPr txBox="1"/>
            <p:nvPr/>
          </p:nvSpPr>
          <p:spPr>
            <a:xfrm>
              <a:off x="10230627" y="3184441"/>
              <a:ext cx="542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H:1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4BBF5E28-FB7F-4DB3-81A7-5A7EB3B4E73F}"/>
                </a:ext>
              </a:extLst>
            </p:cNvPr>
            <p:cNvSpPr txBox="1"/>
            <p:nvPr/>
          </p:nvSpPr>
          <p:spPr>
            <a:xfrm>
              <a:off x="9560799" y="2149914"/>
              <a:ext cx="55008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H:2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29A85CCE-E8C1-40ED-A9EA-319D79476E25}"/>
                </a:ext>
              </a:extLst>
            </p:cNvPr>
            <p:cNvSpPr txBox="1"/>
            <p:nvPr/>
          </p:nvSpPr>
          <p:spPr>
            <a:xfrm>
              <a:off x="8490002" y="1232265"/>
              <a:ext cx="7096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H:4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F738B7FD-1FF4-4648-A40F-D474BD617849}"/>
                </a:ext>
              </a:extLst>
            </p:cNvPr>
            <p:cNvSpPr txBox="1"/>
            <p:nvPr/>
          </p:nvSpPr>
          <p:spPr>
            <a:xfrm>
              <a:off x="6328974" y="1934173"/>
              <a:ext cx="7096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H:3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D180396D-EA35-4CE1-B6C9-E8119846D767}"/>
                </a:ext>
              </a:extLst>
            </p:cNvPr>
            <p:cNvSpPr txBox="1"/>
            <p:nvPr/>
          </p:nvSpPr>
          <p:spPr>
            <a:xfrm>
              <a:off x="9731824" y="3222170"/>
              <a:ext cx="49303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13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255347C5-4077-4994-B097-3A3DB1818A9F}"/>
                </a:ext>
              </a:extLst>
            </p:cNvPr>
            <p:cNvSpPr/>
            <p:nvPr/>
          </p:nvSpPr>
          <p:spPr>
            <a:xfrm>
              <a:off x="8956353" y="3649123"/>
              <a:ext cx="835344" cy="106718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07262500-C3EA-4F1F-A891-0F6C75FD7EA3}"/>
                </a:ext>
              </a:extLst>
            </p:cNvPr>
            <p:cNvSpPr txBox="1"/>
            <p:nvPr/>
          </p:nvSpPr>
          <p:spPr>
            <a:xfrm>
              <a:off x="7688980" y="3184440"/>
              <a:ext cx="344680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5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C69B3001-622F-4ADA-BE2D-9F2373C54EEE}"/>
              </a:ext>
            </a:extLst>
          </p:cNvPr>
          <p:cNvGrpSpPr/>
          <p:nvPr/>
        </p:nvGrpSpPr>
        <p:grpSpPr>
          <a:xfrm>
            <a:off x="1901837" y="3091284"/>
            <a:ext cx="5128883" cy="3748180"/>
            <a:chOff x="5598130" y="1232265"/>
            <a:chExt cx="5174633" cy="3748180"/>
          </a:xfrm>
        </p:grpSpPr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2DC7801E-221D-42F9-B056-EF97C094C6C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5999" y="1270000"/>
              <a:ext cx="4128861" cy="3419462"/>
            </a:xfrm>
            <a:prstGeom prst="rect">
              <a:avLst/>
            </a:prstGeom>
          </p:spPr>
        </p:pic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05D20690-0440-44B5-AC86-07E1201325CE}"/>
                </a:ext>
              </a:extLst>
            </p:cNvPr>
            <p:cNvSpPr txBox="1"/>
            <p:nvPr/>
          </p:nvSpPr>
          <p:spPr>
            <a:xfrm>
              <a:off x="5598130" y="3184441"/>
              <a:ext cx="542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H:1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07858FD2-6569-40C2-9BBB-34D4C2A83B77}"/>
                </a:ext>
              </a:extLst>
            </p:cNvPr>
            <p:cNvSpPr txBox="1"/>
            <p:nvPr/>
          </p:nvSpPr>
          <p:spPr>
            <a:xfrm>
              <a:off x="8302693" y="4611113"/>
              <a:ext cx="542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H:1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CC9597DC-D601-4D4D-9F9F-C3DA095B4830}"/>
                </a:ext>
              </a:extLst>
            </p:cNvPr>
            <p:cNvSpPr txBox="1"/>
            <p:nvPr/>
          </p:nvSpPr>
          <p:spPr>
            <a:xfrm>
              <a:off x="8135176" y="3164619"/>
              <a:ext cx="7096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H:3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A988F2D1-42AA-4802-8DA0-599A9AEAE1DE}"/>
                </a:ext>
              </a:extLst>
            </p:cNvPr>
            <p:cNvSpPr txBox="1"/>
            <p:nvPr/>
          </p:nvSpPr>
          <p:spPr>
            <a:xfrm>
              <a:off x="6499863" y="4241781"/>
              <a:ext cx="542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H:2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92864EA6-B319-4E92-A338-FA0850E98159}"/>
                </a:ext>
              </a:extLst>
            </p:cNvPr>
            <p:cNvSpPr txBox="1"/>
            <p:nvPr/>
          </p:nvSpPr>
          <p:spPr>
            <a:xfrm>
              <a:off x="10230627" y="3184441"/>
              <a:ext cx="542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H:1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402FEEE1-2317-485C-AB54-FC37F4F0AEE1}"/>
                </a:ext>
              </a:extLst>
            </p:cNvPr>
            <p:cNvSpPr txBox="1"/>
            <p:nvPr/>
          </p:nvSpPr>
          <p:spPr>
            <a:xfrm>
              <a:off x="9560799" y="2149914"/>
              <a:ext cx="55008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H:2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02395555-902A-4C51-AE2C-4B3E71D2916F}"/>
                </a:ext>
              </a:extLst>
            </p:cNvPr>
            <p:cNvSpPr txBox="1"/>
            <p:nvPr/>
          </p:nvSpPr>
          <p:spPr>
            <a:xfrm>
              <a:off x="8490002" y="1232265"/>
              <a:ext cx="7096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H:5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8E7EE347-A03E-4D7A-A846-BD43B25EC144}"/>
                </a:ext>
              </a:extLst>
            </p:cNvPr>
            <p:cNvSpPr txBox="1"/>
            <p:nvPr/>
          </p:nvSpPr>
          <p:spPr>
            <a:xfrm>
              <a:off x="6328974" y="1934173"/>
              <a:ext cx="7096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H:4</a:t>
              </a: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B0472CCA-156F-4E5C-A923-90AA22F7EADC}"/>
                </a:ext>
              </a:extLst>
            </p:cNvPr>
            <p:cNvSpPr/>
            <p:nvPr/>
          </p:nvSpPr>
          <p:spPr>
            <a:xfrm>
              <a:off x="5633034" y="2596858"/>
              <a:ext cx="1328380" cy="120962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A75F0A9C-DA3F-470F-B3C1-063C4467B17C}"/>
                </a:ext>
              </a:extLst>
            </p:cNvPr>
            <p:cNvSpPr txBox="1"/>
            <p:nvPr/>
          </p:nvSpPr>
          <p:spPr>
            <a:xfrm>
              <a:off x="9731824" y="3222170"/>
              <a:ext cx="49303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13</a:t>
              </a: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14BD334A-FB01-4229-B37F-AC9C6F80C1F9}"/>
                </a:ext>
              </a:extLst>
            </p:cNvPr>
            <p:cNvSpPr/>
            <p:nvPr/>
          </p:nvSpPr>
          <p:spPr>
            <a:xfrm>
              <a:off x="8956353" y="3649123"/>
              <a:ext cx="835344" cy="106718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0B5210BA-2195-4DDB-90A3-53165D40BE37}"/>
                </a:ext>
              </a:extLst>
            </p:cNvPr>
            <p:cNvSpPr txBox="1"/>
            <p:nvPr/>
          </p:nvSpPr>
          <p:spPr>
            <a:xfrm>
              <a:off x="7688980" y="3184440"/>
              <a:ext cx="344680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5</a:t>
              </a:r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A56356-A509-4946-BC8A-63DE3402D7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333311" y="587519"/>
            <a:ext cx="5224053" cy="4501033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sz="2400" b="1" dirty="0"/>
              <a:t>Case 3: Two Children</a:t>
            </a:r>
          </a:p>
          <a:p>
            <a:pPr marL="457200" lvl="1" indent="0">
              <a:buNone/>
            </a:pPr>
            <a:r>
              <a:rPr lang="en-US" dirty="0"/>
              <a:t>Removing a node with 2 children (e. g., </a:t>
            </a:r>
            <a:r>
              <a:rPr lang="en-US" dirty="0">
                <a:solidFill>
                  <a:srgbClr val="00B0F0"/>
                </a:solidFill>
              </a:rPr>
              <a:t>6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Must replace (with right-most of left child)</a:t>
            </a:r>
          </a:p>
          <a:p>
            <a:pPr lvl="1"/>
            <a:r>
              <a:rPr lang="en-US" dirty="0"/>
              <a:t>So replacing with </a:t>
            </a:r>
            <a:r>
              <a:rPr lang="en-US" dirty="0">
                <a:solidFill>
                  <a:srgbClr val="00B0F0"/>
                </a:solidFill>
              </a:rPr>
              <a:t>5</a:t>
            </a:r>
          </a:p>
          <a:p>
            <a:pPr lvl="1"/>
            <a:r>
              <a:rPr lang="en-US" dirty="0"/>
              <a:t>Must REMOVE </a:t>
            </a:r>
            <a:r>
              <a:rPr lang="en-US" dirty="0">
                <a:solidFill>
                  <a:srgbClr val="00B0F0"/>
                </a:solidFill>
              </a:rPr>
              <a:t>5</a:t>
            </a:r>
          </a:p>
          <a:p>
            <a:pPr lvl="2"/>
            <a:r>
              <a:rPr lang="en-US" dirty="0">
                <a:solidFill>
                  <a:srgbClr val="00B0F0"/>
                </a:solidFill>
              </a:rPr>
              <a:t>5</a:t>
            </a:r>
            <a:r>
              <a:rPr lang="en-US" dirty="0"/>
              <a:t> has no children, so repeat the process for no children</a:t>
            </a:r>
          </a:p>
          <a:p>
            <a:pPr lvl="3"/>
            <a:r>
              <a:rPr lang="en-US" dirty="0"/>
              <a:t>Check </a:t>
            </a:r>
            <a:r>
              <a:rPr lang="en-US" dirty="0">
                <a:solidFill>
                  <a:srgbClr val="00B0F0"/>
                </a:solidFill>
              </a:rPr>
              <a:t>4, 5, 3</a:t>
            </a:r>
            <a:r>
              <a:rPr lang="en-US" dirty="0"/>
              <a:t>, and then </a:t>
            </a:r>
            <a:r>
              <a:rPr lang="en-US" dirty="0">
                <a:solidFill>
                  <a:srgbClr val="00B0F0"/>
                </a:solidFill>
              </a:rPr>
              <a:t>8</a:t>
            </a:r>
            <a:r>
              <a:rPr lang="en-US" dirty="0"/>
              <a:t>)</a:t>
            </a:r>
          </a:p>
          <a:p>
            <a:pPr marL="1371600" lvl="3" indent="0">
              <a:buNone/>
            </a:pPr>
            <a:endParaRPr lang="en-US" dirty="0"/>
          </a:p>
        </p:txBody>
      </p:sp>
      <p:pic>
        <p:nvPicPr>
          <p:cNvPr id="6" name="Picture 5" descr="two baby elephants">
            <a:extLst>
              <a:ext uri="{FF2B5EF4-FFF2-40B4-BE49-F238E27FC236}">
                <a16:creationId xmlns:a16="http://schemas.microsoft.com/office/drawing/2014/main" id="{3F1D7C94-6DFE-4E82-8390-1A8473F063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68464" y="69486"/>
            <a:ext cx="3718560" cy="2478024"/>
          </a:xfrm>
          <a:prstGeom prst="rect">
            <a:avLst/>
          </a:prstGeom>
        </p:spPr>
      </p:pic>
      <p:sp>
        <p:nvSpPr>
          <p:cNvPr id="7" name="Arrow: Right 6">
            <a:extLst>
              <a:ext uri="{FF2B5EF4-FFF2-40B4-BE49-F238E27FC236}">
                <a16:creationId xmlns:a16="http://schemas.microsoft.com/office/drawing/2014/main" id="{15C8D120-7A88-4221-8EBC-A78B0F054727}"/>
              </a:ext>
            </a:extLst>
          </p:cNvPr>
          <p:cNvSpPr/>
          <p:nvPr/>
        </p:nvSpPr>
        <p:spPr>
          <a:xfrm flipV="1">
            <a:off x="7086576" y="3255097"/>
            <a:ext cx="551686" cy="234566"/>
          </a:xfrm>
          <a:prstGeom prst="rightArrow">
            <a:avLst/>
          </a:prstGeom>
          <a:ln w="2286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84E1840-3FF7-4FC9-BD70-E4BF7D2959B9}"/>
              </a:ext>
            </a:extLst>
          </p:cNvPr>
          <p:cNvSpPr txBox="1"/>
          <p:nvPr/>
        </p:nvSpPr>
        <p:spPr>
          <a:xfrm>
            <a:off x="10369439" y="3099397"/>
            <a:ext cx="1605322" cy="553998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sz="1500" dirty="0"/>
              <a:t>after updating heights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3A92A16D-641D-4555-B532-A41F9AB6C295}"/>
              </a:ext>
            </a:extLst>
          </p:cNvPr>
          <p:cNvSpPr/>
          <p:nvPr/>
        </p:nvSpPr>
        <p:spPr>
          <a:xfrm>
            <a:off x="5940941" y="4982182"/>
            <a:ext cx="573736" cy="560365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63EDBC29-50A1-450E-9FAF-32312DDDE82B}"/>
              </a:ext>
            </a:extLst>
          </p:cNvPr>
          <p:cNvSpPr/>
          <p:nvPr/>
        </p:nvSpPr>
        <p:spPr>
          <a:xfrm>
            <a:off x="10906466" y="4987301"/>
            <a:ext cx="573736" cy="560365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0092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2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111313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3290979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82568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4534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5" name="Isosceles Triangle 24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33425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7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5592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9" name="Isosceles Triangle 28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72758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A5EC319D-0FEA-4B95-A3EA-01E35672C9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97631" y="-8467"/>
            <a:ext cx="5994369" cy="6866467"/>
          </a:xfrm>
          <a:custGeom>
            <a:avLst/>
            <a:gdLst>
              <a:gd name="connsiteX0" fmla="*/ 0 w 5994369"/>
              <a:gd name="connsiteY0" fmla="*/ 0 h 6866467"/>
              <a:gd name="connsiteX1" fmla="*/ 1249825 w 5994369"/>
              <a:gd name="connsiteY1" fmla="*/ 0 h 6866467"/>
              <a:gd name="connsiteX2" fmla="*/ 1249825 w 5994369"/>
              <a:gd name="connsiteY2" fmla="*/ 8467 h 6866467"/>
              <a:gd name="connsiteX3" fmla="*/ 5994369 w 5994369"/>
              <a:gd name="connsiteY3" fmla="*/ 8467 h 6866467"/>
              <a:gd name="connsiteX4" fmla="*/ 5994369 w 5994369"/>
              <a:gd name="connsiteY4" fmla="*/ 6866467 h 6866467"/>
              <a:gd name="connsiteX5" fmla="*/ 1249825 w 5994369"/>
              <a:gd name="connsiteY5" fmla="*/ 6866467 h 6866467"/>
              <a:gd name="connsiteX6" fmla="*/ 1109382 w 5994369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94369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5994369" y="8467"/>
                </a:lnTo>
                <a:lnTo>
                  <a:pt x="5994369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B92C0B1-5AD6-49F8-8CD0-28023B01E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287" y="629980"/>
            <a:ext cx="4512989" cy="970220"/>
          </a:xfrm>
        </p:spPr>
        <p:txBody>
          <a:bodyPr anchor="ctr">
            <a:normAutofit fontScale="90000"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Height </a:t>
            </a:r>
            <a:br>
              <a:rPr lang="en-US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Takeaways:</a:t>
            </a:r>
          </a:p>
        </p:txBody>
      </p:sp>
      <p:pic>
        <p:nvPicPr>
          <p:cNvPr id="5" name="Picture 4" descr="A giraffe standing in front of a building&#10;&#10;Description automatically generated">
            <a:extLst>
              <a:ext uri="{FF2B5EF4-FFF2-40B4-BE49-F238E27FC236}">
                <a16:creationId xmlns:a16="http://schemas.microsoft.com/office/drawing/2014/main" id="{98D226E7-46CA-4680-BF40-C97CC7A15A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493" y="1693778"/>
            <a:ext cx="2305050" cy="4610101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F10D97-BDCF-4825-88E1-5B5079CD0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70295" y="677779"/>
            <a:ext cx="4724418" cy="5477488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rgbClr val="FFFFFF"/>
                </a:solidFill>
              </a:rPr>
              <a:t>We want to keep track of node heights</a:t>
            </a:r>
          </a:p>
          <a:p>
            <a:pPr lvl="1">
              <a:lnSpc>
                <a:spcPct val="90000"/>
              </a:lnSpc>
            </a:pPr>
            <a:r>
              <a:rPr lang="en-US" sz="1400" dirty="0">
                <a:solidFill>
                  <a:srgbClr val="FFFFFF"/>
                </a:solidFill>
              </a:rPr>
              <a:t>Height of </a:t>
            </a:r>
            <a:r>
              <a:rPr lang="en-US" sz="1400" dirty="0">
                <a:solidFill>
                  <a:srgbClr val="FFFF00"/>
                </a:solidFill>
              </a:rPr>
              <a:t>leaf: 1</a:t>
            </a:r>
          </a:p>
          <a:p>
            <a:pPr lvl="1">
              <a:lnSpc>
                <a:spcPct val="90000"/>
              </a:lnSpc>
            </a:pPr>
            <a:r>
              <a:rPr lang="en-US" sz="1400" dirty="0">
                <a:solidFill>
                  <a:srgbClr val="FFFFFF"/>
                </a:solidFill>
              </a:rPr>
              <a:t>Height of every other node: max of height of 2 children, then add 1</a:t>
            </a:r>
          </a:p>
          <a:p>
            <a:pPr>
              <a:lnSpc>
                <a:spcPct val="90000"/>
              </a:lnSpc>
              <a:spcBef>
                <a:spcPts val="2500"/>
              </a:spcBef>
            </a:pPr>
            <a:r>
              <a:rPr lang="en-US" dirty="0">
                <a:solidFill>
                  <a:srgbClr val="FFFFFF"/>
                </a:solidFill>
              </a:rPr>
              <a:t>When you add a node: </a:t>
            </a:r>
          </a:p>
          <a:p>
            <a:pPr lvl="1">
              <a:lnSpc>
                <a:spcPct val="90000"/>
              </a:lnSpc>
            </a:pPr>
            <a:r>
              <a:rPr lang="en-US" sz="1400" dirty="0">
                <a:solidFill>
                  <a:srgbClr val="FFFF00"/>
                </a:solidFill>
              </a:rPr>
              <a:t>Update height </a:t>
            </a:r>
            <a:r>
              <a:rPr lang="en-US" sz="1400" dirty="0">
                <a:solidFill>
                  <a:srgbClr val="FFFFFF"/>
                </a:solidFill>
              </a:rPr>
              <a:t>of direct </a:t>
            </a:r>
            <a:r>
              <a:rPr lang="en-US" sz="1400" dirty="0">
                <a:solidFill>
                  <a:srgbClr val="FFFF00"/>
                </a:solidFill>
              </a:rPr>
              <a:t>ancestors</a:t>
            </a:r>
            <a:r>
              <a:rPr lang="en-US" sz="1400" dirty="0">
                <a:solidFill>
                  <a:srgbClr val="FFFFFF"/>
                </a:solidFill>
              </a:rPr>
              <a:t> only!</a:t>
            </a:r>
          </a:p>
          <a:p>
            <a:pPr lvl="1">
              <a:lnSpc>
                <a:spcPct val="90000"/>
              </a:lnSpc>
            </a:pPr>
            <a:r>
              <a:rPr lang="en-US" sz="1400" dirty="0">
                <a:solidFill>
                  <a:srgbClr val="FFFFFF"/>
                </a:solidFill>
              </a:rPr>
              <a:t>Stop when height of an ancestor doesn’t change</a:t>
            </a:r>
          </a:p>
          <a:p>
            <a:pPr lvl="2">
              <a:lnSpc>
                <a:spcPct val="90000"/>
              </a:lnSpc>
            </a:pPr>
            <a:r>
              <a:rPr lang="en-US" sz="1200" dirty="0">
                <a:solidFill>
                  <a:srgbClr val="FFFFFF"/>
                </a:solidFill>
              </a:rPr>
              <a:t>Means the height was determined by the other child</a:t>
            </a:r>
          </a:p>
          <a:p>
            <a:pPr lvl="2">
              <a:lnSpc>
                <a:spcPct val="90000"/>
              </a:lnSpc>
            </a:pPr>
            <a:r>
              <a:rPr lang="en-US" sz="1200" dirty="0">
                <a:solidFill>
                  <a:srgbClr val="FFFFFF"/>
                </a:solidFill>
              </a:rPr>
              <a:t>Which means all other </a:t>
            </a:r>
            <a:r>
              <a:rPr lang="en-US" sz="1200" dirty="0" err="1">
                <a:solidFill>
                  <a:srgbClr val="FFFFFF"/>
                </a:solidFill>
              </a:rPr>
              <a:t>ancestors’heights</a:t>
            </a:r>
            <a:r>
              <a:rPr lang="en-US" sz="1200" dirty="0">
                <a:solidFill>
                  <a:srgbClr val="FFFFFF"/>
                </a:solidFill>
              </a:rPr>
              <a:t> will be more affected by that height as well</a:t>
            </a:r>
          </a:p>
          <a:p>
            <a:pPr>
              <a:lnSpc>
                <a:spcPct val="90000"/>
              </a:lnSpc>
              <a:spcBef>
                <a:spcPts val="2500"/>
              </a:spcBef>
            </a:pPr>
            <a:r>
              <a:rPr lang="en-US" dirty="0">
                <a:solidFill>
                  <a:srgbClr val="FFFFFF"/>
                </a:solidFill>
              </a:rPr>
              <a:t>When remove a node:</a:t>
            </a:r>
          </a:p>
          <a:p>
            <a:pPr lvl="1">
              <a:lnSpc>
                <a:spcPct val="90000"/>
              </a:lnSpc>
            </a:pPr>
            <a:r>
              <a:rPr lang="en-US" sz="1400" dirty="0">
                <a:solidFill>
                  <a:srgbClr val="FFFFFF"/>
                </a:solidFill>
              </a:rPr>
              <a:t>Update height of </a:t>
            </a:r>
            <a:r>
              <a:rPr lang="en-US" sz="1400" dirty="0">
                <a:solidFill>
                  <a:srgbClr val="FFFF00"/>
                </a:solidFill>
              </a:rPr>
              <a:t>ancestors </a:t>
            </a:r>
            <a:r>
              <a:rPr lang="en-US" sz="1400" dirty="0">
                <a:solidFill>
                  <a:srgbClr val="FFFFFF"/>
                </a:solidFill>
              </a:rPr>
              <a:t>only!</a:t>
            </a:r>
          </a:p>
          <a:p>
            <a:pPr lvl="2">
              <a:lnSpc>
                <a:spcPct val="90000"/>
              </a:lnSpc>
            </a:pPr>
            <a:r>
              <a:rPr lang="en-US" sz="1200" dirty="0">
                <a:solidFill>
                  <a:srgbClr val="FFFFFF"/>
                </a:solidFill>
              </a:rPr>
              <a:t>Ancestors of the node that is moved up</a:t>
            </a:r>
          </a:p>
        </p:txBody>
      </p:sp>
    </p:spTree>
    <p:extLst>
      <p:ext uri="{BB962C8B-B14F-4D97-AF65-F5344CB8AC3E}">
        <p14:creationId xmlns:p14="http://schemas.microsoft.com/office/powerpoint/2010/main" val="4183807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33956"/>
            <a:ext cx="8596668" cy="731519"/>
          </a:xfrm>
        </p:spPr>
        <p:txBody>
          <a:bodyPr/>
          <a:lstStyle/>
          <a:p>
            <a:r>
              <a:rPr lang="en-US" dirty="0"/>
              <a:t>Binary Search Tree Node Heights: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140" y="1121134"/>
            <a:ext cx="5229113" cy="4938579"/>
          </a:xfrm>
        </p:spPr>
        <p:txBody>
          <a:bodyPr/>
          <a:lstStyle/>
          <a:p>
            <a:r>
              <a:rPr lang="en-US" dirty="0"/>
              <a:t>Every leaf’s height is 1</a:t>
            </a:r>
          </a:p>
          <a:p>
            <a:r>
              <a:rPr lang="en-US" dirty="0"/>
              <a:t>Null is considered to have a height of 0</a:t>
            </a:r>
          </a:p>
          <a:p>
            <a:r>
              <a:rPr lang="en-US" dirty="0"/>
              <a:t>Every node’s height is the maximum of its two children’s height, plus 1.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Why do we care about height??  </a:t>
            </a:r>
          </a:p>
          <a:p>
            <a:r>
              <a:rPr lang="en-US" b="1" i="1" dirty="0"/>
              <a:t>That part is coming.  Trust me.  You’ll care!)</a:t>
            </a:r>
          </a:p>
          <a:p>
            <a:r>
              <a:rPr lang="en-US" sz="1100" i="1" dirty="0"/>
              <a:t>(It has to do with maintaining an efficient tree…which I promise will make more sense later!)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276058"/>
            <a:ext cx="4128861" cy="3419462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0063" y="6443208"/>
            <a:ext cx="10732018" cy="365125"/>
          </a:xfrm>
        </p:spPr>
        <p:txBody>
          <a:bodyPr/>
          <a:lstStyle/>
          <a:p>
            <a:r>
              <a:rPr lang="en-US" sz="1800" dirty="0">
                <a:solidFill>
                  <a:srgbClr val="FF0000"/>
                </a:solidFill>
              </a:rPr>
              <a:t>&lt;- left                                                                                                                   right -&gt;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6D3D08E-361C-4C59-98D2-E535CCBCF9DC}"/>
              </a:ext>
            </a:extLst>
          </p:cNvPr>
          <p:cNvSpPr txBox="1"/>
          <p:nvPr/>
        </p:nvSpPr>
        <p:spPr>
          <a:xfrm>
            <a:off x="9568750" y="4285709"/>
            <a:ext cx="542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H:1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FDAB630-2B3C-465A-A76C-EFB54F9AA4A4}"/>
              </a:ext>
            </a:extLst>
          </p:cNvPr>
          <p:cNvSpPr txBox="1"/>
          <p:nvPr/>
        </p:nvSpPr>
        <p:spPr>
          <a:xfrm>
            <a:off x="5598130" y="3184441"/>
            <a:ext cx="542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H:1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7100067-917A-48CC-BD94-1AC29BD75A77}"/>
              </a:ext>
            </a:extLst>
          </p:cNvPr>
          <p:cNvSpPr txBox="1"/>
          <p:nvPr/>
        </p:nvSpPr>
        <p:spPr>
          <a:xfrm>
            <a:off x="8302693" y="4611113"/>
            <a:ext cx="542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H:1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0806BFB-129F-4655-885F-B80E7CEEA7A8}"/>
              </a:ext>
            </a:extLst>
          </p:cNvPr>
          <p:cNvSpPr txBox="1"/>
          <p:nvPr/>
        </p:nvSpPr>
        <p:spPr>
          <a:xfrm>
            <a:off x="8145567" y="3164619"/>
            <a:ext cx="7096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H:2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9784F27-2AF4-490B-9A76-528F98012C82}"/>
              </a:ext>
            </a:extLst>
          </p:cNvPr>
          <p:cNvSpPr txBox="1"/>
          <p:nvPr/>
        </p:nvSpPr>
        <p:spPr>
          <a:xfrm>
            <a:off x="6499863" y="4241781"/>
            <a:ext cx="542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H:1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4F7528C-3D2C-4D52-A771-ED1787D14CD1}"/>
              </a:ext>
            </a:extLst>
          </p:cNvPr>
          <p:cNvSpPr txBox="1"/>
          <p:nvPr/>
        </p:nvSpPr>
        <p:spPr>
          <a:xfrm>
            <a:off x="10230627" y="3184441"/>
            <a:ext cx="542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H:2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B041F7A-416C-4991-B689-EF8178808BCD}"/>
              </a:ext>
            </a:extLst>
          </p:cNvPr>
          <p:cNvSpPr txBox="1"/>
          <p:nvPr/>
        </p:nvSpPr>
        <p:spPr>
          <a:xfrm>
            <a:off x="9560799" y="2149914"/>
            <a:ext cx="550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H:3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F660EAC-ACA9-4D46-AE76-D4484CD8CFD7}"/>
              </a:ext>
            </a:extLst>
          </p:cNvPr>
          <p:cNvSpPr txBox="1"/>
          <p:nvPr/>
        </p:nvSpPr>
        <p:spPr>
          <a:xfrm>
            <a:off x="8490002" y="1232265"/>
            <a:ext cx="7096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H:4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32AD48C-C656-421F-AC1F-8EE2CCD6D552}"/>
              </a:ext>
            </a:extLst>
          </p:cNvPr>
          <p:cNvSpPr txBox="1"/>
          <p:nvPr/>
        </p:nvSpPr>
        <p:spPr>
          <a:xfrm>
            <a:off x="6328974" y="1934173"/>
            <a:ext cx="7096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H:3</a:t>
            </a:r>
          </a:p>
        </p:txBody>
      </p:sp>
    </p:spTree>
    <p:extLst>
      <p:ext uri="{BB962C8B-B14F-4D97-AF65-F5344CB8AC3E}">
        <p14:creationId xmlns:p14="http://schemas.microsoft.com/office/powerpoint/2010/main" val="2811678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777653-73DC-410F-BFB8-835A67D84B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9562" y="609600"/>
            <a:ext cx="6424440" cy="1320800"/>
          </a:xfrm>
        </p:spPr>
        <p:txBody>
          <a:bodyPr>
            <a:normAutofit/>
          </a:bodyPr>
          <a:lstStyle/>
          <a:p>
            <a:r>
              <a:rPr lang="en-US" dirty="0"/>
              <a:t>Heights of nodes updated: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9F8803AC-EE0E-40C2-AD46-FD84FAD822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0916" y="3822970"/>
            <a:ext cx="496112" cy="2918298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5" name="Picture 4" descr="A vintage photo of a person&#10;&#10;Description automatically generated">
            <a:extLst>
              <a:ext uri="{FF2B5EF4-FFF2-40B4-BE49-F238E27FC236}">
                <a16:creationId xmlns:a16="http://schemas.microsoft.com/office/drawing/2014/main" id="{238897CB-5891-4746-8628-5EB23FA7AAB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294" r="10480" b="3500"/>
          <a:stretch/>
        </p:blipFill>
        <p:spPr>
          <a:xfrm>
            <a:off x="20" y="1"/>
            <a:ext cx="2734036" cy="6858000"/>
          </a:xfrm>
          <a:custGeom>
            <a:avLst/>
            <a:gdLst/>
            <a:ahLst/>
            <a:cxnLst/>
            <a:rect l="l" t="t" r="r" b="b"/>
            <a:pathLst>
              <a:path w="2734056" h="6858000">
                <a:moveTo>
                  <a:pt x="0" y="0"/>
                </a:moveTo>
                <a:lnTo>
                  <a:pt x="1674254" y="0"/>
                </a:lnTo>
                <a:lnTo>
                  <a:pt x="2734056" y="6850199"/>
                </a:lnTo>
                <a:lnTo>
                  <a:pt x="2734056" y="6858000"/>
                </a:lnTo>
                <a:lnTo>
                  <a:pt x="461457" y="6858000"/>
                </a:lnTo>
                <a:lnTo>
                  <a:pt x="0" y="4134118"/>
                </a:lnTo>
                <a:close/>
              </a:path>
            </a:pathLst>
          </a:custGeom>
        </p:spPr>
      </p:pic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051A3413-562D-435C-AAE4-56808F0CBC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13201"/>
            <a:ext cx="476655" cy="2844800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D795C0-B62A-4D1B-9B46-9417CE9FFF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9562" y="1518835"/>
            <a:ext cx="6492876" cy="5057612"/>
          </a:xfrm>
        </p:spPr>
        <p:txBody>
          <a:bodyPr>
            <a:normAutofit/>
          </a:bodyPr>
          <a:lstStyle/>
          <a:p>
            <a:r>
              <a:rPr lang="en-US" dirty="0"/>
              <a:t>The only time the height of a node is changed is either: </a:t>
            </a:r>
          </a:p>
          <a:p>
            <a:pPr lvl="1"/>
            <a:r>
              <a:rPr lang="en-US" dirty="0"/>
              <a:t>when a descendent is </a:t>
            </a:r>
            <a:r>
              <a:rPr lang="en-US" b="1" dirty="0"/>
              <a:t>added</a:t>
            </a:r>
          </a:p>
          <a:p>
            <a:pPr lvl="1"/>
            <a:r>
              <a:rPr lang="en-US" dirty="0"/>
              <a:t>When a descendent is </a:t>
            </a:r>
            <a:r>
              <a:rPr lang="en-US" b="1" dirty="0"/>
              <a:t>removed</a:t>
            </a:r>
          </a:p>
          <a:p>
            <a:pPr lvl="1"/>
            <a:endParaRPr lang="en-US" b="1" dirty="0"/>
          </a:p>
          <a:p>
            <a:pPr>
              <a:spcBef>
                <a:spcPts val="1500"/>
              </a:spcBef>
            </a:pPr>
            <a:r>
              <a:rPr lang="en-US" b="1" dirty="0"/>
              <a:t>NOTE: when a node is added or deleted, only its </a:t>
            </a:r>
            <a:r>
              <a:rPr lang="en-US" b="1" dirty="0">
                <a:solidFill>
                  <a:srgbClr val="C00000"/>
                </a:solidFill>
              </a:rPr>
              <a:t>ancestors’ </a:t>
            </a:r>
            <a:r>
              <a:rPr lang="en-US" b="1" dirty="0"/>
              <a:t>heights need to be updated (parent, grandparent, great-grandparent, etc.)</a:t>
            </a:r>
          </a:p>
          <a:p>
            <a:pPr>
              <a:spcBef>
                <a:spcPts val="1500"/>
              </a:spcBef>
            </a:pPr>
            <a:r>
              <a:rPr lang="en-US" b="1" dirty="0"/>
              <a:t>Siblings, </a:t>
            </a:r>
            <a:r>
              <a:rPr lang="en-US" b="1" dirty="0" err="1"/>
              <a:t>descendents</a:t>
            </a:r>
            <a:r>
              <a:rPr lang="en-US" b="1" dirty="0"/>
              <a:t>, other unrelated tree nodes – their height does not change!</a:t>
            </a:r>
          </a:p>
          <a:p>
            <a:pPr>
              <a:spcBef>
                <a:spcPts val="1500"/>
              </a:spcBef>
            </a:pPr>
            <a:r>
              <a:rPr lang="en-US" b="1" dirty="0"/>
              <a:t>We only need to worry about the </a:t>
            </a:r>
            <a:r>
              <a:rPr lang="en-US" b="1" dirty="0">
                <a:solidFill>
                  <a:srgbClr val="C00000"/>
                </a:solidFill>
              </a:rPr>
              <a:t>ancestors!</a:t>
            </a:r>
          </a:p>
          <a:p>
            <a:pPr>
              <a:spcBef>
                <a:spcPts val="1500"/>
              </a:spcBef>
            </a:pPr>
            <a:r>
              <a:rPr lang="en-US" i="1" dirty="0">
                <a:solidFill>
                  <a:schemeClr val="tx1"/>
                </a:solidFill>
              </a:rPr>
              <a:t>Aside: this is one example of why having a pointer to a node’s parent is useful</a:t>
            </a:r>
          </a:p>
        </p:txBody>
      </p:sp>
    </p:spTree>
    <p:extLst>
      <p:ext uri="{BB962C8B-B14F-4D97-AF65-F5344CB8AC3E}">
        <p14:creationId xmlns:p14="http://schemas.microsoft.com/office/powerpoint/2010/main" val="40836298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33956"/>
            <a:ext cx="8596668" cy="731519"/>
          </a:xfrm>
        </p:spPr>
        <p:txBody>
          <a:bodyPr/>
          <a:lstStyle/>
          <a:p>
            <a:r>
              <a:rPr lang="en-US" dirty="0"/>
              <a:t>Inserting a Node: Updating Heights: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140" y="1121134"/>
            <a:ext cx="5318760" cy="5241566"/>
          </a:xfrm>
        </p:spPr>
        <p:txBody>
          <a:bodyPr>
            <a:normAutofit/>
          </a:bodyPr>
          <a:lstStyle/>
          <a:p>
            <a:r>
              <a:rPr lang="en-US" dirty="0"/>
              <a:t>When you insert:</a:t>
            </a:r>
          </a:p>
          <a:p>
            <a:r>
              <a:rPr lang="en-US" dirty="0"/>
              <a:t>ONLY THE NODES THAT ARE </a:t>
            </a:r>
            <a:r>
              <a:rPr lang="en-US" dirty="0">
                <a:solidFill>
                  <a:srgbClr val="FF0000"/>
                </a:solidFill>
              </a:rPr>
              <a:t>DIRECT ANCESTORS </a:t>
            </a:r>
            <a:r>
              <a:rPr lang="en-US" dirty="0"/>
              <a:t>might have their heights affected.</a:t>
            </a:r>
          </a:p>
          <a:p>
            <a:r>
              <a:rPr lang="en-US" dirty="0"/>
              <a:t>E.G.:  Add 5</a:t>
            </a:r>
          </a:p>
          <a:p>
            <a:pPr lvl="1"/>
            <a:r>
              <a:rPr lang="en-US" dirty="0"/>
              <a:t>Height of 5 is 1</a:t>
            </a:r>
          </a:p>
          <a:p>
            <a:pPr lvl="1"/>
            <a:r>
              <a:rPr lang="en-US" dirty="0"/>
              <a:t>Nodes whose height might be affected:</a:t>
            </a:r>
          </a:p>
          <a:p>
            <a:pPr lvl="2"/>
            <a:r>
              <a:rPr lang="en-US" dirty="0"/>
              <a:t>4,6,3,8</a:t>
            </a:r>
          </a:p>
          <a:p>
            <a:pPr lvl="1"/>
            <a:r>
              <a:rPr lang="en-US" dirty="0"/>
              <a:t>Nodes that we never have to look at:</a:t>
            </a:r>
          </a:p>
          <a:p>
            <a:pPr lvl="2"/>
            <a:r>
              <a:rPr lang="en-US" dirty="0"/>
              <a:t>7,1,13,14,10</a:t>
            </a:r>
          </a:p>
          <a:p>
            <a:pPr lvl="1"/>
            <a:r>
              <a:rPr lang="en-US" dirty="0"/>
              <a:t>Only direct ancestors can have heights that are affected.</a:t>
            </a:r>
          </a:p>
          <a:p>
            <a:r>
              <a:rPr lang="en-US" dirty="0"/>
              <a:t>To determine the height of a node:</a:t>
            </a:r>
          </a:p>
          <a:p>
            <a:pPr lvl="1"/>
            <a:r>
              <a:rPr lang="en-US" dirty="0"/>
              <a:t>Max of the height of two children + 1</a:t>
            </a:r>
          </a:p>
          <a:p>
            <a:r>
              <a:rPr lang="en-US" dirty="0"/>
              <a:t>Updating?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0063" y="6443208"/>
            <a:ext cx="10732018" cy="365125"/>
          </a:xfrm>
        </p:spPr>
        <p:txBody>
          <a:bodyPr/>
          <a:lstStyle/>
          <a:p>
            <a:r>
              <a:rPr lang="en-US" sz="1800" dirty="0">
                <a:solidFill>
                  <a:srgbClr val="FF0000"/>
                </a:solidFill>
              </a:rPr>
              <a:t>&lt;- left                                                                                                                   right -&gt;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F2B3C05-D39B-4874-BFD5-A30160862A28}"/>
              </a:ext>
            </a:extLst>
          </p:cNvPr>
          <p:cNvGrpSpPr/>
          <p:nvPr/>
        </p:nvGrpSpPr>
        <p:grpSpPr>
          <a:xfrm>
            <a:off x="5587253" y="1185662"/>
            <a:ext cx="5174633" cy="3748180"/>
            <a:chOff x="-35363" y="2137761"/>
            <a:chExt cx="5174633" cy="3748180"/>
          </a:xfrm>
        </p:grpSpPr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1C4153AA-10D7-4EB5-9A02-3FAE6D6378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2507" y="2181554"/>
              <a:ext cx="4128861" cy="3419462"/>
            </a:xfrm>
            <a:prstGeom prst="rect">
              <a:avLst/>
            </a:prstGeom>
          </p:spPr>
        </p:pic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59816FE5-B00D-4E76-ABD9-6AFC3E8B5764}"/>
                </a:ext>
              </a:extLst>
            </p:cNvPr>
            <p:cNvSpPr txBox="1"/>
            <p:nvPr/>
          </p:nvSpPr>
          <p:spPr>
            <a:xfrm>
              <a:off x="3935257" y="5191205"/>
              <a:ext cx="542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H:1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5D3380DF-B573-4208-A560-F4731D3D3D52}"/>
                </a:ext>
              </a:extLst>
            </p:cNvPr>
            <p:cNvSpPr txBox="1"/>
            <p:nvPr/>
          </p:nvSpPr>
          <p:spPr>
            <a:xfrm>
              <a:off x="-35363" y="4089937"/>
              <a:ext cx="542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H:1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17FCF363-375D-44C0-9832-2B688B57B097}"/>
                </a:ext>
              </a:extLst>
            </p:cNvPr>
            <p:cNvSpPr txBox="1"/>
            <p:nvPr/>
          </p:nvSpPr>
          <p:spPr>
            <a:xfrm>
              <a:off x="2669200" y="5516609"/>
              <a:ext cx="542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H:1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D797DE7C-EE41-4B13-9492-7DEA70EBB709}"/>
                </a:ext>
              </a:extLst>
            </p:cNvPr>
            <p:cNvSpPr txBox="1"/>
            <p:nvPr/>
          </p:nvSpPr>
          <p:spPr>
            <a:xfrm>
              <a:off x="2512074" y="4070115"/>
              <a:ext cx="7096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H:2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37F645A0-BFF3-41D7-A5FB-432AE319FD85}"/>
                </a:ext>
              </a:extLst>
            </p:cNvPr>
            <p:cNvSpPr txBox="1"/>
            <p:nvPr/>
          </p:nvSpPr>
          <p:spPr>
            <a:xfrm>
              <a:off x="866370" y="5147277"/>
              <a:ext cx="542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H:1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D6F740F7-63DF-46D7-83E9-12DEFADA438E}"/>
                </a:ext>
              </a:extLst>
            </p:cNvPr>
            <p:cNvSpPr txBox="1"/>
            <p:nvPr/>
          </p:nvSpPr>
          <p:spPr>
            <a:xfrm>
              <a:off x="4597134" y="4089937"/>
              <a:ext cx="542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H:2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6C37B0A7-93FF-463C-B259-4FEC92D550A2}"/>
                </a:ext>
              </a:extLst>
            </p:cNvPr>
            <p:cNvSpPr txBox="1"/>
            <p:nvPr/>
          </p:nvSpPr>
          <p:spPr>
            <a:xfrm>
              <a:off x="3927306" y="3055410"/>
              <a:ext cx="55008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H:3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214F62C4-89D0-473D-842E-9F28B4123A22}"/>
                </a:ext>
              </a:extLst>
            </p:cNvPr>
            <p:cNvSpPr txBox="1"/>
            <p:nvPr/>
          </p:nvSpPr>
          <p:spPr>
            <a:xfrm>
              <a:off x="2856509" y="2137761"/>
              <a:ext cx="7096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H:4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90D9DB07-7EAC-40C0-86A1-526C677F9C12}"/>
                </a:ext>
              </a:extLst>
            </p:cNvPr>
            <p:cNvSpPr txBox="1"/>
            <p:nvPr/>
          </p:nvSpPr>
          <p:spPr>
            <a:xfrm>
              <a:off x="695481" y="2839669"/>
              <a:ext cx="7096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H:3</a:t>
              </a:r>
            </a:p>
          </p:txBody>
        </p:sp>
      </p:grp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AD377154-AE4C-4915-8641-A11F175F6820}"/>
              </a:ext>
            </a:extLst>
          </p:cNvPr>
          <p:cNvCxnSpPr>
            <a:cxnSpLocks/>
          </p:cNvCxnSpPr>
          <p:nvPr/>
        </p:nvCxnSpPr>
        <p:spPr>
          <a:xfrm>
            <a:off x="7335371" y="4619065"/>
            <a:ext cx="205971" cy="827500"/>
          </a:xfrm>
          <a:prstGeom prst="straightConnector1">
            <a:avLst/>
          </a:prstGeom>
          <a:ln w="34925">
            <a:solidFill>
              <a:srgbClr val="FFC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Oval 30">
            <a:extLst>
              <a:ext uri="{FF2B5EF4-FFF2-40B4-BE49-F238E27FC236}">
                <a16:creationId xmlns:a16="http://schemas.microsoft.com/office/drawing/2014/main" id="{4A797FF4-DBAB-453D-B864-221AD3D45AD3}"/>
              </a:ext>
            </a:extLst>
          </p:cNvPr>
          <p:cNvSpPr/>
          <p:nvPr/>
        </p:nvSpPr>
        <p:spPr>
          <a:xfrm>
            <a:off x="7305668" y="5426901"/>
            <a:ext cx="560149" cy="512723"/>
          </a:xfrm>
          <a:prstGeom prst="ellipse">
            <a:avLst/>
          </a:prstGeom>
          <a:noFill/>
          <a:ln w="254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C00000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151430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B89B2-81B1-477C-9675-F475B59D8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399" y="103360"/>
            <a:ext cx="8596668" cy="1320800"/>
          </a:xfrm>
        </p:spPr>
        <p:txBody>
          <a:bodyPr/>
          <a:lstStyle/>
          <a:p>
            <a:r>
              <a:rPr lang="en-US" dirty="0"/>
              <a:t>Updating height of nodes after insert: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A56356-A509-4946-BC8A-63DE3402D7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470218" y="1050539"/>
            <a:ext cx="4220345" cy="5310791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Insert node (height = 1)</a:t>
            </a:r>
          </a:p>
          <a:p>
            <a:pPr lvl="1"/>
            <a:r>
              <a:rPr lang="en-US" dirty="0"/>
              <a:t>Go to parent </a:t>
            </a:r>
          </a:p>
          <a:p>
            <a:pPr lvl="1"/>
            <a:r>
              <a:rPr lang="en-US" dirty="0"/>
              <a:t>Pick max of height of left and right child, and add 1</a:t>
            </a:r>
          </a:p>
          <a:p>
            <a:pPr lvl="1"/>
            <a:r>
              <a:rPr lang="en-US" dirty="0"/>
              <a:t>If this height is the height of the parent, you can stop.</a:t>
            </a:r>
          </a:p>
          <a:p>
            <a:pPr lvl="2"/>
            <a:r>
              <a:rPr lang="en-US" dirty="0"/>
              <a:t>Means the height of the parent was determined by the other child</a:t>
            </a:r>
          </a:p>
          <a:p>
            <a:pPr lvl="2"/>
            <a:r>
              <a:rPr lang="en-US" dirty="0"/>
              <a:t>Means that no other ancestors’ heights will change</a:t>
            </a:r>
          </a:p>
          <a:p>
            <a:pPr lvl="1"/>
            <a:r>
              <a:rPr lang="en-US" dirty="0"/>
              <a:t>Otherwise update the height of the parent, then repeat this process for its parent.  </a:t>
            </a:r>
          </a:p>
          <a:p>
            <a:pPr lvl="1"/>
            <a:r>
              <a:rPr lang="en-US" dirty="0"/>
              <a:t>Stop when either the height doesn’t change, or the root is hit (root does not have a parent</a:t>
            </a:r>
          </a:p>
          <a:p>
            <a:endParaRPr lang="en-US" dirty="0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EA2B4A20-30D0-4A87-8C90-697532D24666}"/>
              </a:ext>
            </a:extLst>
          </p:cNvPr>
          <p:cNvSpPr/>
          <p:nvPr/>
        </p:nvSpPr>
        <p:spPr>
          <a:xfrm>
            <a:off x="7569997" y="991892"/>
            <a:ext cx="4585840" cy="46443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BBDC5984-415B-4BE0-87FA-8A69D3271648}"/>
              </a:ext>
            </a:extLst>
          </p:cNvPr>
          <p:cNvGrpSpPr/>
          <p:nvPr/>
        </p:nvGrpSpPr>
        <p:grpSpPr>
          <a:xfrm>
            <a:off x="7654619" y="1105270"/>
            <a:ext cx="4470267" cy="4148655"/>
            <a:chOff x="5916030" y="1232265"/>
            <a:chExt cx="4856733" cy="4707359"/>
          </a:xfrm>
          <a:solidFill>
            <a:schemeClr val="bg1"/>
          </a:solidFill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5A31C7BA-F662-4CAB-9B98-B4CF5E23C6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6000" y="1276058"/>
              <a:ext cx="4128861" cy="3419462"/>
            </a:xfrm>
            <a:prstGeom prst="rect">
              <a:avLst/>
            </a:prstGeom>
            <a:grpFill/>
          </p:spPr>
        </p:pic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3D5B176E-510F-4D1B-A597-CCCC6EA1FAB6}"/>
                </a:ext>
              </a:extLst>
            </p:cNvPr>
            <p:cNvCxnSpPr>
              <a:cxnSpLocks/>
            </p:cNvCxnSpPr>
            <p:nvPr/>
          </p:nvCxnSpPr>
          <p:spPr>
            <a:xfrm>
              <a:off x="7335371" y="4619065"/>
              <a:ext cx="205971" cy="827500"/>
            </a:xfrm>
            <a:prstGeom prst="straightConnector1">
              <a:avLst/>
            </a:prstGeom>
            <a:grpFill/>
            <a:ln w="34925">
              <a:solidFill>
                <a:schemeClr val="tx1">
                  <a:lumMod val="95000"/>
                  <a:lumOff val="5000"/>
                </a:schemeClr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925E6FE6-536C-460A-B89C-462AF94A5DA7}"/>
                </a:ext>
              </a:extLst>
            </p:cNvPr>
            <p:cNvSpPr/>
            <p:nvPr/>
          </p:nvSpPr>
          <p:spPr>
            <a:xfrm>
              <a:off x="7305668" y="5426901"/>
              <a:ext cx="560149" cy="512723"/>
            </a:xfrm>
            <a:prstGeom prst="ellipse">
              <a:avLst/>
            </a:prstGeom>
            <a:grpFill/>
            <a:ln w="254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430BB07-7D55-4347-AD36-DC5FC0E26319}"/>
                </a:ext>
              </a:extLst>
            </p:cNvPr>
            <p:cNvSpPr txBox="1"/>
            <p:nvPr/>
          </p:nvSpPr>
          <p:spPr>
            <a:xfrm>
              <a:off x="7889362" y="5498595"/>
              <a:ext cx="542136" cy="38272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H:1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61A66607-BD45-431B-93A0-A7FA7E2C5AAD}"/>
                </a:ext>
              </a:extLst>
            </p:cNvPr>
            <p:cNvSpPr txBox="1"/>
            <p:nvPr/>
          </p:nvSpPr>
          <p:spPr>
            <a:xfrm>
              <a:off x="9568750" y="4285709"/>
              <a:ext cx="542136" cy="38272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H:1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7E3B0627-1408-487C-843C-F0C3A855E0D0}"/>
                </a:ext>
              </a:extLst>
            </p:cNvPr>
            <p:cNvSpPr txBox="1"/>
            <p:nvPr/>
          </p:nvSpPr>
          <p:spPr>
            <a:xfrm>
              <a:off x="5916030" y="3711314"/>
              <a:ext cx="542137" cy="38272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H:1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1C4DD47E-C40D-4357-BFF5-E286B422BD39}"/>
                </a:ext>
              </a:extLst>
            </p:cNvPr>
            <p:cNvSpPr txBox="1"/>
            <p:nvPr/>
          </p:nvSpPr>
          <p:spPr>
            <a:xfrm>
              <a:off x="8302694" y="4711553"/>
              <a:ext cx="542135" cy="38272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H:1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A68422A-11C3-4494-9033-988421CE2B70}"/>
                </a:ext>
              </a:extLst>
            </p:cNvPr>
            <p:cNvSpPr txBox="1"/>
            <p:nvPr/>
          </p:nvSpPr>
          <p:spPr>
            <a:xfrm>
              <a:off x="8135176" y="3164619"/>
              <a:ext cx="709653" cy="38272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H:3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4E9CD288-E541-4B12-9DA3-E71A3AB2D749}"/>
                </a:ext>
              </a:extLst>
            </p:cNvPr>
            <p:cNvSpPr txBox="1"/>
            <p:nvPr/>
          </p:nvSpPr>
          <p:spPr>
            <a:xfrm>
              <a:off x="6367105" y="4241782"/>
              <a:ext cx="583264" cy="41694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H:2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DB41CF16-D0AC-4266-AA85-43980F661DA2}"/>
                </a:ext>
              </a:extLst>
            </p:cNvPr>
            <p:cNvSpPr txBox="1"/>
            <p:nvPr/>
          </p:nvSpPr>
          <p:spPr>
            <a:xfrm>
              <a:off x="10230627" y="3184441"/>
              <a:ext cx="542136" cy="38272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H:2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4BBF5E28-FB7F-4DB3-81A7-5A7EB3B4E73F}"/>
                </a:ext>
              </a:extLst>
            </p:cNvPr>
            <p:cNvSpPr txBox="1"/>
            <p:nvPr/>
          </p:nvSpPr>
          <p:spPr>
            <a:xfrm>
              <a:off x="9560799" y="2149914"/>
              <a:ext cx="550087" cy="38272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H:3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29A85CCE-E8C1-40ED-A9EA-319D79476E25}"/>
                </a:ext>
              </a:extLst>
            </p:cNvPr>
            <p:cNvSpPr txBox="1"/>
            <p:nvPr/>
          </p:nvSpPr>
          <p:spPr>
            <a:xfrm>
              <a:off x="8490002" y="1232265"/>
              <a:ext cx="709653" cy="38272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H:5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F738B7FD-1FF4-4648-A40F-D474BD617849}"/>
                </a:ext>
              </a:extLst>
            </p:cNvPr>
            <p:cNvSpPr txBox="1"/>
            <p:nvPr/>
          </p:nvSpPr>
          <p:spPr>
            <a:xfrm>
              <a:off x="6728702" y="1664058"/>
              <a:ext cx="709653" cy="38272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H:4</a:t>
              </a: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221FC8E4-859C-45CE-86F5-0B4F9B3AE2DC}"/>
              </a:ext>
            </a:extLst>
          </p:cNvPr>
          <p:cNvGrpSpPr/>
          <p:nvPr/>
        </p:nvGrpSpPr>
        <p:grpSpPr>
          <a:xfrm>
            <a:off x="3589645" y="1093890"/>
            <a:ext cx="4003327" cy="4274605"/>
            <a:chOff x="2350795" y="1412089"/>
            <a:chExt cx="4358285" cy="4753962"/>
          </a:xfrm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81AF5123-CAD5-433A-ADDA-697B324A4562}"/>
                </a:ext>
              </a:extLst>
            </p:cNvPr>
            <p:cNvGrpSpPr/>
            <p:nvPr/>
          </p:nvGrpSpPr>
          <p:grpSpPr>
            <a:xfrm>
              <a:off x="2350795" y="1412089"/>
              <a:ext cx="4358285" cy="3717402"/>
              <a:chOff x="391571" y="2137761"/>
              <a:chExt cx="4358285" cy="3717402"/>
            </a:xfrm>
          </p:grpSpPr>
          <p:pic>
            <p:nvPicPr>
              <p:cNvPr id="32" name="Picture 31">
                <a:extLst>
                  <a:ext uri="{FF2B5EF4-FFF2-40B4-BE49-F238E27FC236}">
                    <a16:creationId xmlns:a16="http://schemas.microsoft.com/office/drawing/2014/main" id="{A6440D5C-E28F-467A-8DB4-9F302DA128D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55138" y="2181554"/>
                <a:ext cx="4128861" cy="3419462"/>
              </a:xfrm>
              <a:prstGeom prst="rect">
                <a:avLst/>
              </a:prstGeom>
            </p:spPr>
          </p:pic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A6D8EEF1-E915-4A56-B384-3341977F5D7A}"/>
                  </a:ext>
                </a:extLst>
              </p:cNvPr>
              <p:cNvSpPr txBox="1"/>
              <p:nvPr/>
            </p:nvSpPr>
            <p:spPr>
              <a:xfrm>
                <a:off x="3935257" y="5191205"/>
                <a:ext cx="54213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H:1</a:t>
                </a:r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A5DC3B54-DEB4-4BEE-9318-D6B1F15EA4D4}"/>
                  </a:ext>
                </a:extLst>
              </p:cNvPr>
              <p:cNvSpPr txBox="1"/>
              <p:nvPr/>
            </p:nvSpPr>
            <p:spPr>
              <a:xfrm>
                <a:off x="391571" y="3734955"/>
                <a:ext cx="54213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H:1</a:t>
                </a:r>
              </a:p>
            </p:txBody>
          </p:sp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D8B09D7E-439C-4CA9-B881-C3430C781950}"/>
                  </a:ext>
                </a:extLst>
              </p:cNvPr>
              <p:cNvSpPr txBox="1"/>
              <p:nvPr/>
            </p:nvSpPr>
            <p:spPr>
              <a:xfrm>
                <a:off x="2669200" y="5516609"/>
                <a:ext cx="54213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H:1</a:t>
                </a:r>
              </a:p>
            </p:txBody>
          </p:sp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06CCB9F6-05A0-4F58-9EBF-95D8CACDB590}"/>
                  </a:ext>
                </a:extLst>
              </p:cNvPr>
              <p:cNvSpPr txBox="1"/>
              <p:nvPr/>
            </p:nvSpPr>
            <p:spPr>
              <a:xfrm>
                <a:off x="2512074" y="4070115"/>
                <a:ext cx="709653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H:2</a:t>
                </a:r>
              </a:p>
            </p:txBody>
          </p:sp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EFEE4DE4-D4FE-49E0-AFD4-2CC0B0683B71}"/>
                  </a:ext>
                </a:extLst>
              </p:cNvPr>
              <p:cNvSpPr txBox="1"/>
              <p:nvPr/>
            </p:nvSpPr>
            <p:spPr>
              <a:xfrm>
                <a:off x="866370" y="5147277"/>
                <a:ext cx="54213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H:1</a:t>
                </a:r>
              </a:p>
            </p:txBody>
          </p: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3AD676FA-0FC1-40FA-B43D-5167FBF78B8A}"/>
                  </a:ext>
                </a:extLst>
              </p:cNvPr>
              <p:cNvSpPr txBox="1"/>
              <p:nvPr/>
            </p:nvSpPr>
            <p:spPr>
              <a:xfrm>
                <a:off x="4207720" y="3734955"/>
                <a:ext cx="54213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H:2</a:t>
                </a:r>
              </a:p>
            </p:txBody>
          </p:sp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9E51CBD0-1CAF-409D-A8B2-5A14B34EC916}"/>
                  </a:ext>
                </a:extLst>
              </p:cNvPr>
              <p:cNvSpPr txBox="1"/>
              <p:nvPr/>
            </p:nvSpPr>
            <p:spPr>
              <a:xfrm>
                <a:off x="3927306" y="3055410"/>
                <a:ext cx="55008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H:3</a:t>
                </a:r>
              </a:p>
            </p:txBody>
          </p:sp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6B18AA5D-6455-4DB2-A99B-7BDEEE95EC80}"/>
                  </a:ext>
                </a:extLst>
              </p:cNvPr>
              <p:cNvSpPr txBox="1"/>
              <p:nvPr/>
            </p:nvSpPr>
            <p:spPr>
              <a:xfrm>
                <a:off x="2856509" y="2137761"/>
                <a:ext cx="709653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H:4</a:t>
                </a:r>
              </a:p>
            </p:txBody>
          </p:sp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ACB4711A-238F-421E-B187-5A590B969F53}"/>
                  </a:ext>
                </a:extLst>
              </p:cNvPr>
              <p:cNvSpPr txBox="1"/>
              <p:nvPr/>
            </p:nvSpPr>
            <p:spPr>
              <a:xfrm>
                <a:off x="827197" y="2823513"/>
                <a:ext cx="709653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H:3</a:t>
                </a:r>
              </a:p>
            </p:txBody>
          </p:sp>
        </p:grpSp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4D9E7D30-82A0-44DD-8FDF-ABBBAAB0758A}"/>
                </a:ext>
              </a:extLst>
            </p:cNvPr>
            <p:cNvCxnSpPr>
              <a:cxnSpLocks/>
            </p:cNvCxnSpPr>
            <p:nvPr/>
          </p:nvCxnSpPr>
          <p:spPr>
            <a:xfrm>
              <a:off x="3671979" y="4845492"/>
              <a:ext cx="205971" cy="827500"/>
            </a:xfrm>
            <a:prstGeom prst="straightConnector1">
              <a:avLst/>
            </a:prstGeom>
            <a:ln w="34925">
              <a:solidFill>
                <a:srgbClr val="FFC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24D0199E-4390-4630-9933-51536DA1E098}"/>
                </a:ext>
              </a:extLst>
            </p:cNvPr>
            <p:cNvSpPr/>
            <p:nvPr/>
          </p:nvSpPr>
          <p:spPr>
            <a:xfrm>
              <a:off x="3642276" y="5653328"/>
              <a:ext cx="560149" cy="512723"/>
            </a:xfrm>
            <a:prstGeom prst="ellipse">
              <a:avLst/>
            </a:prstGeom>
            <a:noFill/>
            <a:ln w="254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rgbClr val="C00000"/>
                  </a:solidFill>
                </a:rPr>
                <a:t>5</a:t>
              </a:r>
            </a:p>
          </p:txBody>
        </p:sp>
      </p:grpSp>
      <p:sp>
        <p:nvSpPr>
          <p:cNvPr id="46" name="Arrow: Right 45">
            <a:extLst>
              <a:ext uri="{FF2B5EF4-FFF2-40B4-BE49-F238E27FC236}">
                <a16:creationId xmlns:a16="http://schemas.microsoft.com/office/drawing/2014/main" id="{0D7E545E-4D2A-4CD3-B109-A11509735B5C}"/>
              </a:ext>
            </a:extLst>
          </p:cNvPr>
          <p:cNvSpPr/>
          <p:nvPr/>
        </p:nvSpPr>
        <p:spPr>
          <a:xfrm flipV="1">
            <a:off x="7539117" y="2119594"/>
            <a:ext cx="551686" cy="45719"/>
          </a:xfrm>
          <a:prstGeom prst="rightArrow">
            <a:avLst/>
          </a:prstGeom>
          <a:ln w="2286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3570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B89B2-81B1-477C-9675-F475B59D8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033" y="401908"/>
            <a:ext cx="8596668" cy="1320800"/>
          </a:xfrm>
        </p:spPr>
        <p:txBody>
          <a:bodyPr/>
          <a:lstStyle/>
          <a:p>
            <a:r>
              <a:rPr lang="en-US" dirty="0"/>
              <a:t>Heights also updated after remove: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A56356-A509-4946-BC8A-63DE3402D7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44012" y="1527012"/>
            <a:ext cx="5782606" cy="4501033"/>
          </a:xfrm>
        </p:spPr>
        <p:txBody>
          <a:bodyPr/>
          <a:lstStyle/>
          <a:p>
            <a:pPr marL="457200" lvl="1" indent="0">
              <a:buNone/>
            </a:pPr>
            <a:r>
              <a:rPr lang="en-US" sz="2400" b="1" dirty="0"/>
              <a:t>3 cases for removal:  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/>
              <a:t>Removing a node with </a:t>
            </a:r>
            <a:r>
              <a:rPr lang="en-US" b="1" i="1" dirty="0"/>
              <a:t>no children </a:t>
            </a:r>
            <a:r>
              <a:rPr lang="en-US" dirty="0"/>
              <a:t>(a leaf) (e. g., 1)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/>
              <a:t>Removing a node with </a:t>
            </a:r>
            <a:r>
              <a:rPr lang="en-US" b="1" i="1" dirty="0"/>
              <a:t>one child </a:t>
            </a:r>
            <a:r>
              <a:rPr lang="en-US" dirty="0"/>
              <a:t>(e.g., 14)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/>
              <a:t>Removing a node with </a:t>
            </a:r>
            <a:r>
              <a:rPr lang="en-US" b="1" i="1" dirty="0"/>
              <a:t>two children </a:t>
            </a:r>
            <a:r>
              <a:rPr lang="en-US" dirty="0"/>
              <a:t>(e.g., 6)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A31C7BA-F662-4CAB-9B98-B4CF5E23C6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276058"/>
            <a:ext cx="4128861" cy="3419462"/>
          </a:xfrm>
          <a:prstGeom prst="rect">
            <a:avLst/>
          </a:prstGeom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3D5B176E-510F-4D1B-A597-CCCC6EA1FAB6}"/>
              </a:ext>
            </a:extLst>
          </p:cNvPr>
          <p:cNvCxnSpPr>
            <a:cxnSpLocks/>
          </p:cNvCxnSpPr>
          <p:nvPr/>
        </p:nvCxnSpPr>
        <p:spPr>
          <a:xfrm>
            <a:off x="7335371" y="4619065"/>
            <a:ext cx="205971" cy="827500"/>
          </a:xfrm>
          <a:prstGeom prst="straightConnector1">
            <a:avLst/>
          </a:prstGeom>
          <a:ln w="34925"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Oval 5">
            <a:extLst>
              <a:ext uri="{FF2B5EF4-FFF2-40B4-BE49-F238E27FC236}">
                <a16:creationId xmlns:a16="http://schemas.microsoft.com/office/drawing/2014/main" id="{925E6FE6-536C-460A-B89C-462AF94A5DA7}"/>
              </a:ext>
            </a:extLst>
          </p:cNvPr>
          <p:cNvSpPr/>
          <p:nvPr/>
        </p:nvSpPr>
        <p:spPr>
          <a:xfrm>
            <a:off x="7305668" y="5426901"/>
            <a:ext cx="560149" cy="512723"/>
          </a:xfrm>
          <a:prstGeom prst="ellipse">
            <a:avLst/>
          </a:prstGeom>
          <a:noFill/>
          <a:ln w="254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430BB07-7D55-4347-AD36-DC5FC0E26319}"/>
              </a:ext>
            </a:extLst>
          </p:cNvPr>
          <p:cNvSpPr txBox="1"/>
          <p:nvPr/>
        </p:nvSpPr>
        <p:spPr>
          <a:xfrm>
            <a:off x="7889362" y="5498596"/>
            <a:ext cx="542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H:1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1A66607-BD45-431B-93A0-A7FA7E2C5AAD}"/>
              </a:ext>
            </a:extLst>
          </p:cNvPr>
          <p:cNvSpPr txBox="1"/>
          <p:nvPr/>
        </p:nvSpPr>
        <p:spPr>
          <a:xfrm>
            <a:off x="9568750" y="4285709"/>
            <a:ext cx="542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H:1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3B0627-1408-487C-843C-F0C3A855E0D0}"/>
              </a:ext>
            </a:extLst>
          </p:cNvPr>
          <p:cNvSpPr txBox="1"/>
          <p:nvPr/>
        </p:nvSpPr>
        <p:spPr>
          <a:xfrm>
            <a:off x="5598130" y="3184441"/>
            <a:ext cx="542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H:1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4DD47E-C40D-4357-BFF5-E286B422BD39}"/>
              </a:ext>
            </a:extLst>
          </p:cNvPr>
          <p:cNvSpPr txBox="1"/>
          <p:nvPr/>
        </p:nvSpPr>
        <p:spPr>
          <a:xfrm>
            <a:off x="8302693" y="4611113"/>
            <a:ext cx="542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H:1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A68422A-11C3-4494-9033-988421CE2B70}"/>
              </a:ext>
            </a:extLst>
          </p:cNvPr>
          <p:cNvSpPr txBox="1"/>
          <p:nvPr/>
        </p:nvSpPr>
        <p:spPr>
          <a:xfrm>
            <a:off x="8135176" y="3164619"/>
            <a:ext cx="7096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H:3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E9CD288-E541-4B12-9DA3-E71A3AB2D749}"/>
              </a:ext>
            </a:extLst>
          </p:cNvPr>
          <p:cNvSpPr txBox="1"/>
          <p:nvPr/>
        </p:nvSpPr>
        <p:spPr>
          <a:xfrm>
            <a:off x="6499863" y="4241781"/>
            <a:ext cx="542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H:2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B41CF16-D0AC-4266-AA85-43980F661DA2}"/>
              </a:ext>
            </a:extLst>
          </p:cNvPr>
          <p:cNvSpPr txBox="1"/>
          <p:nvPr/>
        </p:nvSpPr>
        <p:spPr>
          <a:xfrm>
            <a:off x="10230627" y="3184441"/>
            <a:ext cx="542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H:2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BBF5E28-FB7F-4DB3-81A7-5A7EB3B4E73F}"/>
              </a:ext>
            </a:extLst>
          </p:cNvPr>
          <p:cNvSpPr txBox="1"/>
          <p:nvPr/>
        </p:nvSpPr>
        <p:spPr>
          <a:xfrm>
            <a:off x="9560799" y="2149914"/>
            <a:ext cx="550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H:3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9A85CCE-E8C1-40ED-A9EA-319D79476E25}"/>
              </a:ext>
            </a:extLst>
          </p:cNvPr>
          <p:cNvSpPr txBox="1"/>
          <p:nvPr/>
        </p:nvSpPr>
        <p:spPr>
          <a:xfrm>
            <a:off x="8490002" y="1232265"/>
            <a:ext cx="7096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H:5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738B7FD-1FF4-4648-A40F-D474BD617849}"/>
              </a:ext>
            </a:extLst>
          </p:cNvPr>
          <p:cNvSpPr txBox="1"/>
          <p:nvPr/>
        </p:nvSpPr>
        <p:spPr>
          <a:xfrm>
            <a:off x="6328974" y="1934173"/>
            <a:ext cx="7096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H:4</a:t>
            </a:r>
          </a:p>
        </p:txBody>
      </p:sp>
    </p:spTree>
    <p:extLst>
      <p:ext uri="{BB962C8B-B14F-4D97-AF65-F5344CB8AC3E}">
        <p14:creationId xmlns:p14="http://schemas.microsoft.com/office/powerpoint/2010/main" val="32464310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B89B2-81B1-477C-9675-F475B59D8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350" y="212208"/>
            <a:ext cx="8596668" cy="1320800"/>
          </a:xfrm>
        </p:spPr>
        <p:txBody>
          <a:bodyPr/>
          <a:lstStyle/>
          <a:p>
            <a:r>
              <a:rPr lang="en-US" dirty="0"/>
              <a:t>Heights also updated after remove: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A56356-A509-4946-BC8A-63DE3402D7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456590" y="1366895"/>
            <a:ext cx="4212301" cy="4868590"/>
          </a:xfrm>
        </p:spPr>
        <p:txBody>
          <a:bodyPr/>
          <a:lstStyle/>
          <a:p>
            <a:pPr marL="457200" lvl="1" indent="0">
              <a:buNone/>
            </a:pPr>
            <a:r>
              <a:rPr lang="en-US" sz="2400" b="1" dirty="0"/>
              <a:t>Case 1: No Children</a:t>
            </a:r>
          </a:p>
          <a:p>
            <a:pPr marL="457200" lvl="1" indent="0">
              <a:buNone/>
            </a:pPr>
            <a:r>
              <a:rPr lang="en-US" sz="1800" dirty="0"/>
              <a:t>Removing a node with no children (a leaf) (e. g., </a:t>
            </a:r>
            <a:r>
              <a:rPr lang="en-US" sz="1800" dirty="0">
                <a:solidFill>
                  <a:srgbClr val="00B0F0"/>
                </a:solidFill>
              </a:rPr>
              <a:t>1</a:t>
            </a:r>
            <a:r>
              <a:rPr lang="en-US" sz="1800" dirty="0"/>
              <a:t>)</a:t>
            </a:r>
          </a:p>
          <a:p>
            <a:pPr lvl="1"/>
            <a:r>
              <a:rPr lang="en-US" sz="1800" dirty="0"/>
              <a:t>Only ancestors must be checked:</a:t>
            </a:r>
          </a:p>
          <a:p>
            <a:pPr lvl="2"/>
            <a:r>
              <a:rPr lang="en-US" sz="1600" dirty="0"/>
              <a:t>Now </a:t>
            </a:r>
            <a:r>
              <a:rPr lang="en-US" sz="1600" dirty="0">
                <a:solidFill>
                  <a:srgbClr val="00B0F0"/>
                </a:solidFill>
              </a:rPr>
              <a:t>3</a:t>
            </a:r>
            <a:r>
              <a:rPr lang="en-US" sz="1600" dirty="0"/>
              <a:t>’s left child has a height of </a:t>
            </a:r>
            <a:r>
              <a:rPr lang="en-US" sz="1600" dirty="0">
                <a:solidFill>
                  <a:srgbClr val="C00000"/>
                </a:solidFill>
              </a:rPr>
              <a:t>0</a:t>
            </a:r>
          </a:p>
          <a:p>
            <a:pPr lvl="2"/>
            <a:r>
              <a:rPr lang="en-US" sz="1600" dirty="0"/>
              <a:t>the height of </a:t>
            </a:r>
            <a:r>
              <a:rPr lang="en-US" sz="1600" dirty="0">
                <a:solidFill>
                  <a:srgbClr val="00B0F0"/>
                </a:solidFill>
              </a:rPr>
              <a:t>3</a:t>
            </a:r>
            <a:r>
              <a:rPr lang="en-US" sz="1600" dirty="0"/>
              <a:t> is the max of </a:t>
            </a:r>
            <a:r>
              <a:rPr lang="en-US" sz="1600" dirty="0">
                <a:solidFill>
                  <a:srgbClr val="C00000"/>
                </a:solidFill>
              </a:rPr>
              <a:t>0</a:t>
            </a:r>
            <a:r>
              <a:rPr lang="en-US" sz="1600" dirty="0"/>
              <a:t> and </a:t>
            </a:r>
            <a:r>
              <a:rPr lang="en-US" sz="1600" dirty="0">
                <a:solidFill>
                  <a:srgbClr val="C00000"/>
                </a:solidFill>
              </a:rPr>
              <a:t>3</a:t>
            </a:r>
            <a:r>
              <a:rPr lang="en-US" sz="1600" dirty="0"/>
              <a:t> (</a:t>
            </a:r>
            <a:r>
              <a:rPr lang="en-US" sz="1600" dirty="0">
                <a:solidFill>
                  <a:srgbClr val="00B0F0"/>
                </a:solidFill>
              </a:rPr>
              <a:t>3</a:t>
            </a:r>
            <a:r>
              <a:rPr lang="en-US" sz="1600" dirty="0"/>
              <a:t>) +1, or</a:t>
            </a:r>
            <a:r>
              <a:rPr lang="en-US" sz="1600" dirty="0">
                <a:solidFill>
                  <a:srgbClr val="C00000"/>
                </a:solidFill>
              </a:rPr>
              <a:t> 4</a:t>
            </a:r>
          </a:p>
          <a:p>
            <a:pPr lvl="1"/>
            <a:r>
              <a:rPr lang="en-US" sz="1800" dirty="0"/>
              <a:t>Height of </a:t>
            </a:r>
            <a:r>
              <a:rPr lang="en-US" sz="1800" dirty="0">
                <a:solidFill>
                  <a:srgbClr val="00B0F0"/>
                </a:solidFill>
              </a:rPr>
              <a:t>3</a:t>
            </a:r>
            <a:r>
              <a:rPr lang="en-US" sz="1800" dirty="0"/>
              <a:t> doesn’t change, so you don’t have to change </a:t>
            </a:r>
            <a:r>
              <a:rPr lang="en-US" sz="1800" dirty="0">
                <a:solidFill>
                  <a:srgbClr val="00B0F0"/>
                </a:solidFill>
              </a:rPr>
              <a:t>8</a:t>
            </a:r>
          </a:p>
          <a:p>
            <a:pPr lvl="2"/>
            <a:r>
              <a:rPr lang="en-US" sz="1600" dirty="0"/>
              <a:t>Can stop checking when height doesn’t change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CD79D40-F2E0-4E62-ACCC-BF63CFB929E7}"/>
              </a:ext>
            </a:extLst>
          </p:cNvPr>
          <p:cNvSpPr/>
          <p:nvPr/>
        </p:nvSpPr>
        <p:spPr>
          <a:xfrm>
            <a:off x="7764651" y="1115878"/>
            <a:ext cx="4298196" cy="53675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7C1FC8D-DF34-42DD-9D10-472DE53BF399}"/>
              </a:ext>
            </a:extLst>
          </p:cNvPr>
          <p:cNvGrpSpPr/>
          <p:nvPr/>
        </p:nvGrpSpPr>
        <p:grpSpPr>
          <a:xfrm>
            <a:off x="6977480" y="1474803"/>
            <a:ext cx="5174633" cy="4110060"/>
            <a:chOff x="6977480" y="1223014"/>
            <a:chExt cx="5174633" cy="4707359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5A31C7BA-F662-4CAB-9B98-B4CF5E23C6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75350" y="1266807"/>
              <a:ext cx="4128861" cy="3419462"/>
            </a:xfrm>
            <a:prstGeom prst="rect">
              <a:avLst/>
            </a:prstGeom>
          </p:spPr>
        </p:pic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3D5B176E-510F-4D1B-A597-CCCC6EA1FAB6}"/>
                </a:ext>
              </a:extLst>
            </p:cNvPr>
            <p:cNvCxnSpPr>
              <a:cxnSpLocks/>
            </p:cNvCxnSpPr>
            <p:nvPr/>
          </p:nvCxnSpPr>
          <p:spPr>
            <a:xfrm>
              <a:off x="8714721" y="4609814"/>
              <a:ext cx="205971" cy="827500"/>
            </a:xfrm>
            <a:prstGeom prst="straightConnector1">
              <a:avLst/>
            </a:prstGeom>
            <a:ln w="34925">
              <a:solidFill>
                <a:schemeClr val="tx1">
                  <a:lumMod val="95000"/>
                  <a:lumOff val="5000"/>
                </a:schemeClr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925E6FE6-536C-460A-B89C-462AF94A5DA7}"/>
                </a:ext>
              </a:extLst>
            </p:cNvPr>
            <p:cNvSpPr/>
            <p:nvPr/>
          </p:nvSpPr>
          <p:spPr>
            <a:xfrm>
              <a:off x="8685018" y="5417650"/>
              <a:ext cx="560149" cy="512723"/>
            </a:xfrm>
            <a:prstGeom prst="ellipse">
              <a:avLst/>
            </a:prstGeom>
            <a:noFill/>
            <a:ln w="254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430BB07-7D55-4347-AD36-DC5FC0E26319}"/>
                </a:ext>
              </a:extLst>
            </p:cNvPr>
            <p:cNvSpPr txBox="1"/>
            <p:nvPr/>
          </p:nvSpPr>
          <p:spPr>
            <a:xfrm>
              <a:off x="9268712" y="5489345"/>
              <a:ext cx="542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H:1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61A66607-BD45-431B-93A0-A7FA7E2C5AAD}"/>
                </a:ext>
              </a:extLst>
            </p:cNvPr>
            <p:cNvSpPr txBox="1"/>
            <p:nvPr/>
          </p:nvSpPr>
          <p:spPr>
            <a:xfrm>
              <a:off x="10948100" y="4276458"/>
              <a:ext cx="542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H:1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7E3B0627-1408-487C-843C-F0C3A855E0D0}"/>
                </a:ext>
              </a:extLst>
            </p:cNvPr>
            <p:cNvSpPr txBox="1"/>
            <p:nvPr/>
          </p:nvSpPr>
          <p:spPr>
            <a:xfrm>
              <a:off x="6977480" y="3175190"/>
              <a:ext cx="542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H:1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1C4DD47E-C40D-4357-BFF5-E286B422BD39}"/>
                </a:ext>
              </a:extLst>
            </p:cNvPr>
            <p:cNvSpPr txBox="1"/>
            <p:nvPr/>
          </p:nvSpPr>
          <p:spPr>
            <a:xfrm>
              <a:off x="9682043" y="4601862"/>
              <a:ext cx="542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H:1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A68422A-11C3-4494-9033-988421CE2B70}"/>
                </a:ext>
              </a:extLst>
            </p:cNvPr>
            <p:cNvSpPr txBox="1"/>
            <p:nvPr/>
          </p:nvSpPr>
          <p:spPr>
            <a:xfrm>
              <a:off x="9514526" y="3155368"/>
              <a:ext cx="7096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H:3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4E9CD288-E541-4B12-9DA3-E71A3AB2D749}"/>
                </a:ext>
              </a:extLst>
            </p:cNvPr>
            <p:cNvSpPr txBox="1"/>
            <p:nvPr/>
          </p:nvSpPr>
          <p:spPr>
            <a:xfrm>
              <a:off x="7879213" y="4232530"/>
              <a:ext cx="542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H:2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DB41CF16-D0AC-4266-AA85-43980F661DA2}"/>
                </a:ext>
              </a:extLst>
            </p:cNvPr>
            <p:cNvSpPr txBox="1"/>
            <p:nvPr/>
          </p:nvSpPr>
          <p:spPr>
            <a:xfrm>
              <a:off x="11609977" y="3175190"/>
              <a:ext cx="542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H:2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4BBF5E28-FB7F-4DB3-81A7-5A7EB3B4E73F}"/>
                </a:ext>
              </a:extLst>
            </p:cNvPr>
            <p:cNvSpPr txBox="1"/>
            <p:nvPr/>
          </p:nvSpPr>
          <p:spPr>
            <a:xfrm>
              <a:off x="10940149" y="2140663"/>
              <a:ext cx="55008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H:3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29A85CCE-E8C1-40ED-A9EA-319D79476E25}"/>
                </a:ext>
              </a:extLst>
            </p:cNvPr>
            <p:cNvSpPr txBox="1"/>
            <p:nvPr/>
          </p:nvSpPr>
          <p:spPr>
            <a:xfrm>
              <a:off x="9869352" y="1223014"/>
              <a:ext cx="7096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H:5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F738B7FD-1FF4-4648-A40F-D474BD617849}"/>
                </a:ext>
              </a:extLst>
            </p:cNvPr>
            <p:cNvSpPr txBox="1"/>
            <p:nvPr/>
          </p:nvSpPr>
          <p:spPr>
            <a:xfrm>
              <a:off x="7708324" y="1924922"/>
              <a:ext cx="7096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H:4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691DBC6B-086D-44C1-AC60-F7C1F7B82FB4}"/>
                </a:ext>
              </a:extLst>
            </p:cNvPr>
            <p:cNvSpPr/>
            <p:nvPr/>
          </p:nvSpPr>
          <p:spPr>
            <a:xfrm>
              <a:off x="7012384" y="2587607"/>
              <a:ext cx="1328380" cy="120962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86232FF2-2252-45E0-BC6B-D541D582BEA5}"/>
              </a:ext>
            </a:extLst>
          </p:cNvPr>
          <p:cNvGrpSpPr/>
          <p:nvPr/>
        </p:nvGrpSpPr>
        <p:grpSpPr>
          <a:xfrm>
            <a:off x="3632500" y="1513039"/>
            <a:ext cx="4501994" cy="4148655"/>
            <a:chOff x="5916030" y="1232265"/>
            <a:chExt cx="4856733" cy="4707359"/>
          </a:xfrm>
          <a:solidFill>
            <a:schemeClr val="bg1"/>
          </a:solidFill>
        </p:grpSpPr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75A26CFD-474A-4E81-A59C-57AB89CF28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6000" y="1276058"/>
              <a:ext cx="4128861" cy="3419462"/>
            </a:xfrm>
            <a:prstGeom prst="rect">
              <a:avLst/>
            </a:prstGeom>
            <a:grpFill/>
          </p:spPr>
        </p:pic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FAA778EC-C238-4291-977E-F9851EB71092}"/>
                </a:ext>
              </a:extLst>
            </p:cNvPr>
            <p:cNvCxnSpPr>
              <a:cxnSpLocks/>
            </p:cNvCxnSpPr>
            <p:nvPr/>
          </p:nvCxnSpPr>
          <p:spPr>
            <a:xfrm>
              <a:off x="7335371" y="4619065"/>
              <a:ext cx="205971" cy="827500"/>
            </a:xfrm>
            <a:prstGeom prst="straightConnector1">
              <a:avLst/>
            </a:prstGeom>
            <a:grpFill/>
            <a:ln w="34925">
              <a:solidFill>
                <a:schemeClr val="tx1">
                  <a:lumMod val="95000"/>
                  <a:lumOff val="5000"/>
                </a:schemeClr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3B783F5C-4C1E-49CD-B1E9-C04A497175DA}"/>
                </a:ext>
              </a:extLst>
            </p:cNvPr>
            <p:cNvSpPr/>
            <p:nvPr/>
          </p:nvSpPr>
          <p:spPr>
            <a:xfrm>
              <a:off x="7305668" y="5426901"/>
              <a:ext cx="560149" cy="512723"/>
            </a:xfrm>
            <a:prstGeom prst="ellipse">
              <a:avLst/>
            </a:prstGeom>
            <a:grpFill/>
            <a:ln w="254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621F30BB-A46B-4973-A724-3887BBC97DB8}"/>
                </a:ext>
              </a:extLst>
            </p:cNvPr>
            <p:cNvSpPr txBox="1"/>
            <p:nvPr/>
          </p:nvSpPr>
          <p:spPr>
            <a:xfrm>
              <a:off x="7889362" y="5498595"/>
              <a:ext cx="542136" cy="38272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H:1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70446938-8639-4302-9077-CBFC38F05FCD}"/>
                </a:ext>
              </a:extLst>
            </p:cNvPr>
            <p:cNvSpPr txBox="1"/>
            <p:nvPr/>
          </p:nvSpPr>
          <p:spPr>
            <a:xfrm>
              <a:off x="9568750" y="4285709"/>
              <a:ext cx="542136" cy="38272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H:1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8C8070BD-4E4D-4330-B30A-B84919870EC1}"/>
                </a:ext>
              </a:extLst>
            </p:cNvPr>
            <p:cNvSpPr txBox="1"/>
            <p:nvPr/>
          </p:nvSpPr>
          <p:spPr>
            <a:xfrm>
              <a:off x="5916030" y="3711314"/>
              <a:ext cx="542137" cy="38272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H:1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4B31BB2B-7B74-4E3C-89E4-08EC903D6ACE}"/>
                </a:ext>
              </a:extLst>
            </p:cNvPr>
            <p:cNvSpPr txBox="1"/>
            <p:nvPr/>
          </p:nvSpPr>
          <p:spPr>
            <a:xfrm>
              <a:off x="8302694" y="4711553"/>
              <a:ext cx="542135" cy="38272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H:1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E23F56A4-7A3C-4A66-8949-6425E06EC186}"/>
                </a:ext>
              </a:extLst>
            </p:cNvPr>
            <p:cNvSpPr txBox="1"/>
            <p:nvPr/>
          </p:nvSpPr>
          <p:spPr>
            <a:xfrm>
              <a:off x="8135176" y="3164619"/>
              <a:ext cx="709653" cy="38272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H:3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EAC431A7-54CA-4917-8E14-2C4141ED7E25}"/>
                </a:ext>
              </a:extLst>
            </p:cNvPr>
            <p:cNvSpPr txBox="1"/>
            <p:nvPr/>
          </p:nvSpPr>
          <p:spPr>
            <a:xfrm>
              <a:off x="6367105" y="4241782"/>
              <a:ext cx="583264" cy="41694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H:2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71648E27-ECEE-43BD-A40D-7B00DC1E804A}"/>
                </a:ext>
              </a:extLst>
            </p:cNvPr>
            <p:cNvSpPr txBox="1"/>
            <p:nvPr/>
          </p:nvSpPr>
          <p:spPr>
            <a:xfrm>
              <a:off x="10230627" y="3184441"/>
              <a:ext cx="542136" cy="38272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H:2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64E3B3C9-D368-4780-B53D-FB516F6DFAAD}"/>
                </a:ext>
              </a:extLst>
            </p:cNvPr>
            <p:cNvSpPr txBox="1"/>
            <p:nvPr/>
          </p:nvSpPr>
          <p:spPr>
            <a:xfrm>
              <a:off x="9560799" y="2149914"/>
              <a:ext cx="550087" cy="38272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H:3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F0EE4E77-DE72-4413-829A-56267A2212DE}"/>
                </a:ext>
              </a:extLst>
            </p:cNvPr>
            <p:cNvSpPr txBox="1"/>
            <p:nvPr/>
          </p:nvSpPr>
          <p:spPr>
            <a:xfrm>
              <a:off x="8490002" y="1232265"/>
              <a:ext cx="709653" cy="38272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H:5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B3044140-07B7-4FCC-95C2-1D7B9613FED6}"/>
                </a:ext>
              </a:extLst>
            </p:cNvPr>
            <p:cNvSpPr txBox="1"/>
            <p:nvPr/>
          </p:nvSpPr>
          <p:spPr>
            <a:xfrm>
              <a:off x="6728702" y="1664058"/>
              <a:ext cx="709653" cy="38272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H:4</a:t>
              </a:r>
            </a:p>
          </p:txBody>
        </p:sp>
      </p:grpSp>
      <p:sp>
        <p:nvSpPr>
          <p:cNvPr id="35" name="Arrow: Right 34">
            <a:extLst>
              <a:ext uri="{FF2B5EF4-FFF2-40B4-BE49-F238E27FC236}">
                <a16:creationId xmlns:a16="http://schemas.microsoft.com/office/drawing/2014/main" id="{4B2BA8B4-1AA4-4CFA-9BE0-8E898EDA00B2}"/>
              </a:ext>
            </a:extLst>
          </p:cNvPr>
          <p:cNvSpPr/>
          <p:nvPr/>
        </p:nvSpPr>
        <p:spPr>
          <a:xfrm flipV="1">
            <a:off x="7569558" y="1674006"/>
            <a:ext cx="551686" cy="45719"/>
          </a:xfrm>
          <a:prstGeom prst="rightArrow">
            <a:avLst/>
          </a:prstGeom>
          <a:ln w="2286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0366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B89B2-81B1-477C-9675-F475B59D8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596668" cy="1320800"/>
          </a:xfrm>
        </p:spPr>
        <p:txBody>
          <a:bodyPr/>
          <a:lstStyle/>
          <a:p>
            <a:r>
              <a:rPr lang="en-US" dirty="0"/>
              <a:t>Heights also updated after remove: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2A03FB8-9308-4AC8-B0DB-E868EFB501D7}"/>
              </a:ext>
            </a:extLst>
          </p:cNvPr>
          <p:cNvSpPr/>
          <p:nvPr/>
        </p:nvSpPr>
        <p:spPr>
          <a:xfrm>
            <a:off x="8218075" y="1380998"/>
            <a:ext cx="3895242" cy="540374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99D903FF-BDDA-460B-AED0-8BBB507C3C20}"/>
              </a:ext>
            </a:extLst>
          </p:cNvPr>
          <p:cNvGrpSpPr/>
          <p:nvPr/>
        </p:nvGrpSpPr>
        <p:grpSpPr>
          <a:xfrm>
            <a:off x="7412619" y="1579345"/>
            <a:ext cx="4781888" cy="4707359"/>
            <a:chOff x="5464207" y="1232265"/>
            <a:chExt cx="4781888" cy="4707359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DB41CF16-D0AC-4266-AA85-43980F661DA2}"/>
                </a:ext>
              </a:extLst>
            </p:cNvPr>
            <p:cNvSpPr txBox="1"/>
            <p:nvPr/>
          </p:nvSpPr>
          <p:spPr>
            <a:xfrm>
              <a:off x="9703959" y="3184441"/>
              <a:ext cx="542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H:1</a:t>
              </a:r>
            </a:p>
          </p:txBody>
        </p:sp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5A31C7BA-F662-4CAB-9B98-B4CF5E23C6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25485" y="1270000"/>
              <a:ext cx="4128861" cy="3419462"/>
            </a:xfrm>
            <a:prstGeom prst="rect">
              <a:avLst/>
            </a:prstGeom>
          </p:spPr>
        </p:pic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3D5B176E-510F-4D1B-A597-CCCC6EA1FAB6}"/>
                </a:ext>
              </a:extLst>
            </p:cNvPr>
            <p:cNvCxnSpPr>
              <a:cxnSpLocks/>
            </p:cNvCxnSpPr>
            <p:nvPr/>
          </p:nvCxnSpPr>
          <p:spPr>
            <a:xfrm>
              <a:off x="6864857" y="4619065"/>
              <a:ext cx="205971" cy="827500"/>
            </a:xfrm>
            <a:prstGeom prst="straightConnector1">
              <a:avLst/>
            </a:prstGeom>
            <a:ln w="34925">
              <a:solidFill>
                <a:schemeClr val="tx1">
                  <a:lumMod val="95000"/>
                  <a:lumOff val="5000"/>
                </a:schemeClr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925E6FE6-536C-460A-B89C-462AF94A5DA7}"/>
                </a:ext>
              </a:extLst>
            </p:cNvPr>
            <p:cNvSpPr/>
            <p:nvPr/>
          </p:nvSpPr>
          <p:spPr>
            <a:xfrm>
              <a:off x="6835154" y="5426901"/>
              <a:ext cx="560149" cy="512723"/>
            </a:xfrm>
            <a:prstGeom prst="ellipse">
              <a:avLst/>
            </a:prstGeom>
            <a:noFill/>
            <a:ln w="254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430BB07-7D55-4347-AD36-DC5FC0E26319}"/>
                </a:ext>
              </a:extLst>
            </p:cNvPr>
            <p:cNvSpPr txBox="1"/>
            <p:nvPr/>
          </p:nvSpPr>
          <p:spPr>
            <a:xfrm>
              <a:off x="7418848" y="5498596"/>
              <a:ext cx="542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H:1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7E3B0627-1408-487C-843C-F0C3A855E0D0}"/>
                </a:ext>
              </a:extLst>
            </p:cNvPr>
            <p:cNvSpPr txBox="1"/>
            <p:nvPr/>
          </p:nvSpPr>
          <p:spPr>
            <a:xfrm>
              <a:off x="5598130" y="3184441"/>
              <a:ext cx="542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H:1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1C4DD47E-C40D-4357-BFF5-E286B422BD39}"/>
                </a:ext>
              </a:extLst>
            </p:cNvPr>
            <p:cNvSpPr txBox="1"/>
            <p:nvPr/>
          </p:nvSpPr>
          <p:spPr>
            <a:xfrm>
              <a:off x="7832179" y="4611113"/>
              <a:ext cx="542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H:1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A68422A-11C3-4494-9033-988421CE2B70}"/>
                </a:ext>
              </a:extLst>
            </p:cNvPr>
            <p:cNvSpPr txBox="1"/>
            <p:nvPr/>
          </p:nvSpPr>
          <p:spPr>
            <a:xfrm>
              <a:off x="7664662" y="3164619"/>
              <a:ext cx="7096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H:3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4E9CD288-E541-4B12-9DA3-E71A3AB2D749}"/>
                </a:ext>
              </a:extLst>
            </p:cNvPr>
            <p:cNvSpPr txBox="1"/>
            <p:nvPr/>
          </p:nvSpPr>
          <p:spPr>
            <a:xfrm>
              <a:off x="6029349" y="4241781"/>
              <a:ext cx="542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H:2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4BBF5E28-FB7F-4DB3-81A7-5A7EB3B4E73F}"/>
                </a:ext>
              </a:extLst>
            </p:cNvPr>
            <p:cNvSpPr txBox="1"/>
            <p:nvPr/>
          </p:nvSpPr>
          <p:spPr>
            <a:xfrm>
              <a:off x="9090285" y="2149914"/>
              <a:ext cx="55008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H:2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29A85CCE-E8C1-40ED-A9EA-319D79476E25}"/>
                </a:ext>
              </a:extLst>
            </p:cNvPr>
            <p:cNvSpPr txBox="1"/>
            <p:nvPr/>
          </p:nvSpPr>
          <p:spPr>
            <a:xfrm>
              <a:off x="8019488" y="1232265"/>
              <a:ext cx="7096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H:5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F738B7FD-1FF4-4648-A40F-D474BD617849}"/>
                </a:ext>
              </a:extLst>
            </p:cNvPr>
            <p:cNvSpPr txBox="1"/>
            <p:nvPr/>
          </p:nvSpPr>
          <p:spPr>
            <a:xfrm>
              <a:off x="5858460" y="1934173"/>
              <a:ext cx="7096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H:4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691DBC6B-086D-44C1-AC60-F7C1F7B82FB4}"/>
                </a:ext>
              </a:extLst>
            </p:cNvPr>
            <p:cNvSpPr/>
            <p:nvPr/>
          </p:nvSpPr>
          <p:spPr>
            <a:xfrm>
              <a:off x="5464207" y="2590800"/>
              <a:ext cx="1027842" cy="1100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D180396D-EA35-4CE1-B6C9-E8119846D767}"/>
                </a:ext>
              </a:extLst>
            </p:cNvPr>
            <p:cNvSpPr txBox="1"/>
            <p:nvPr/>
          </p:nvSpPr>
          <p:spPr>
            <a:xfrm>
              <a:off x="9261310" y="3222170"/>
              <a:ext cx="49303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13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255347C5-4077-4994-B097-3A3DB1818A9F}"/>
                </a:ext>
              </a:extLst>
            </p:cNvPr>
            <p:cNvSpPr/>
            <p:nvPr/>
          </p:nvSpPr>
          <p:spPr>
            <a:xfrm>
              <a:off x="8485839" y="3649123"/>
              <a:ext cx="835344" cy="106718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DF4DE8CD-9BA4-4F57-B41F-F18E8B125382}"/>
              </a:ext>
            </a:extLst>
          </p:cNvPr>
          <p:cNvGrpSpPr/>
          <p:nvPr/>
        </p:nvGrpSpPr>
        <p:grpSpPr>
          <a:xfrm>
            <a:off x="3144520" y="1646512"/>
            <a:ext cx="5130797" cy="4565485"/>
            <a:chOff x="6977480" y="1223014"/>
            <a:chExt cx="5174633" cy="4707359"/>
          </a:xfrm>
        </p:grpSpPr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235DFCAC-31AE-472F-AD4D-D2804340076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75350" y="1266807"/>
              <a:ext cx="4128861" cy="3419462"/>
            </a:xfrm>
            <a:prstGeom prst="rect">
              <a:avLst/>
            </a:prstGeom>
          </p:spPr>
        </p:pic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7A9C17D7-BB32-4ADA-8227-D1F37B1612A7}"/>
                </a:ext>
              </a:extLst>
            </p:cNvPr>
            <p:cNvCxnSpPr>
              <a:cxnSpLocks/>
            </p:cNvCxnSpPr>
            <p:nvPr/>
          </p:nvCxnSpPr>
          <p:spPr>
            <a:xfrm>
              <a:off x="8714721" y="4609814"/>
              <a:ext cx="205971" cy="827500"/>
            </a:xfrm>
            <a:prstGeom prst="straightConnector1">
              <a:avLst/>
            </a:prstGeom>
            <a:ln w="34925">
              <a:solidFill>
                <a:schemeClr val="tx1">
                  <a:lumMod val="95000"/>
                  <a:lumOff val="5000"/>
                </a:schemeClr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605ADEB6-2A68-4C72-978D-26E76B7F2196}"/>
                </a:ext>
              </a:extLst>
            </p:cNvPr>
            <p:cNvSpPr/>
            <p:nvPr/>
          </p:nvSpPr>
          <p:spPr>
            <a:xfrm>
              <a:off x="8685018" y="5417650"/>
              <a:ext cx="560149" cy="512723"/>
            </a:xfrm>
            <a:prstGeom prst="ellipse">
              <a:avLst/>
            </a:prstGeom>
            <a:noFill/>
            <a:ln w="254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D24418A2-227C-4FAF-B18D-1A3BDF8ADC14}"/>
                </a:ext>
              </a:extLst>
            </p:cNvPr>
            <p:cNvSpPr txBox="1"/>
            <p:nvPr/>
          </p:nvSpPr>
          <p:spPr>
            <a:xfrm>
              <a:off x="9268712" y="5489345"/>
              <a:ext cx="542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H:1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FABFC0F9-9CA5-4448-A537-27FD8DC29555}"/>
                </a:ext>
              </a:extLst>
            </p:cNvPr>
            <p:cNvSpPr txBox="1"/>
            <p:nvPr/>
          </p:nvSpPr>
          <p:spPr>
            <a:xfrm>
              <a:off x="10948100" y="4276458"/>
              <a:ext cx="542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H:1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5CEDAC46-4231-4AA2-8384-B7B9DB6F9A6F}"/>
                </a:ext>
              </a:extLst>
            </p:cNvPr>
            <p:cNvSpPr txBox="1"/>
            <p:nvPr/>
          </p:nvSpPr>
          <p:spPr>
            <a:xfrm>
              <a:off x="6977480" y="3175190"/>
              <a:ext cx="542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H:1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782BA83A-5863-41C8-806C-2BD4C492FD16}"/>
                </a:ext>
              </a:extLst>
            </p:cNvPr>
            <p:cNvSpPr txBox="1"/>
            <p:nvPr/>
          </p:nvSpPr>
          <p:spPr>
            <a:xfrm>
              <a:off x="9682043" y="4601862"/>
              <a:ext cx="542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H:1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BFDA20D4-DE0F-4455-A1BE-AF219215BD79}"/>
                </a:ext>
              </a:extLst>
            </p:cNvPr>
            <p:cNvSpPr txBox="1"/>
            <p:nvPr/>
          </p:nvSpPr>
          <p:spPr>
            <a:xfrm>
              <a:off x="9514526" y="3155368"/>
              <a:ext cx="7096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H:3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180F9E09-0137-4448-98AA-BBC7558114A5}"/>
                </a:ext>
              </a:extLst>
            </p:cNvPr>
            <p:cNvSpPr txBox="1"/>
            <p:nvPr/>
          </p:nvSpPr>
          <p:spPr>
            <a:xfrm>
              <a:off x="7879213" y="4232530"/>
              <a:ext cx="542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H:2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3598F478-26B8-44BB-ADAC-988AC1ED29E0}"/>
                </a:ext>
              </a:extLst>
            </p:cNvPr>
            <p:cNvSpPr txBox="1"/>
            <p:nvPr/>
          </p:nvSpPr>
          <p:spPr>
            <a:xfrm>
              <a:off x="11609977" y="3175190"/>
              <a:ext cx="542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H:2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0F06CAFD-F540-4ED2-ABFB-80E9FE896FAA}"/>
                </a:ext>
              </a:extLst>
            </p:cNvPr>
            <p:cNvSpPr txBox="1"/>
            <p:nvPr/>
          </p:nvSpPr>
          <p:spPr>
            <a:xfrm>
              <a:off x="10940149" y="2140663"/>
              <a:ext cx="55008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H:3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DCAED22A-2EDF-4AF4-95D5-5444A9A6F6E4}"/>
                </a:ext>
              </a:extLst>
            </p:cNvPr>
            <p:cNvSpPr txBox="1"/>
            <p:nvPr/>
          </p:nvSpPr>
          <p:spPr>
            <a:xfrm>
              <a:off x="9869352" y="1223014"/>
              <a:ext cx="7096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H:5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8B36B17B-4AA4-4196-A0F5-DBAB1F714296}"/>
                </a:ext>
              </a:extLst>
            </p:cNvPr>
            <p:cNvSpPr txBox="1"/>
            <p:nvPr/>
          </p:nvSpPr>
          <p:spPr>
            <a:xfrm>
              <a:off x="7708324" y="1924922"/>
              <a:ext cx="7096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H:4</a:t>
              </a: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08C633C3-5CE5-4C90-8301-BAF55B890B2A}"/>
                </a:ext>
              </a:extLst>
            </p:cNvPr>
            <p:cNvSpPr/>
            <p:nvPr/>
          </p:nvSpPr>
          <p:spPr>
            <a:xfrm>
              <a:off x="7012384" y="2587607"/>
              <a:ext cx="1328380" cy="120962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39" name="Picture 38" descr="Nemo and Marlin">
            <a:extLst>
              <a:ext uri="{FF2B5EF4-FFF2-40B4-BE49-F238E27FC236}">
                <a16:creationId xmlns:a16="http://schemas.microsoft.com/office/drawing/2014/main" id="{433DBE46-68BE-40A9-8C68-0A0B4F25AB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4225" y="604520"/>
            <a:ext cx="2061374" cy="1501267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A56356-A509-4946-BC8A-63DE3402D7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439891" y="1035298"/>
            <a:ext cx="4579089" cy="5182622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sz="2400" b="1" dirty="0"/>
              <a:t>Case 2: One Child</a:t>
            </a:r>
          </a:p>
          <a:p>
            <a:pPr marL="457200" lvl="1" indent="0">
              <a:buNone/>
            </a:pPr>
            <a:r>
              <a:rPr lang="en-US" dirty="0"/>
              <a:t>Removing a node with one child</a:t>
            </a:r>
            <a:br>
              <a:rPr lang="en-US" dirty="0"/>
            </a:br>
            <a:r>
              <a:rPr lang="en-US" dirty="0"/>
              <a:t> (e. g., </a:t>
            </a:r>
            <a:r>
              <a:rPr lang="en-US" dirty="0">
                <a:solidFill>
                  <a:srgbClr val="00B0F0"/>
                </a:solidFill>
              </a:rPr>
              <a:t>14</a:t>
            </a:r>
            <a:r>
              <a:rPr lang="en-US" dirty="0"/>
              <a:t> in previous tree)</a:t>
            </a:r>
          </a:p>
          <a:p>
            <a:pPr lvl="1"/>
            <a:r>
              <a:rPr lang="en-US" dirty="0"/>
              <a:t>Bypass </a:t>
            </a:r>
            <a:r>
              <a:rPr lang="en-US" dirty="0">
                <a:solidFill>
                  <a:srgbClr val="00B0F0"/>
                </a:solidFill>
              </a:rPr>
              <a:t>14</a:t>
            </a:r>
          </a:p>
          <a:p>
            <a:pPr lvl="2"/>
            <a:r>
              <a:rPr lang="en-US" dirty="0">
                <a:solidFill>
                  <a:srgbClr val="00B0F0"/>
                </a:solidFill>
              </a:rPr>
              <a:t>10</a:t>
            </a:r>
            <a:r>
              <a:rPr lang="en-US" dirty="0"/>
              <a:t>’s left child becomes </a:t>
            </a:r>
            <a:r>
              <a:rPr lang="en-US" dirty="0">
                <a:solidFill>
                  <a:srgbClr val="00B0F0"/>
                </a:solidFill>
              </a:rPr>
              <a:t>13</a:t>
            </a:r>
          </a:p>
          <a:p>
            <a:pPr lvl="2"/>
            <a:r>
              <a:rPr lang="en-US" dirty="0">
                <a:solidFill>
                  <a:srgbClr val="00B0F0"/>
                </a:solidFill>
              </a:rPr>
              <a:t>13</a:t>
            </a:r>
            <a:r>
              <a:rPr lang="en-US" dirty="0"/>
              <a:t> is BELOW the node being removed, so its height doesn’t change.</a:t>
            </a:r>
          </a:p>
          <a:p>
            <a:pPr lvl="2"/>
            <a:r>
              <a:rPr lang="en-US" dirty="0"/>
              <a:t>Update </a:t>
            </a:r>
            <a:r>
              <a:rPr lang="en-US" dirty="0">
                <a:solidFill>
                  <a:srgbClr val="00B0F0"/>
                </a:solidFill>
              </a:rPr>
              <a:t>10</a:t>
            </a:r>
            <a:r>
              <a:rPr lang="en-US" dirty="0"/>
              <a:t>: Max of left child (</a:t>
            </a:r>
            <a:r>
              <a:rPr lang="en-US" dirty="0">
                <a:solidFill>
                  <a:srgbClr val="C00000"/>
                </a:solidFill>
              </a:rPr>
              <a:t>0</a:t>
            </a:r>
            <a:r>
              <a:rPr lang="en-US" dirty="0"/>
              <a:t>) and right (</a:t>
            </a:r>
            <a:r>
              <a:rPr lang="en-US" dirty="0">
                <a:solidFill>
                  <a:srgbClr val="C00000"/>
                </a:solidFill>
              </a:rPr>
              <a:t>1</a:t>
            </a:r>
            <a:r>
              <a:rPr lang="en-US" dirty="0"/>
              <a:t>) + 1, so </a:t>
            </a:r>
            <a:r>
              <a:rPr lang="en-US" dirty="0">
                <a:solidFill>
                  <a:srgbClr val="C00000"/>
                </a:solidFill>
              </a:rPr>
              <a:t>2</a:t>
            </a:r>
          </a:p>
          <a:p>
            <a:pPr lvl="2"/>
            <a:r>
              <a:rPr lang="en-US" dirty="0"/>
              <a:t>Check </a:t>
            </a:r>
            <a:r>
              <a:rPr lang="en-US" dirty="0">
                <a:solidFill>
                  <a:srgbClr val="00B0F0"/>
                </a:solidFill>
              </a:rPr>
              <a:t>8</a:t>
            </a:r>
            <a:r>
              <a:rPr lang="en-US" dirty="0"/>
              <a:t>: </a:t>
            </a:r>
            <a:r>
              <a:rPr lang="en-US" dirty="0">
                <a:solidFill>
                  <a:srgbClr val="00B0F0"/>
                </a:solidFill>
              </a:rPr>
              <a:t>8</a:t>
            </a:r>
            <a:r>
              <a:rPr lang="en-US" dirty="0"/>
              <a:t> is max of </a:t>
            </a:r>
            <a:r>
              <a:rPr lang="en-US" dirty="0">
                <a:solidFill>
                  <a:srgbClr val="00B0F0"/>
                </a:solidFill>
              </a:rPr>
              <a:t>3</a:t>
            </a:r>
            <a:r>
              <a:rPr lang="en-US" dirty="0"/>
              <a:t>s height (</a:t>
            </a:r>
            <a:r>
              <a:rPr lang="en-US" dirty="0">
                <a:solidFill>
                  <a:srgbClr val="C00000"/>
                </a:solidFill>
              </a:rPr>
              <a:t>4</a:t>
            </a:r>
            <a:r>
              <a:rPr lang="en-US" dirty="0"/>
              <a:t>) and </a:t>
            </a:r>
            <a:r>
              <a:rPr lang="en-US" dirty="0">
                <a:solidFill>
                  <a:srgbClr val="00B0F0"/>
                </a:solidFill>
              </a:rPr>
              <a:t>10</a:t>
            </a:r>
            <a:r>
              <a:rPr lang="en-US" dirty="0"/>
              <a:t>s height (</a:t>
            </a:r>
            <a:r>
              <a:rPr lang="en-US" dirty="0">
                <a:solidFill>
                  <a:srgbClr val="C00000"/>
                </a:solidFill>
              </a:rPr>
              <a:t>2</a:t>
            </a:r>
            <a:r>
              <a:rPr lang="en-US" dirty="0"/>
              <a:t>) + 1, or </a:t>
            </a:r>
            <a:r>
              <a:rPr lang="en-US" dirty="0">
                <a:solidFill>
                  <a:srgbClr val="C00000"/>
                </a:solidFill>
              </a:rPr>
              <a:t>5</a:t>
            </a:r>
          </a:p>
          <a:p>
            <a:pPr lvl="2"/>
            <a:r>
              <a:rPr lang="en-US" dirty="0"/>
              <a:t>Doesn’t change </a:t>
            </a:r>
          </a:p>
          <a:p>
            <a:pPr lvl="2"/>
            <a:r>
              <a:rPr lang="en-US" dirty="0"/>
              <a:t>This is the root, but if it wasn’t you could still stop checking the ancestors because </a:t>
            </a:r>
            <a:r>
              <a:rPr lang="en-US" dirty="0">
                <a:solidFill>
                  <a:srgbClr val="C00000"/>
                </a:solidFill>
              </a:rPr>
              <a:t>8</a:t>
            </a:r>
            <a:r>
              <a:rPr lang="en-US" dirty="0"/>
              <a:t>’s height didn’t change</a:t>
            </a:r>
          </a:p>
        </p:txBody>
      </p:sp>
      <p:sp>
        <p:nvSpPr>
          <p:cNvPr id="41" name="Arrow: Right 40">
            <a:extLst>
              <a:ext uri="{FF2B5EF4-FFF2-40B4-BE49-F238E27FC236}">
                <a16:creationId xmlns:a16="http://schemas.microsoft.com/office/drawing/2014/main" id="{E5521850-2A3F-4FCD-8B7A-B1E239030295}"/>
              </a:ext>
            </a:extLst>
          </p:cNvPr>
          <p:cNvSpPr/>
          <p:nvPr/>
        </p:nvSpPr>
        <p:spPr>
          <a:xfrm flipV="1">
            <a:off x="7316403" y="1845594"/>
            <a:ext cx="551686" cy="234566"/>
          </a:xfrm>
          <a:prstGeom prst="rightArrow">
            <a:avLst/>
          </a:prstGeom>
          <a:ln w="2286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03614AF1-EE4A-4BBD-A200-5979C740E256}"/>
              </a:ext>
            </a:extLst>
          </p:cNvPr>
          <p:cNvSpPr/>
          <p:nvPr/>
        </p:nvSpPr>
        <p:spPr>
          <a:xfrm>
            <a:off x="7179035" y="3467764"/>
            <a:ext cx="573736" cy="560186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8F866600-5E2B-4C9A-A6E6-9FD19D93CBC5}"/>
              </a:ext>
            </a:extLst>
          </p:cNvPr>
          <p:cNvSpPr/>
          <p:nvPr/>
        </p:nvSpPr>
        <p:spPr>
          <a:xfrm>
            <a:off x="11157273" y="3471582"/>
            <a:ext cx="573736" cy="560186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7170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B89B2-81B1-477C-9675-F475B59D8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65896" y="-18951"/>
            <a:ext cx="8596668" cy="1320800"/>
          </a:xfrm>
        </p:spPr>
        <p:txBody>
          <a:bodyPr/>
          <a:lstStyle/>
          <a:p>
            <a:r>
              <a:rPr lang="en-US" dirty="0"/>
              <a:t>Heights also updated after remove: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C112D42-B8EE-4F49-A914-AFB0BEF06C6A}"/>
              </a:ext>
            </a:extLst>
          </p:cNvPr>
          <p:cNvSpPr/>
          <p:nvPr/>
        </p:nvSpPr>
        <p:spPr>
          <a:xfrm>
            <a:off x="7621480" y="2780183"/>
            <a:ext cx="4452313" cy="400531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1881BC6B-42D8-47C1-B9EA-368A902EFF4C}"/>
              </a:ext>
            </a:extLst>
          </p:cNvPr>
          <p:cNvGrpSpPr/>
          <p:nvPr/>
        </p:nvGrpSpPr>
        <p:grpSpPr>
          <a:xfrm>
            <a:off x="6913880" y="2923905"/>
            <a:ext cx="5128883" cy="3748180"/>
            <a:chOff x="5598130" y="1232265"/>
            <a:chExt cx="5174633" cy="3748180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5A31C7BA-F662-4CAB-9B98-B4CF5E23C6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5999" y="1270000"/>
              <a:ext cx="4128861" cy="3419462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7E3B0627-1408-487C-843C-F0C3A855E0D0}"/>
                </a:ext>
              </a:extLst>
            </p:cNvPr>
            <p:cNvSpPr txBox="1"/>
            <p:nvPr/>
          </p:nvSpPr>
          <p:spPr>
            <a:xfrm>
              <a:off x="5598130" y="3184441"/>
              <a:ext cx="542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H:1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1C4DD47E-C40D-4357-BFF5-E286B422BD39}"/>
                </a:ext>
              </a:extLst>
            </p:cNvPr>
            <p:cNvSpPr txBox="1"/>
            <p:nvPr/>
          </p:nvSpPr>
          <p:spPr>
            <a:xfrm>
              <a:off x="8302693" y="4611113"/>
              <a:ext cx="542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H:1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A68422A-11C3-4494-9033-988421CE2B70}"/>
                </a:ext>
              </a:extLst>
            </p:cNvPr>
            <p:cNvSpPr txBox="1"/>
            <p:nvPr/>
          </p:nvSpPr>
          <p:spPr>
            <a:xfrm>
              <a:off x="8135176" y="3164619"/>
              <a:ext cx="7096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H:3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4E9CD288-E541-4B12-9DA3-E71A3AB2D749}"/>
                </a:ext>
              </a:extLst>
            </p:cNvPr>
            <p:cNvSpPr txBox="1"/>
            <p:nvPr/>
          </p:nvSpPr>
          <p:spPr>
            <a:xfrm>
              <a:off x="6499863" y="4241781"/>
              <a:ext cx="542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H:2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DB41CF16-D0AC-4266-AA85-43980F661DA2}"/>
                </a:ext>
              </a:extLst>
            </p:cNvPr>
            <p:cNvSpPr txBox="1"/>
            <p:nvPr/>
          </p:nvSpPr>
          <p:spPr>
            <a:xfrm>
              <a:off x="10230627" y="3184441"/>
              <a:ext cx="542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H:1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4BBF5E28-FB7F-4DB3-81A7-5A7EB3B4E73F}"/>
                </a:ext>
              </a:extLst>
            </p:cNvPr>
            <p:cNvSpPr txBox="1"/>
            <p:nvPr/>
          </p:nvSpPr>
          <p:spPr>
            <a:xfrm>
              <a:off x="9560799" y="2149914"/>
              <a:ext cx="55008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H:2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29A85CCE-E8C1-40ED-A9EA-319D79476E25}"/>
                </a:ext>
              </a:extLst>
            </p:cNvPr>
            <p:cNvSpPr txBox="1"/>
            <p:nvPr/>
          </p:nvSpPr>
          <p:spPr>
            <a:xfrm>
              <a:off x="8490002" y="1232265"/>
              <a:ext cx="7096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H:5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F738B7FD-1FF4-4648-A40F-D474BD617849}"/>
                </a:ext>
              </a:extLst>
            </p:cNvPr>
            <p:cNvSpPr txBox="1"/>
            <p:nvPr/>
          </p:nvSpPr>
          <p:spPr>
            <a:xfrm>
              <a:off x="6328974" y="1934173"/>
              <a:ext cx="7096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H:4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691DBC6B-086D-44C1-AC60-F7C1F7B82FB4}"/>
                </a:ext>
              </a:extLst>
            </p:cNvPr>
            <p:cNvSpPr/>
            <p:nvPr/>
          </p:nvSpPr>
          <p:spPr>
            <a:xfrm>
              <a:off x="5633034" y="2596858"/>
              <a:ext cx="1328380" cy="120962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D180396D-EA35-4CE1-B6C9-E8119846D767}"/>
                </a:ext>
              </a:extLst>
            </p:cNvPr>
            <p:cNvSpPr txBox="1"/>
            <p:nvPr/>
          </p:nvSpPr>
          <p:spPr>
            <a:xfrm>
              <a:off x="9731824" y="3222170"/>
              <a:ext cx="49303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13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255347C5-4077-4994-B097-3A3DB1818A9F}"/>
                </a:ext>
              </a:extLst>
            </p:cNvPr>
            <p:cNvSpPr/>
            <p:nvPr/>
          </p:nvSpPr>
          <p:spPr>
            <a:xfrm>
              <a:off x="8956353" y="3649123"/>
              <a:ext cx="835344" cy="106718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07262500-C3EA-4F1F-A891-0F6C75FD7EA3}"/>
                </a:ext>
              </a:extLst>
            </p:cNvPr>
            <p:cNvSpPr txBox="1"/>
            <p:nvPr/>
          </p:nvSpPr>
          <p:spPr>
            <a:xfrm>
              <a:off x="7688980" y="3184440"/>
              <a:ext cx="344680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5</a:t>
              </a:r>
            </a:p>
          </p:txBody>
        </p:sp>
      </p:grpSp>
      <p:pic>
        <p:nvPicPr>
          <p:cNvPr id="6" name="Picture 5" descr="two baby elephants">
            <a:extLst>
              <a:ext uri="{FF2B5EF4-FFF2-40B4-BE49-F238E27FC236}">
                <a16:creationId xmlns:a16="http://schemas.microsoft.com/office/drawing/2014/main" id="{B689E772-C2D7-44B4-A5F6-1768D914D8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68464" y="69486"/>
            <a:ext cx="3718560" cy="2478024"/>
          </a:xfrm>
          <a:prstGeom prst="rect">
            <a:avLst/>
          </a:prstGeom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09A29BB2-2DFB-4F0E-8AB1-72AB6373AB3E}"/>
              </a:ext>
            </a:extLst>
          </p:cNvPr>
          <p:cNvGrpSpPr/>
          <p:nvPr/>
        </p:nvGrpSpPr>
        <p:grpSpPr>
          <a:xfrm>
            <a:off x="2727960" y="3027680"/>
            <a:ext cx="4840752" cy="3815936"/>
            <a:chOff x="5464207" y="1232265"/>
            <a:chExt cx="4838042" cy="4707359"/>
          </a:xfrm>
        </p:grpSpPr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D98C647A-6BD6-46A6-AB77-BAC69042A6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25485" y="1270000"/>
              <a:ext cx="4128861" cy="3419462"/>
            </a:xfrm>
            <a:prstGeom prst="rect">
              <a:avLst/>
            </a:prstGeom>
          </p:spPr>
        </p:pic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DB6A8217-55CD-464E-9337-44A59AB04693}"/>
                </a:ext>
              </a:extLst>
            </p:cNvPr>
            <p:cNvCxnSpPr>
              <a:cxnSpLocks/>
            </p:cNvCxnSpPr>
            <p:nvPr/>
          </p:nvCxnSpPr>
          <p:spPr>
            <a:xfrm>
              <a:off x="6864857" y="4619065"/>
              <a:ext cx="205971" cy="827500"/>
            </a:xfrm>
            <a:prstGeom prst="straightConnector1">
              <a:avLst/>
            </a:prstGeom>
            <a:ln w="34925">
              <a:solidFill>
                <a:schemeClr val="tx1">
                  <a:lumMod val="95000"/>
                  <a:lumOff val="5000"/>
                </a:schemeClr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5EE05F03-F038-4499-98EE-35051F3666FD}"/>
                </a:ext>
              </a:extLst>
            </p:cNvPr>
            <p:cNvSpPr/>
            <p:nvPr/>
          </p:nvSpPr>
          <p:spPr>
            <a:xfrm>
              <a:off x="6835154" y="5426901"/>
              <a:ext cx="560149" cy="512723"/>
            </a:xfrm>
            <a:prstGeom prst="ellipse">
              <a:avLst/>
            </a:prstGeom>
            <a:noFill/>
            <a:ln w="254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3E2A23BE-1C97-44A7-895F-C7AA3D857A51}"/>
                </a:ext>
              </a:extLst>
            </p:cNvPr>
            <p:cNvSpPr txBox="1"/>
            <p:nvPr/>
          </p:nvSpPr>
          <p:spPr>
            <a:xfrm>
              <a:off x="7418848" y="5498596"/>
              <a:ext cx="542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H:1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6D7ED558-754D-4C40-95A2-14F3BA91B847}"/>
                </a:ext>
              </a:extLst>
            </p:cNvPr>
            <p:cNvSpPr txBox="1"/>
            <p:nvPr/>
          </p:nvSpPr>
          <p:spPr>
            <a:xfrm>
              <a:off x="5598130" y="3184441"/>
              <a:ext cx="542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H:1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A977D7D2-CB9B-41D6-890A-3A9F96B712CA}"/>
                </a:ext>
              </a:extLst>
            </p:cNvPr>
            <p:cNvSpPr txBox="1"/>
            <p:nvPr/>
          </p:nvSpPr>
          <p:spPr>
            <a:xfrm>
              <a:off x="7832179" y="4611113"/>
              <a:ext cx="542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H:1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502132A4-716E-4F83-967D-748AD4A487FF}"/>
                </a:ext>
              </a:extLst>
            </p:cNvPr>
            <p:cNvSpPr txBox="1"/>
            <p:nvPr/>
          </p:nvSpPr>
          <p:spPr>
            <a:xfrm>
              <a:off x="7664662" y="3164619"/>
              <a:ext cx="7096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H:3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222C0BAE-C6B2-4B38-B246-DFEE4DEFC97D}"/>
                </a:ext>
              </a:extLst>
            </p:cNvPr>
            <p:cNvSpPr txBox="1"/>
            <p:nvPr/>
          </p:nvSpPr>
          <p:spPr>
            <a:xfrm>
              <a:off x="6029349" y="4241781"/>
              <a:ext cx="542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H:2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84326038-8569-4E4F-826C-04C5DDF072D7}"/>
                </a:ext>
              </a:extLst>
            </p:cNvPr>
            <p:cNvSpPr txBox="1"/>
            <p:nvPr/>
          </p:nvSpPr>
          <p:spPr>
            <a:xfrm>
              <a:off x="9760113" y="3184441"/>
              <a:ext cx="542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H:1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2E8A750B-4337-4312-BCF0-00EF0A73DBCA}"/>
                </a:ext>
              </a:extLst>
            </p:cNvPr>
            <p:cNvSpPr txBox="1"/>
            <p:nvPr/>
          </p:nvSpPr>
          <p:spPr>
            <a:xfrm>
              <a:off x="9090285" y="2149914"/>
              <a:ext cx="55008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H:2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D00F207D-E40D-441C-A1BE-4231AECCD689}"/>
                </a:ext>
              </a:extLst>
            </p:cNvPr>
            <p:cNvSpPr txBox="1"/>
            <p:nvPr/>
          </p:nvSpPr>
          <p:spPr>
            <a:xfrm>
              <a:off x="8019488" y="1232265"/>
              <a:ext cx="7096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H:5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4FB8ECE5-8431-4C4F-85E5-E5B6657ABC26}"/>
                </a:ext>
              </a:extLst>
            </p:cNvPr>
            <p:cNvSpPr txBox="1"/>
            <p:nvPr/>
          </p:nvSpPr>
          <p:spPr>
            <a:xfrm>
              <a:off x="5858460" y="1934173"/>
              <a:ext cx="7096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H:4</a:t>
              </a: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D947079C-8026-4D10-8EF7-4B9FCEFD93AB}"/>
                </a:ext>
              </a:extLst>
            </p:cNvPr>
            <p:cNvSpPr/>
            <p:nvPr/>
          </p:nvSpPr>
          <p:spPr>
            <a:xfrm>
              <a:off x="5464207" y="2590800"/>
              <a:ext cx="1027842" cy="1100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8A8F9939-1E41-4C55-A7E9-3AA7CE6D0033}"/>
                </a:ext>
              </a:extLst>
            </p:cNvPr>
            <p:cNvSpPr txBox="1"/>
            <p:nvPr/>
          </p:nvSpPr>
          <p:spPr>
            <a:xfrm>
              <a:off x="9261311" y="3222170"/>
              <a:ext cx="467790" cy="41764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2000" dirty="0"/>
                <a:t>13</a:t>
              </a: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2B30E1BA-C077-436A-B3EC-2CE076E0861D}"/>
                </a:ext>
              </a:extLst>
            </p:cNvPr>
            <p:cNvSpPr/>
            <p:nvPr/>
          </p:nvSpPr>
          <p:spPr>
            <a:xfrm>
              <a:off x="8485839" y="3649123"/>
              <a:ext cx="835344" cy="106718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A56356-A509-4946-BC8A-63DE3402D7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457757" y="667857"/>
            <a:ext cx="6329171" cy="4501033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sz="2400" b="1" dirty="0"/>
              <a:t>Case 3: Two Children</a:t>
            </a:r>
          </a:p>
          <a:p>
            <a:pPr marL="457200" lvl="1" indent="0">
              <a:buNone/>
            </a:pPr>
            <a:r>
              <a:rPr lang="en-US" dirty="0"/>
              <a:t>Removing a node with 2 children (e. g.,</a:t>
            </a:r>
            <a:r>
              <a:rPr lang="en-US" dirty="0">
                <a:solidFill>
                  <a:srgbClr val="00B0F0"/>
                </a:solidFill>
              </a:rPr>
              <a:t> 6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Must replace (I did right-most of left subtree)</a:t>
            </a:r>
          </a:p>
          <a:p>
            <a:pPr lvl="1"/>
            <a:r>
              <a:rPr lang="en-US" dirty="0"/>
              <a:t>So replacing with </a:t>
            </a:r>
            <a:r>
              <a:rPr lang="en-US" dirty="0">
                <a:solidFill>
                  <a:srgbClr val="00B0F0"/>
                </a:solidFill>
              </a:rPr>
              <a:t>5</a:t>
            </a:r>
          </a:p>
          <a:p>
            <a:pPr lvl="1"/>
            <a:r>
              <a:rPr lang="en-US" dirty="0"/>
              <a:t>Must REMOVE </a:t>
            </a:r>
            <a:r>
              <a:rPr lang="en-US" dirty="0">
                <a:solidFill>
                  <a:srgbClr val="00B0F0"/>
                </a:solidFill>
              </a:rPr>
              <a:t>5</a:t>
            </a:r>
          </a:p>
          <a:p>
            <a:pPr lvl="2"/>
            <a:r>
              <a:rPr lang="en-US" dirty="0">
                <a:solidFill>
                  <a:srgbClr val="00B0F0"/>
                </a:solidFill>
              </a:rPr>
              <a:t>5</a:t>
            </a:r>
            <a:r>
              <a:rPr lang="en-US" dirty="0"/>
              <a:t> has no children, so repeat the process for no children</a:t>
            </a:r>
          </a:p>
          <a:p>
            <a:pPr lvl="3"/>
            <a:r>
              <a:rPr lang="en-US" dirty="0"/>
              <a:t>Check </a:t>
            </a:r>
            <a:r>
              <a:rPr lang="en-US" dirty="0">
                <a:solidFill>
                  <a:srgbClr val="00B0F0"/>
                </a:solidFill>
              </a:rPr>
              <a:t>4, 5, 3</a:t>
            </a:r>
            <a:r>
              <a:rPr lang="en-US" dirty="0"/>
              <a:t>, and then </a:t>
            </a:r>
            <a:r>
              <a:rPr lang="en-US" dirty="0">
                <a:solidFill>
                  <a:srgbClr val="00B0F0"/>
                </a:solidFill>
              </a:rPr>
              <a:t>8</a:t>
            </a:r>
          </a:p>
          <a:p>
            <a:pPr lvl="3"/>
            <a:r>
              <a:rPr lang="en-US" dirty="0"/>
              <a:t>(See next slide for updated heights)</a:t>
            </a:r>
          </a:p>
          <a:p>
            <a:pPr marL="1371600" lvl="3" indent="0">
              <a:buNone/>
            </a:pPr>
            <a:endParaRPr lang="en-US" dirty="0"/>
          </a:p>
        </p:txBody>
      </p:sp>
      <p:sp>
        <p:nvSpPr>
          <p:cNvPr id="38" name="Arrow: Right 37">
            <a:extLst>
              <a:ext uri="{FF2B5EF4-FFF2-40B4-BE49-F238E27FC236}">
                <a16:creationId xmlns:a16="http://schemas.microsoft.com/office/drawing/2014/main" id="{70973EF0-1FDA-4BDD-88CA-485AC6F4FF6C}"/>
              </a:ext>
            </a:extLst>
          </p:cNvPr>
          <p:cNvSpPr/>
          <p:nvPr/>
        </p:nvSpPr>
        <p:spPr>
          <a:xfrm flipV="1">
            <a:off x="7086576" y="3255097"/>
            <a:ext cx="551686" cy="234566"/>
          </a:xfrm>
          <a:prstGeom prst="rightArrow">
            <a:avLst/>
          </a:prstGeom>
          <a:ln w="2286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B1418125-9B05-4737-98DA-1DDFEB34DC9E}"/>
              </a:ext>
            </a:extLst>
          </p:cNvPr>
          <p:cNvSpPr/>
          <p:nvPr/>
        </p:nvSpPr>
        <p:spPr>
          <a:xfrm>
            <a:off x="6462281" y="4550779"/>
            <a:ext cx="573736" cy="469953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9DCAFFD8-961C-45B3-B169-F378FC9BDB73}"/>
              </a:ext>
            </a:extLst>
          </p:cNvPr>
          <p:cNvSpPr/>
          <p:nvPr/>
        </p:nvSpPr>
        <p:spPr>
          <a:xfrm>
            <a:off x="10942153" y="4797764"/>
            <a:ext cx="573736" cy="576341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E39A997-ED2A-4B88-9956-C085EAFDCF84}"/>
              </a:ext>
            </a:extLst>
          </p:cNvPr>
          <p:cNvSpPr txBox="1"/>
          <p:nvPr/>
        </p:nvSpPr>
        <p:spPr>
          <a:xfrm>
            <a:off x="10341657" y="2900822"/>
            <a:ext cx="1605322" cy="78483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sz="1500" dirty="0"/>
              <a:t>Before updating heights, after remove</a:t>
            </a:r>
          </a:p>
        </p:txBody>
      </p:sp>
    </p:spTree>
    <p:extLst>
      <p:ext uri="{BB962C8B-B14F-4D97-AF65-F5344CB8AC3E}">
        <p14:creationId xmlns:p14="http://schemas.microsoft.com/office/powerpoint/2010/main" val="267131562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3290</TotalTime>
  <Words>1230</Words>
  <Application>Microsoft Office PowerPoint</Application>
  <PresentationFormat>Widescreen</PresentationFormat>
  <Paragraphs>237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Trebuchet MS</vt:lpstr>
      <vt:lpstr>Wingdings 3</vt:lpstr>
      <vt:lpstr>Facet</vt:lpstr>
      <vt:lpstr>Binary Search Tree Height</vt:lpstr>
      <vt:lpstr>Binary Search Tree Node Heights:</vt:lpstr>
      <vt:lpstr>Heights of nodes updated:</vt:lpstr>
      <vt:lpstr>Inserting a Node: Updating Heights:</vt:lpstr>
      <vt:lpstr>Updating height of nodes after insert:</vt:lpstr>
      <vt:lpstr>Heights also updated after remove:</vt:lpstr>
      <vt:lpstr>Heights also updated after remove:</vt:lpstr>
      <vt:lpstr>Heights also updated after remove:</vt:lpstr>
      <vt:lpstr>Heights also updated after remove:</vt:lpstr>
      <vt:lpstr>Heights also updated after remove:</vt:lpstr>
      <vt:lpstr>Height  Takeaways: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Binary Search Tree Height</dc:title>
  <dc:creator>Yarrington, Debra</dc:creator>
  <cp:lastModifiedBy>Yarrington, Debra</cp:lastModifiedBy>
  <cp:revision>14</cp:revision>
  <dcterms:created xsi:type="dcterms:W3CDTF">2020-10-15T18:56:08Z</dcterms:created>
  <dcterms:modified xsi:type="dcterms:W3CDTF">2021-03-27T04:12:32Z</dcterms:modified>
</cp:coreProperties>
</file>