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4"/>
  </p:notesMasterIdLst>
  <p:sldIdLst>
    <p:sldId id="256" r:id="rId2"/>
    <p:sldId id="473" r:id="rId3"/>
    <p:sldId id="577" r:id="rId4"/>
    <p:sldId id="584" r:id="rId5"/>
    <p:sldId id="585" r:id="rId6"/>
    <p:sldId id="472" r:id="rId7"/>
    <p:sldId id="475" r:id="rId8"/>
    <p:sldId id="580" r:id="rId9"/>
    <p:sldId id="557" r:id="rId10"/>
    <p:sldId id="578" r:id="rId11"/>
    <p:sldId id="579" r:id="rId12"/>
    <p:sldId id="586" r:id="rId13"/>
    <p:sldId id="582" r:id="rId14"/>
    <p:sldId id="583" r:id="rId15"/>
    <p:sldId id="581" r:id="rId16"/>
    <p:sldId id="574" r:id="rId17"/>
    <p:sldId id="558" r:id="rId18"/>
    <p:sldId id="560" r:id="rId19"/>
    <p:sldId id="561" r:id="rId20"/>
    <p:sldId id="563" r:id="rId21"/>
    <p:sldId id="542" r:id="rId22"/>
    <p:sldId id="52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rrington, Debra" initials="YD" lastIdx="1" clrIdx="0">
    <p:extLst>
      <p:ext uri="{19B8F6BF-5375-455C-9EA6-DF929625EA0E}">
        <p15:presenceInfo xmlns:p15="http://schemas.microsoft.com/office/powerpoint/2012/main" userId="Yarrington, Deb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FF99"/>
    <a:srgbClr val="384E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60" autoAdjust="0"/>
    <p:restoredTop sz="94660"/>
  </p:normalViewPr>
  <p:slideViewPr>
    <p:cSldViewPr snapToGrid="0">
      <p:cViewPr>
        <p:scale>
          <a:sx n="10" d="100"/>
          <a:sy n="10" d="100"/>
        </p:scale>
        <p:origin x="3281" y="1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8D356-D1BC-4724-A90C-A5999304638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F8713-DC68-4334-9645-FC27F7E15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05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Class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5791E-C500-461C-AEAF-FED26415B76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33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class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5791E-C500-461C-AEAF-FED26415B76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56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5791E-C500-461C-AEAF-FED26415B76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72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Class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5791E-C500-461C-AEAF-FED26415B76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09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27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6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2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5186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28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89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53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319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8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01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82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7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97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4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30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0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995402D-BA15-405B-81FA-F87DFC9DB8B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00677-1493-4753-B033-D2BF5DE19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58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0bb7UYy0pY" TargetMode="External"/><Relationship Id="rId2" Type="http://schemas.openxmlformats.org/officeDocument/2006/relationships/hyperlink" Target="https://www.hackerearth.com/practice/notes/demystifying-recursion-by-stack-tracin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94BAD2-4B98-4EC0-9FB2-EA4C0BC4A9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993" b="969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D4909A7-1CFB-4D1F-AE04-1ED9F9A0AB38}"/>
              </a:ext>
            </a:extLst>
          </p:cNvPr>
          <p:cNvSpPr/>
          <p:nvPr/>
        </p:nvSpPr>
        <p:spPr>
          <a:xfrm>
            <a:off x="7640425" y="4105373"/>
            <a:ext cx="4369323" cy="2036190"/>
          </a:xfrm>
          <a:prstGeom prst="rect">
            <a:avLst/>
          </a:prstGeom>
          <a:solidFill>
            <a:srgbClr val="C0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9CC7F2-182F-4F5B-94C9-01C131127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en-US" sz="4000" dirty="0"/>
              <a:t>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316F2E-8C86-4A4C-BEAF-7407BB93C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 fontScale="77500" lnSpcReduction="20000"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“In order to understand recursion, one must first understand recursion”</a:t>
            </a:r>
          </a:p>
        </p:txBody>
      </p:sp>
    </p:spTree>
    <p:extLst>
      <p:ext uri="{BB962C8B-B14F-4D97-AF65-F5344CB8AC3E}">
        <p14:creationId xmlns:p14="http://schemas.microsoft.com/office/powerpoint/2010/main" val="2489401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47" y="478287"/>
            <a:ext cx="9404723" cy="1400530"/>
          </a:xfrm>
        </p:spPr>
        <p:txBody>
          <a:bodyPr/>
          <a:lstStyle/>
          <a:p>
            <a:r>
              <a:rPr lang="en-US" dirty="0"/>
              <a:t>Binary Recursion: Stack view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CADBB3-622E-414A-9C12-DC290AC1C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764233"/>
              </p:ext>
            </p:extLst>
          </p:nvPr>
        </p:nvGraphicFramePr>
        <p:xfrm>
          <a:off x="91746" y="1315036"/>
          <a:ext cx="1171446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446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N=2</a:t>
                      </a:r>
                    </a:p>
                    <a:p>
                      <a:r>
                        <a:rPr lang="en-US" sz="800" dirty="0"/>
                        <a:t>Returning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 1</a:t>
                      </a:r>
                      <a:r>
                        <a:rPr lang="en-US" sz="800" dirty="0"/>
                        <a:t>(This pops from stack)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f(2) + f(1)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f(3) 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f(4) + 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 + 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5E1DEA33-0B86-40EC-B1A9-E7D0C7E42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91248"/>
              </p:ext>
            </p:extLst>
          </p:nvPr>
        </p:nvGraphicFramePr>
        <p:xfrm>
          <a:off x="1168023" y="1315036"/>
          <a:ext cx="1171445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445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N=1</a:t>
                      </a:r>
                    </a:p>
                    <a:p>
                      <a:r>
                        <a:rPr lang="en-US" sz="800" dirty="0"/>
                        <a:t>Returning 1(This pops from stack)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</a:t>
                      </a:r>
                      <a:r>
                        <a:rPr lang="en-US" sz="8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n-US" sz="800" dirty="0"/>
                        <a:t>+ f(1)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f(3) 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f(4) + 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 + 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0D57E6C2-5800-4F97-BF2F-93E875285C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438617"/>
              </p:ext>
            </p:extLst>
          </p:nvPr>
        </p:nvGraphicFramePr>
        <p:xfrm>
          <a:off x="2225990" y="1315036"/>
          <a:ext cx="1171445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445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f(3) 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f(4) + 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 + 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5A1B24A4-D3E4-4000-A6DD-F49139887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70628"/>
              </p:ext>
            </p:extLst>
          </p:nvPr>
        </p:nvGraphicFramePr>
        <p:xfrm>
          <a:off x="3293902" y="1315036"/>
          <a:ext cx="1093509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509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N=2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 2 </a:t>
                      </a:r>
                      <a:r>
                        <a:rPr lang="en-US" sz="800" dirty="0"/>
                        <a:t>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f(4)+f(3)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49B5C75D-209D-4422-B119-8BA3A4A64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547507"/>
              </p:ext>
            </p:extLst>
          </p:nvPr>
        </p:nvGraphicFramePr>
        <p:xfrm>
          <a:off x="4331077" y="1315033"/>
          <a:ext cx="1166073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073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2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f(4) + 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 + 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16" name="Table 4">
            <a:extLst>
              <a:ext uri="{FF2B5EF4-FFF2-40B4-BE49-F238E27FC236}">
                <a16:creationId xmlns:a16="http://schemas.microsoft.com/office/drawing/2014/main" id="{75337380-C217-49A8-8CAD-BF421ED0DE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183748"/>
              </p:ext>
            </p:extLst>
          </p:nvPr>
        </p:nvGraphicFramePr>
        <p:xfrm>
          <a:off x="5376325" y="1315033"/>
          <a:ext cx="1127846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846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f(2) + f(1)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800" dirty="0"/>
                        <a:t>+ 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17" name="Table 4">
            <a:extLst>
              <a:ext uri="{FF2B5EF4-FFF2-40B4-BE49-F238E27FC236}">
                <a16:creationId xmlns:a16="http://schemas.microsoft.com/office/drawing/2014/main" id="{800A6E1E-8AC9-4666-94A7-8E4FBD774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952282"/>
              </p:ext>
            </p:extLst>
          </p:nvPr>
        </p:nvGraphicFramePr>
        <p:xfrm>
          <a:off x="6379020" y="1315033"/>
          <a:ext cx="1076276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276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N=2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f(2)+f(1)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800" dirty="0"/>
                        <a:t>+ 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19" name="Table 4">
            <a:extLst>
              <a:ext uri="{FF2B5EF4-FFF2-40B4-BE49-F238E27FC236}">
                <a16:creationId xmlns:a16="http://schemas.microsoft.com/office/drawing/2014/main" id="{1CC369D5-C24E-4716-B5DF-9EFD44B4A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548485"/>
              </p:ext>
            </p:extLst>
          </p:nvPr>
        </p:nvGraphicFramePr>
        <p:xfrm>
          <a:off x="7411019" y="1315033"/>
          <a:ext cx="1073113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3113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N=1</a:t>
                      </a:r>
                    </a:p>
                    <a:p>
                      <a:r>
                        <a:rPr lang="en-US" sz="800" dirty="0"/>
                        <a:t>Returning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n-US" sz="800" dirty="0"/>
                        <a:t>+ f(1)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800" dirty="0"/>
                        <a:t>+ 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21" name="Table 4">
            <a:extLst>
              <a:ext uri="{FF2B5EF4-FFF2-40B4-BE49-F238E27FC236}">
                <a16:creationId xmlns:a16="http://schemas.microsoft.com/office/drawing/2014/main" id="{164371FC-19EF-4711-AA04-743CA63EB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906319"/>
              </p:ext>
            </p:extLst>
          </p:nvPr>
        </p:nvGraphicFramePr>
        <p:xfrm>
          <a:off x="8400995" y="1315033"/>
          <a:ext cx="1076276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276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 3</a:t>
                      </a:r>
                      <a:r>
                        <a:rPr lang="en-US" sz="800" dirty="0"/>
                        <a:t>+ 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22" name="Table 4">
            <a:extLst>
              <a:ext uri="{FF2B5EF4-FFF2-40B4-BE49-F238E27FC236}">
                <a16:creationId xmlns:a16="http://schemas.microsoft.com/office/drawing/2014/main" id="{453ECF62-8D5E-4D58-801D-D5A5D1AC3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909294"/>
              </p:ext>
            </p:extLst>
          </p:nvPr>
        </p:nvGraphicFramePr>
        <p:xfrm>
          <a:off x="9397150" y="1316599"/>
          <a:ext cx="1076276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276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3+ 2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24" name="Table 4">
            <a:extLst>
              <a:ext uri="{FF2B5EF4-FFF2-40B4-BE49-F238E27FC236}">
                <a16:creationId xmlns:a16="http://schemas.microsoft.com/office/drawing/2014/main" id="{4AB27802-AFA2-4A9B-A8F3-872A90DD5B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862200"/>
              </p:ext>
            </p:extLst>
          </p:nvPr>
        </p:nvGraphicFramePr>
        <p:xfrm>
          <a:off x="10400984" y="1315033"/>
          <a:ext cx="1250546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0546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f(3) 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sz="800" dirty="0"/>
                        <a:t>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sp>
        <p:nvSpPr>
          <p:cNvPr id="25" name="Arrow: Right 24">
            <a:extLst>
              <a:ext uri="{FF2B5EF4-FFF2-40B4-BE49-F238E27FC236}">
                <a16:creationId xmlns:a16="http://schemas.microsoft.com/office/drawing/2014/main" id="{8C897FB1-BE30-4579-8CA3-976B5DA07E90}"/>
              </a:ext>
            </a:extLst>
          </p:cNvPr>
          <p:cNvSpPr/>
          <p:nvPr/>
        </p:nvSpPr>
        <p:spPr>
          <a:xfrm>
            <a:off x="11778792" y="4081806"/>
            <a:ext cx="413208" cy="4713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3108" y="0"/>
            <a:ext cx="3007626" cy="3568045"/>
          </a:xfrm>
          <a:solidFill>
            <a:srgbClr val="384E28"/>
          </a:solidFill>
        </p:spPr>
        <p:txBody>
          <a:bodyPr>
            <a:norm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1300" dirty="0" err="1">
                <a:solidFill>
                  <a:srgbClr val="FFFF00"/>
                </a:solidFill>
              </a:rPr>
              <a:t>int</a:t>
            </a:r>
            <a:r>
              <a:rPr lang="en-US" sz="1300" dirty="0">
                <a:solidFill>
                  <a:srgbClr val="FFFF00"/>
                </a:solidFill>
              </a:rPr>
              <a:t> main()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</a:t>
            </a:r>
            <a:r>
              <a:rPr lang="en-US" sz="1300" dirty="0" err="1">
                <a:solidFill>
                  <a:srgbClr val="FFFF00"/>
                </a:solidFill>
              </a:rPr>
              <a:t>cout</a:t>
            </a:r>
            <a:r>
              <a:rPr lang="en-US" sz="1300" dirty="0">
                <a:solidFill>
                  <a:srgbClr val="FFFF00"/>
                </a:solidFill>
              </a:rPr>
              <a:t> &lt;&lt; f(6) &lt;&lt; </a:t>
            </a:r>
            <a:r>
              <a:rPr lang="en-US" sz="1300" dirty="0" err="1">
                <a:solidFill>
                  <a:srgbClr val="FFFF00"/>
                </a:solidFill>
              </a:rPr>
              <a:t>endl</a:t>
            </a:r>
            <a:r>
              <a:rPr lang="en-US" sz="1300" dirty="0">
                <a:solidFill>
                  <a:srgbClr val="FFFF00"/>
                </a:solidFill>
              </a:rPr>
              <a:t>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return 0;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int f (int n)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if (n &lt;= 2)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	return 1;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}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else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	return (f (n-1) + f (n-2));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}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5DB6F59-1461-4E62-A7F0-C8D0DEC8DD37}"/>
              </a:ext>
            </a:extLst>
          </p:cNvPr>
          <p:cNvCxnSpPr/>
          <p:nvPr/>
        </p:nvCxnSpPr>
        <p:spPr>
          <a:xfrm>
            <a:off x="3948752" y="3948752"/>
            <a:ext cx="195618" cy="673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024EDBD-BD6A-4BCC-9DC8-FD4AFAD2B45B}"/>
              </a:ext>
            </a:extLst>
          </p:cNvPr>
          <p:cNvCxnSpPr/>
          <p:nvPr/>
        </p:nvCxnSpPr>
        <p:spPr>
          <a:xfrm flipH="1">
            <a:off x="2875128" y="3989696"/>
            <a:ext cx="31845" cy="627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6DE7DD4-ED74-49FA-B3B1-AE84B0FD6F07}"/>
              </a:ext>
            </a:extLst>
          </p:cNvPr>
          <p:cNvCxnSpPr/>
          <p:nvPr/>
        </p:nvCxnSpPr>
        <p:spPr>
          <a:xfrm>
            <a:off x="1851546" y="3311857"/>
            <a:ext cx="150126" cy="486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00346DA-E648-4817-9FE9-820197158D22}"/>
              </a:ext>
            </a:extLst>
          </p:cNvPr>
          <p:cNvCxnSpPr/>
          <p:nvPr/>
        </p:nvCxnSpPr>
        <p:spPr>
          <a:xfrm>
            <a:off x="700585" y="3302758"/>
            <a:ext cx="50042" cy="468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5CA1067-3845-4ADE-A5FD-F6260E7DB5D0}"/>
              </a:ext>
            </a:extLst>
          </p:cNvPr>
          <p:cNvCxnSpPr/>
          <p:nvPr/>
        </p:nvCxnSpPr>
        <p:spPr>
          <a:xfrm>
            <a:off x="4999630" y="4799463"/>
            <a:ext cx="0" cy="586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CBCFF73-6636-4418-ACAF-3C0AF96C0153}"/>
              </a:ext>
            </a:extLst>
          </p:cNvPr>
          <p:cNvCxnSpPr/>
          <p:nvPr/>
        </p:nvCxnSpPr>
        <p:spPr>
          <a:xfrm>
            <a:off x="7033146" y="3989696"/>
            <a:ext cx="0" cy="627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4DE56D8-6EAB-42DA-B1C8-C5A972E7F81D}"/>
              </a:ext>
            </a:extLst>
          </p:cNvPr>
          <p:cNvCxnSpPr/>
          <p:nvPr/>
        </p:nvCxnSpPr>
        <p:spPr>
          <a:xfrm>
            <a:off x="8044370" y="3989696"/>
            <a:ext cx="229363" cy="627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D1DFB4A-5D30-48A7-8AB7-C2659ACD0EB1}"/>
              </a:ext>
            </a:extLst>
          </p:cNvPr>
          <p:cNvCxnSpPr/>
          <p:nvPr/>
        </p:nvCxnSpPr>
        <p:spPr>
          <a:xfrm>
            <a:off x="9073206" y="4758519"/>
            <a:ext cx="113545" cy="657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392F669-21D8-4D9B-81E8-388B7CE09EEF}"/>
              </a:ext>
            </a:extLst>
          </p:cNvPr>
          <p:cNvCxnSpPr/>
          <p:nvPr/>
        </p:nvCxnSpPr>
        <p:spPr>
          <a:xfrm flipH="1">
            <a:off x="10041944" y="5542967"/>
            <a:ext cx="42880" cy="617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779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47" y="0"/>
            <a:ext cx="9404723" cy="1878817"/>
          </a:xfrm>
        </p:spPr>
        <p:txBody>
          <a:bodyPr/>
          <a:lstStyle/>
          <a:p>
            <a:r>
              <a:rPr lang="en-US" sz="3800" dirty="0"/>
              <a:t>Binary Recursion: </a:t>
            </a:r>
            <a:br>
              <a:rPr lang="en-US" sz="3800" dirty="0"/>
            </a:br>
            <a:r>
              <a:rPr lang="en-US" sz="3800" dirty="0"/>
              <a:t>Stack over time (cont.)</a:t>
            </a:r>
          </a:p>
        </p:txBody>
      </p:sp>
      <p:graphicFrame>
        <p:nvGraphicFramePr>
          <p:cNvPr id="35" name="Table 4">
            <a:extLst>
              <a:ext uri="{FF2B5EF4-FFF2-40B4-BE49-F238E27FC236}">
                <a16:creationId xmlns:a16="http://schemas.microsoft.com/office/drawing/2014/main" id="{BA165A36-767B-4DEF-B6C7-2F0B5A97B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01243"/>
              </p:ext>
            </p:extLst>
          </p:nvPr>
        </p:nvGraphicFramePr>
        <p:xfrm>
          <a:off x="1102041" y="1241185"/>
          <a:ext cx="1076276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276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dirty="0"/>
                        <a:t>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3+ 2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37" name="Table 4">
            <a:extLst>
              <a:ext uri="{FF2B5EF4-FFF2-40B4-BE49-F238E27FC236}">
                <a16:creationId xmlns:a16="http://schemas.microsoft.com/office/drawing/2014/main" id="{DC8D6392-0C31-4AAF-9E25-8020DAE2A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357618"/>
              </p:ext>
            </p:extLst>
          </p:nvPr>
        </p:nvGraphicFramePr>
        <p:xfrm>
          <a:off x="2105875" y="1239619"/>
          <a:ext cx="1250546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0546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f(3) 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sz="800" dirty="0"/>
                        <a:t>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39" name="Table 4">
            <a:extLst>
              <a:ext uri="{FF2B5EF4-FFF2-40B4-BE49-F238E27FC236}">
                <a16:creationId xmlns:a16="http://schemas.microsoft.com/office/drawing/2014/main" id="{87A7DF2D-0D16-4301-BB32-35B92895E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570894"/>
              </p:ext>
            </p:extLst>
          </p:nvPr>
        </p:nvGraphicFramePr>
        <p:xfrm>
          <a:off x="91747" y="1239619"/>
          <a:ext cx="1076276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276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N=5</a:t>
                      </a:r>
                    </a:p>
                    <a:p>
                      <a:r>
                        <a:rPr lang="en-US" sz="800" dirty="0" err="1"/>
                        <a:t>Returnng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 3</a:t>
                      </a:r>
                      <a:r>
                        <a:rPr lang="en-US" sz="800" dirty="0"/>
                        <a:t>+ f(3)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f(5)+f(4)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41" name="Table 4">
            <a:extLst>
              <a:ext uri="{FF2B5EF4-FFF2-40B4-BE49-F238E27FC236}">
                <a16:creationId xmlns:a16="http://schemas.microsoft.com/office/drawing/2014/main" id="{B2A7333B-B93B-4ADA-8A2E-00EDB26510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524056"/>
              </p:ext>
            </p:extLst>
          </p:nvPr>
        </p:nvGraphicFramePr>
        <p:xfrm>
          <a:off x="3455479" y="1239619"/>
          <a:ext cx="1107094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94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f(2)+f(1)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f(3) 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sz="800" dirty="0"/>
                        <a:t>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43" name="Table 4">
            <a:extLst>
              <a:ext uri="{FF2B5EF4-FFF2-40B4-BE49-F238E27FC236}">
                <a16:creationId xmlns:a16="http://schemas.microsoft.com/office/drawing/2014/main" id="{8AFB19D1-DC49-4A2A-9760-1FB761F75D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226115"/>
              </p:ext>
            </p:extLst>
          </p:nvPr>
        </p:nvGraphicFramePr>
        <p:xfrm>
          <a:off x="4562573" y="1241184"/>
          <a:ext cx="1107094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94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N=2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f(2)+f(1)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f(3) 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sz="800" dirty="0"/>
                        <a:t>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45" name="Table 4">
            <a:extLst>
              <a:ext uri="{FF2B5EF4-FFF2-40B4-BE49-F238E27FC236}">
                <a16:creationId xmlns:a16="http://schemas.microsoft.com/office/drawing/2014/main" id="{6892F0BC-07DC-4407-BAE9-56CB8F9C26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439718"/>
              </p:ext>
            </p:extLst>
          </p:nvPr>
        </p:nvGraphicFramePr>
        <p:xfrm>
          <a:off x="5680746" y="1239619"/>
          <a:ext cx="1107094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94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n-US" sz="800" dirty="0"/>
                        <a:t>+f(1)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f(3) 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sz="800" dirty="0"/>
                        <a:t>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47" name="Table 4">
            <a:extLst>
              <a:ext uri="{FF2B5EF4-FFF2-40B4-BE49-F238E27FC236}">
                <a16:creationId xmlns:a16="http://schemas.microsoft.com/office/drawing/2014/main" id="{33188E2F-4157-453C-B38E-937DF49D8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122074"/>
              </p:ext>
            </p:extLst>
          </p:nvPr>
        </p:nvGraphicFramePr>
        <p:xfrm>
          <a:off x="6787841" y="1239619"/>
          <a:ext cx="1107094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94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N=3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f(3) 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0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sz="800" dirty="0"/>
                        <a:t>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49" name="Table 4">
            <a:extLst>
              <a:ext uri="{FF2B5EF4-FFF2-40B4-BE49-F238E27FC236}">
                <a16:creationId xmlns:a16="http://schemas.microsoft.com/office/drawing/2014/main" id="{0B2A9E43-C828-45BD-8D71-D43F6CE6B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617269"/>
              </p:ext>
            </p:extLst>
          </p:nvPr>
        </p:nvGraphicFramePr>
        <p:xfrm>
          <a:off x="7885358" y="1239619"/>
          <a:ext cx="1107094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94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N=2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2 </a:t>
                      </a:r>
                      <a:r>
                        <a:rPr lang="en-US" sz="800" dirty="0"/>
                        <a:t>+ f(2)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sz="800" dirty="0"/>
                        <a:t>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51" name="Table 4">
            <a:extLst>
              <a:ext uri="{FF2B5EF4-FFF2-40B4-BE49-F238E27FC236}">
                <a16:creationId xmlns:a16="http://schemas.microsoft.com/office/drawing/2014/main" id="{EB6866E3-4172-47DB-975C-C959265D8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061327"/>
              </p:ext>
            </p:extLst>
          </p:nvPr>
        </p:nvGraphicFramePr>
        <p:xfrm>
          <a:off x="9013108" y="1239619"/>
          <a:ext cx="1107094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94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N=4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2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sz="800" dirty="0"/>
                        <a:t>+f(4)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53" name="Table 4">
            <a:extLst>
              <a:ext uri="{FF2B5EF4-FFF2-40B4-BE49-F238E27FC236}">
                <a16:creationId xmlns:a16="http://schemas.microsoft.com/office/drawing/2014/main" id="{055FBBEC-EF6F-4605-BC2E-84C8AD4C04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405881"/>
              </p:ext>
            </p:extLst>
          </p:nvPr>
        </p:nvGraphicFramePr>
        <p:xfrm>
          <a:off x="10131281" y="1239619"/>
          <a:ext cx="1107094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94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5+3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graphicFrame>
        <p:nvGraphicFramePr>
          <p:cNvPr id="55" name="Table 4">
            <a:extLst>
              <a:ext uri="{FF2B5EF4-FFF2-40B4-BE49-F238E27FC236}">
                <a16:creationId xmlns:a16="http://schemas.microsoft.com/office/drawing/2014/main" id="{4FF1CA48-37CA-4923-97F3-74B122B7EA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651984"/>
              </p:ext>
            </p:extLst>
          </p:nvPr>
        </p:nvGraphicFramePr>
        <p:xfrm>
          <a:off x="10997489" y="1239619"/>
          <a:ext cx="1107094" cy="55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94">
                  <a:extLst>
                    <a:ext uri="{9D8B030D-6E8A-4147-A177-3AD203B41FA5}">
                      <a16:colId xmlns:a16="http://schemas.microsoft.com/office/drawing/2014/main" val="3343606880"/>
                    </a:ext>
                  </a:extLst>
                </a:gridCol>
              </a:tblGrid>
              <a:tr h="785960">
                <a:tc>
                  <a:txBody>
                    <a:bodyPr/>
                    <a:lstStyle/>
                    <a:p>
                      <a:r>
                        <a:rPr lang="en-US" sz="1000" dirty="0"/>
                        <a:t>STACK (17)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5681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37298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36215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324946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46423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91760"/>
                  </a:ext>
                </a:extLst>
              </a:tr>
              <a:tr h="785960">
                <a:tc>
                  <a:txBody>
                    <a:bodyPr/>
                    <a:lstStyle/>
                    <a:p>
                      <a:r>
                        <a:rPr lang="en-US" sz="800" dirty="0"/>
                        <a:t>N=6</a:t>
                      </a:r>
                    </a:p>
                    <a:p>
                      <a:r>
                        <a:rPr lang="en-US" sz="800" dirty="0"/>
                        <a:t>Returning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1122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3108" y="0"/>
            <a:ext cx="3007626" cy="3568045"/>
          </a:xfrm>
          <a:solidFill>
            <a:srgbClr val="384E28"/>
          </a:solidFill>
        </p:spPr>
        <p:txBody>
          <a:bodyPr>
            <a:norm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1300" dirty="0" err="1">
                <a:solidFill>
                  <a:srgbClr val="FFFF00"/>
                </a:solidFill>
              </a:rPr>
              <a:t>int</a:t>
            </a:r>
            <a:r>
              <a:rPr lang="en-US" sz="1300" dirty="0">
                <a:solidFill>
                  <a:srgbClr val="FFFF00"/>
                </a:solidFill>
              </a:rPr>
              <a:t> main()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</a:t>
            </a:r>
            <a:r>
              <a:rPr lang="en-US" sz="1300" dirty="0" err="1">
                <a:solidFill>
                  <a:srgbClr val="FFFF00"/>
                </a:solidFill>
              </a:rPr>
              <a:t>cout</a:t>
            </a:r>
            <a:r>
              <a:rPr lang="en-US" sz="1300" dirty="0">
                <a:solidFill>
                  <a:srgbClr val="FFFF00"/>
                </a:solidFill>
              </a:rPr>
              <a:t> &lt;&lt; func5(6) &lt;&lt; </a:t>
            </a:r>
            <a:r>
              <a:rPr lang="en-US" sz="1300" dirty="0" err="1">
                <a:solidFill>
                  <a:srgbClr val="FFFF00"/>
                </a:solidFill>
              </a:rPr>
              <a:t>endl</a:t>
            </a:r>
            <a:r>
              <a:rPr lang="en-US" sz="1300" dirty="0">
                <a:solidFill>
                  <a:srgbClr val="FFFF00"/>
                </a:solidFill>
              </a:rPr>
              <a:t>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return 0;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int f (int n)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if (n &lt;= 2)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	return 1;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}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else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	return (f (n-1) + f (n-2));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}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03FCE8A-84F6-4ECC-AFB3-8389D2CFCA60}"/>
              </a:ext>
            </a:extLst>
          </p:cNvPr>
          <p:cNvCxnSpPr/>
          <p:nvPr/>
        </p:nvCxnSpPr>
        <p:spPr>
          <a:xfrm flipH="1">
            <a:off x="1751463" y="5481851"/>
            <a:ext cx="36394" cy="6596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4BC647C-D6FC-4F6B-A74D-FA639AC20D77}"/>
              </a:ext>
            </a:extLst>
          </p:cNvPr>
          <p:cNvCxnSpPr/>
          <p:nvPr/>
        </p:nvCxnSpPr>
        <p:spPr>
          <a:xfrm>
            <a:off x="777922" y="4763069"/>
            <a:ext cx="122830" cy="532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89AEBA7-CE99-49B1-ACBF-324478629979}"/>
              </a:ext>
            </a:extLst>
          </p:cNvPr>
          <p:cNvCxnSpPr/>
          <p:nvPr/>
        </p:nvCxnSpPr>
        <p:spPr>
          <a:xfrm>
            <a:off x="5181600" y="3916907"/>
            <a:ext cx="54591" cy="636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836199C-D574-493C-9904-FFD12DA806EF}"/>
              </a:ext>
            </a:extLst>
          </p:cNvPr>
          <p:cNvCxnSpPr/>
          <p:nvPr/>
        </p:nvCxnSpPr>
        <p:spPr>
          <a:xfrm>
            <a:off x="6291618" y="3916907"/>
            <a:ext cx="186519" cy="5777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40789A2-C978-48D3-AFDA-11B509B73F98}"/>
              </a:ext>
            </a:extLst>
          </p:cNvPr>
          <p:cNvCxnSpPr/>
          <p:nvPr/>
        </p:nvCxnSpPr>
        <p:spPr>
          <a:xfrm>
            <a:off x="7474424" y="4676633"/>
            <a:ext cx="0" cy="664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480F561-C589-4587-8792-4E3620F39531}"/>
              </a:ext>
            </a:extLst>
          </p:cNvPr>
          <p:cNvCxnSpPr/>
          <p:nvPr/>
        </p:nvCxnSpPr>
        <p:spPr>
          <a:xfrm>
            <a:off x="8502555" y="4676633"/>
            <a:ext cx="222914" cy="6186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04F1893-66AC-496A-832E-4ECF666B0DFA}"/>
              </a:ext>
            </a:extLst>
          </p:cNvPr>
          <p:cNvCxnSpPr/>
          <p:nvPr/>
        </p:nvCxnSpPr>
        <p:spPr>
          <a:xfrm>
            <a:off x="9671713" y="5481851"/>
            <a:ext cx="181971" cy="600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082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8A902-3B5D-4BDE-9DEB-E19FCDEFC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 that might be helpful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FAF28-CE9D-4F9A-ABEC-C5686135D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https://www.hackerearth.com/practice/notes/demystifying-recursion-by-stack-tracing/</a:t>
            </a:r>
            <a:endParaRPr lang="en-US" dirty="0"/>
          </a:p>
          <a:p>
            <a:r>
              <a:rPr lang="en-US" dirty="0">
                <a:hlinkClick r:id="rId3"/>
              </a:rPr>
              <a:t>https://www.youtube.com/watch?v=k0bb7UYy0pY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788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42000"/>
                <a:hueMod val="42000"/>
                <a:satMod val="124000"/>
                <a:lumMod val="62000"/>
              </a:schemeClr>
              <a:schemeClr val="bg2">
                <a:tint val="96000"/>
                <a:satMod val="13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D9B8FD4-CDEB-4EB4-B4DE-C89E11938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5A2E3D1D-9E9F-4739-BA14-D4D7FA9FB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FFB365B-E9DC-4859-B8AB-CB83EEBE4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DAB9C8-EB37-4914-A699-C716FC8FE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96F524-9C44-4EB2-A96C-ED7F29281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bg2"/>
                </a:solidFill>
              </a:rPr>
              <a:t>Takeaways: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ABFD1-FB21-4561-9453-28404AD8C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672" y="1187356"/>
            <a:ext cx="6423871" cy="4929386"/>
          </a:xfrm>
        </p:spPr>
        <p:txBody>
          <a:bodyPr>
            <a:normAutofit/>
          </a:bodyPr>
          <a:lstStyle/>
          <a:p>
            <a:r>
              <a:rPr lang="en-US" dirty="0"/>
              <a:t>Recursion:</a:t>
            </a:r>
          </a:p>
          <a:p>
            <a:pPr lvl="1"/>
            <a:r>
              <a:rPr lang="en-US" dirty="0"/>
              <a:t>Another loop</a:t>
            </a:r>
          </a:p>
          <a:p>
            <a:pPr lvl="1"/>
            <a:r>
              <a:rPr lang="en-US" dirty="0"/>
              <a:t>Can be traced using the stack</a:t>
            </a:r>
          </a:p>
          <a:p>
            <a:pPr lvl="2"/>
            <a:r>
              <a:rPr lang="en-US" dirty="0"/>
              <a:t>Pushes function parameters/variables onto and removes function parameters/variables from the stack</a:t>
            </a:r>
          </a:p>
          <a:p>
            <a:pPr lvl="1"/>
            <a:r>
              <a:rPr lang="en-US" dirty="0"/>
              <a:t>All loops can be done via either recursion or while loops</a:t>
            </a:r>
          </a:p>
          <a:p>
            <a:pPr lvl="2"/>
            <a:r>
              <a:rPr lang="en-US" dirty="0"/>
              <a:t>Some loops are inherently easier conceptually and easier to implement via recursion</a:t>
            </a:r>
          </a:p>
          <a:p>
            <a:pPr lvl="1"/>
            <a:r>
              <a:rPr lang="en-US" dirty="0"/>
              <a:t>Make sure you can follow recursion!</a:t>
            </a:r>
          </a:p>
          <a:p>
            <a:pPr marL="0" lvl="1" indent="0">
              <a:buNone/>
            </a:pPr>
            <a:r>
              <a:rPr lang="en-US" sz="1400" i="1" dirty="0"/>
              <a:t>(For this class, I need you to have a general understanding and ability to follow recursion.)</a:t>
            </a:r>
          </a:p>
        </p:txBody>
      </p:sp>
    </p:spTree>
    <p:extLst>
      <p:ext uri="{BB962C8B-B14F-4D97-AF65-F5344CB8AC3E}">
        <p14:creationId xmlns:p14="http://schemas.microsoft.com/office/powerpoint/2010/main" val="1688698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26F0A-8B3F-460B-A3D2-A2B802295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8B816-3D3D-47BF-A8E6-25880F647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slides are for extra practice!</a:t>
            </a:r>
          </a:p>
        </p:txBody>
      </p:sp>
    </p:spTree>
    <p:extLst>
      <p:ext uri="{BB962C8B-B14F-4D97-AF65-F5344CB8AC3E}">
        <p14:creationId xmlns:p14="http://schemas.microsoft.com/office/powerpoint/2010/main" val="2874195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8763000" cy="1400530"/>
          </a:xfrm>
        </p:spPr>
        <p:txBody>
          <a:bodyPr/>
          <a:lstStyle/>
          <a:p>
            <a:r>
              <a:rPr lang="en-US" sz="4000" dirty="0"/>
              <a:t>Recursion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1979" y="1066800"/>
            <a:ext cx="10840825" cy="5257800"/>
          </a:xfrm>
          <a:solidFill>
            <a:srgbClr val="384E28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dirty="0"/>
              <a:t>Recursion: a function defined in terms of itself (it calls itself).  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Def: A </a:t>
            </a:r>
            <a:r>
              <a:rPr lang="en-US" b="1" dirty="0">
                <a:solidFill>
                  <a:srgbClr val="92D050"/>
                </a:solidFill>
              </a:rPr>
              <a:t>recursive definition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/>
              <a:t>is one that defines something in terms of itself (that is, recursively)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6600"/>
                </a:solidFill>
              </a:rPr>
              <a:t>#This is recursion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recurse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x) {</a:t>
            </a:r>
          </a:p>
          <a:p>
            <a:pPr marL="914400" lvl="2" indent="0">
              <a:spcBef>
                <a:spcPts val="4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return(</a:t>
            </a:r>
            <a:r>
              <a:rPr lang="en-US" dirty="0" err="1">
                <a:solidFill>
                  <a:srgbClr val="FFFF00"/>
                </a:solidFill>
              </a:rPr>
              <a:t>recurse</a:t>
            </a:r>
            <a:r>
              <a:rPr lang="en-US" dirty="0">
                <a:solidFill>
                  <a:srgbClr val="FFFF00"/>
                </a:solidFill>
              </a:rPr>
              <a:t>(x))</a:t>
            </a:r>
          </a:p>
          <a:p>
            <a:pPr marL="0" lvl="2" indent="0">
              <a:spcBef>
                <a:spcPts val="4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  <a:endParaRPr lang="en-US" dirty="0"/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6600"/>
                </a:solidFill>
              </a:rPr>
              <a:t>#This isn’t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string </a:t>
            </a:r>
            <a:r>
              <a:rPr lang="en-US" dirty="0" err="1">
                <a:solidFill>
                  <a:srgbClr val="FFFF00"/>
                </a:solidFill>
              </a:rPr>
              <a:t>nonrecurse</a:t>
            </a:r>
            <a:r>
              <a:rPr lang="en-US" dirty="0">
                <a:solidFill>
                  <a:srgbClr val="FFFF00"/>
                </a:solidFill>
              </a:rPr>
              <a:t>() {</a:t>
            </a:r>
          </a:p>
          <a:p>
            <a:pPr marL="914400" lvl="2" indent="0">
              <a:spcBef>
                <a:spcPts val="4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return(“nope”)</a:t>
            </a:r>
          </a:p>
          <a:p>
            <a:pPr marL="457200" lvl="2" indent="0">
              <a:spcBef>
                <a:spcPts val="4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  <a:endParaRPr lang="en-US" dirty="0"/>
          </a:p>
          <a:p>
            <a:pPr marL="914400" lvl="2" indent="0">
              <a:spcBef>
                <a:spcPts val="400"/>
              </a:spcBef>
              <a:buNone/>
            </a:pPr>
            <a:endParaRPr lang="en-US" dirty="0"/>
          </a:p>
          <a:p>
            <a:pPr>
              <a:lnSpc>
                <a:spcPct val="130000"/>
              </a:lnSpc>
            </a:pPr>
            <a:r>
              <a:rPr lang="en-US" dirty="0"/>
              <a:t>It is another form of looping</a:t>
            </a:r>
          </a:p>
        </p:txBody>
      </p:sp>
    </p:spTree>
    <p:extLst>
      <p:ext uri="{BB962C8B-B14F-4D97-AF65-F5344CB8AC3E}">
        <p14:creationId xmlns:p14="http://schemas.microsoft.com/office/powerpoint/2010/main" val="2260334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533401"/>
            <a:ext cx="3429000" cy="5867399"/>
          </a:xfr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string </a:t>
            </a:r>
            <a:r>
              <a:rPr lang="en-US" sz="1800" dirty="0" err="1">
                <a:solidFill>
                  <a:srgbClr val="FFFF00"/>
                </a:solidFill>
              </a:rPr>
              <a:t>fp</a:t>
            </a:r>
            <a:r>
              <a:rPr lang="en-US" sz="1800" dirty="0">
                <a:solidFill>
                  <a:srgbClr val="FFFF00"/>
                </a:solidFill>
              </a:rPr>
              <a:t>(string x, </a:t>
            </a:r>
            <a:r>
              <a:rPr lang="en-US" sz="1800" dirty="0" err="1">
                <a:solidFill>
                  <a:srgbClr val="FFFF00"/>
                </a:solidFill>
              </a:rPr>
              <a:t>int</a:t>
            </a:r>
            <a:r>
              <a:rPr lang="en-US" sz="1800" dirty="0">
                <a:solidFill>
                  <a:srgbClr val="FFFF00"/>
                </a:solidFill>
              </a:rPr>
              <a:t> y, string z);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 err="1">
                <a:solidFill>
                  <a:srgbClr val="FFFF00"/>
                </a:solidFill>
              </a:rPr>
              <a:t>int</a:t>
            </a:r>
            <a:r>
              <a:rPr lang="en-US" sz="1800" dirty="0">
                <a:solidFill>
                  <a:srgbClr val="FFFF00"/>
                </a:solidFill>
              </a:rPr>
              <a:t> main(){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</a:t>
            </a:r>
            <a:r>
              <a:rPr lang="en-US" sz="1800" dirty="0" err="1">
                <a:solidFill>
                  <a:srgbClr val="FFFF00"/>
                </a:solidFill>
              </a:rPr>
              <a:t>cout</a:t>
            </a:r>
            <a:r>
              <a:rPr lang="en-US" sz="1800" dirty="0">
                <a:solidFill>
                  <a:srgbClr val="FFFF00"/>
                </a:solidFill>
              </a:rPr>
              <a:t> &lt;&lt; </a:t>
            </a:r>
            <a:r>
              <a:rPr lang="en-US" sz="1800" dirty="0" err="1">
                <a:solidFill>
                  <a:srgbClr val="FFFF00"/>
                </a:solidFill>
              </a:rPr>
              <a:t>fp</a:t>
            </a:r>
            <a:r>
              <a:rPr lang="en-US" sz="1800" dirty="0">
                <a:solidFill>
                  <a:srgbClr val="FFFF00"/>
                </a:solidFill>
              </a:rPr>
              <a:t>("puppy",0,"") &lt;&lt; </a:t>
            </a:r>
            <a:r>
              <a:rPr lang="en-US" sz="1800" dirty="0" err="1">
                <a:solidFill>
                  <a:srgbClr val="FFFF00"/>
                </a:solidFill>
              </a:rPr>
              <a:t>endl</a:t>
            </a:r>
            <a:r>
              <a:rPr lang="en-US" sz="1800" dirty="0">
                <a:solidFill>
                  <a:srgbClr val="FFFF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return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string </a:t>
            </a:r>
            <a:r>
              <a:rPr lang="en-US" sz="1800" dirty="0" err="1">
                <a:solidFill>
                  <a:srgbClr val="FFFF00"/>
                </a:solidFill>
              </a:rPr>
              <a:t>fp</a:t>
            </a:r>
            <a:r>
              <a:rPr lang="en-US" sz="1800" dirty="0">
                <a:solidFill>
                  <a:srgbClr val="FFFF00"/>
                </a:solidFill>
              </a:rPr>
              <a:t>(string x, </a:t>
            </a:r>
            <a:r>
              <a:rPr lang="en-US" sz="1800" dirty="0" err="1">
                <a:solidFill>
                  <a:srgbClr val="FFFF00"/>
                </a:solidFill>
              </a:rPr>
              <a:t>int</a:t>
            </a:r>
            <a:r>
              <a:rPr lang="en-US" sz="1800" dirty="0">
                <a:solidFill>
                  <a:srgbClr val="FFFF00"/>
                </a:solidFill>
              </a:rPr>
              <a:t> y, string z)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if (y == 5)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    return (z);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    if (x[y] == 'p')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        return(</a:t>
            </a:r>
            <a:r>
              <a:rPr lang="en-US" sz="1800" dirty="0" err="1">
                <a:solidFill>
                  <a:srgbClr val="FFFF00"/>
                </a:solidFill>
              </a:rPr>
              <a:t>fp</a:t>
            </a:r>
            <a:r>
              <a:rPr lang="en-US" sz="1800" dirty="0">
                <a:solidFill>
                  <a:srgbClr val="FFFF00"/>
                </a:solidFill>
              </a:rPr>
              <a:t>(x,y+1,z+'m'));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    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        return(</a:t>
            </a:r>
            <a:r>
              <a:rPr lang="en-US" sz="1800" dirty="0" err="1">
                <a:solidFill>
                  <a:srgbClr val="FFFF00"/>
                </a:solidFill>
              </a:rPr>
              <a:t>fp</a:t>
            </a:r>
            <a:r>
              <a:rPr lang="en-US" sz="1800" dirty="0">
                <a:solidFill>
                  <a:srgbClr val="FFFF00"/>
                </a:solidFill>
              </a:rPr>
              <a:t>(x,y+1,z+x[y]));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BC6C72-2429-43E4-BF71-533EA72CAF15}"/>
              </a:ext>
            </a:extLst>
          </p:cNvPr>
          <p:cNvSpPr txBox="1"/>
          <p:nvPr/>
        </p:nvSpPr>
        <p:spPr>
          <a:xfrm>
            <a:off x="1173637" y="414780"/>
            <a:ext cx="1063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TRY:</a:t>
            </a:r>
          </a:p>
        </p:txBody>
      </p:sp>
    </p:spTree>
    <p:extLst>
      <p:ext uri="{BB962C8B-B14F-4D97-AF65-F5344CB8AC3E}">
        <p14:creationId xmlns:p14="http://schemas.microsoft.com/office/powerpoint/2010/main" val="548280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303" y="152400"/>
            <a:ext cx="9465297" cy="1400530"/>
          </a:xfrm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/>
              <a:t>Remember?</a:t>
            </a:r>
            <a:br>
              <a:rPr lang="en-US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br>
              <a:rPr lang="en-US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Step 3: Must formulate a problem in terms of itself. </a:t>
            </a:r>
            <a:br>
              <a:rPr lang="en-US" sz="24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724" y="1676400"/>
            <a:ext cx="9422876" cy="4572000"/>
          </a:xfrm>
          <a:solidFill>
            <a:srgbClr val="384E28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How?</a:t>
            </a:r>
          </a:p>
          <a:p>
            <a:pPr marL="0" indent="0">
              <a:spcBef>
                <a:spcPts val="1500"/>
              </a:spcBef>
              <a:spcAft>
                <a:spcPts val="1500"/>
              </a:spcAft>
              <a:buNone/>
            </a:pPr>
            <a:r>
              <a:rPr lang="en-US" dirty="0">
                <a:solidFill>
                  <a:srgbClr val="FFFF99"/>
                </a:solidFill>
                <a:highlight>
                  <a:srgbClr val="384E28"/>
                </a:highlight>
              </a:rPr>
              <a:t>Problem: pow(</a:t>
            </a:r>
            <a:r>
              <a:rPr lang="en-US" dirty="0" err="1">
                <a:solidFill>
                  <a:srgbClr val="FFFF99"/>
                </a:solidFill>
                <a:highlight>
                  <a:srgbClr val="384E28"/>
                </a:highlight>
              </a:rPr>
              <a:t>x,y</a:t>
            </a:r>
            <a:r>
              <a:rPr lang="en-US" dirty="0">
                <a:solidFill>
                  <a:srgbClr val="FFFF99"/>
                </a:solidFill>
                <a:highlight>
                  <a:srgbClr val="384E28"/>
                </a:highlight>
              </a:rPr>
              <a:t>) (x to the </a:t>
            </a:r>
            <a:r>
              <a:rPr lang="en-US" dirty="0" err="1">
                <a:solidFill>
                  <a:srgbClr val="FFFF99"/>
                </a:solidFill>
                <a:highlight>
                  <a:srgbClr val="384E28"/>
                </a:highlight>
              </a:rPr>
              <a:t>y</a:t>
            </a:r>
            <a:r>
              <a:rPr lang="en-US" baseline="30000" dirty="0" err="1">
                <a:solidFill>
                  <a:srgbClr val="FFFF99"/>
                </a:solidFill>
                <a:highlight>
                  <a:srgbClr val="384E28"/>
                </a:highlight>
              </a:rPr>
              <a:t>th</a:t>
            </a:r>
            <a:r>
              <a:rPr lang="en-US" dirty="0">
                <a:solidFill>
                  <a:srgbClr val="FFFF99"/>
                </a:solidFill>
                <a:highlight>
                  <a:srgbClr val="384E28"/>
                </a:highlight>
              </a:rPr>
              <a:t> power)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Step 1: </a:t>
            </a:r>
            <a:r>
              <a:rPr lang="en-US" dirty="0"/>
              <a:t>What is the last thing we want to happen </a:t>
            </a:r>
          </a:p>
          <a:p>
            <a:pPr marL="400050" lvl="1" indent="0">
              <a:buNone/>
            </a:pPr>
            <a:r>
              <a:rPr lang="en-US" dirty="0"/>
              <a:t>(or, what would we want to happen if the recursive function only happened once?</a:t>
            </a:r>
          </a:p>
          <a:p>
            <a:pPr marL="857250" lvl="1" indent="-457200"/>
            <a:r>
              <a:rPr lang="en-US" dirty="0"/>
              <a:t>Pow(x,1) is x, so if y is 1, we’d want to return x</a:t>
            </a:r>
          </a:p>
          <a:p>
            <a:pPr marL="1257300" lvl="2" indent="-457200"/>
            <a:r>
              <a:rPr lang="en-US" i="1" dirty="0"/>
              <a:t>Alternative: x</a:t>
            </a:r>
            <a:r>
              <a:rPr lang="en-US" i="1" baseline="30000" dirty="0"/>
              <a:t>0</a:t>
            </a:r>
            <a:r>
              <a:rPr lang="en-US" i="1" dirty="0"/>
              <a:t> is 1, so if y is 0 we’d want to return 1</a:t>
            </a:r>
          </a:p>
          <a:p>
            <a:pPr marL="400050" lvl="1" indent="0">
              <a:spcBef>
                <a:spcPts val="3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5C59A0-B5E1-4510-A1B1-C20888513C10}"/>
              </a:ext>
            </a:extLst>
          </p:cNvPr>
          <p:cNvSpPr txBox="1"/>
          <p:nvPr/>
        </p:nvSpPr>
        <p:spPr>
          <a:xfrm>
            <a:off x="2799760" y="4854804"/>
            <a:ext cx="5567550" cy="190821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99"/>
            </a:solidFill>
          </a:ln>
        </p:spPr>
        <p:txBody>
          <a:bodyPr wrap="none" rtlCol="0">
            <a:spAutoFit/>
          </a:bodyPr>
          <a:lstStyle/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int f7(int </a:t>
            </a:r>
            <a:r>
              <a:rPr lang="en-US" dirty="0" err="1">
                <a:solidFill>
                  <a:srgbClr val="FFFF00"/>
                </a:solidFill>
              </a:rPr>
              <a:t>x,int</a:t>
            </a:r>
            <a:r>
              <a:rPr lang="en-US" dirty="0">
                <a:solidFill>
                  <a:srgbClr val="FFFF00"/>
                </a:solidFill>
              </a:rPr>
              <a:t> y) {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if (y == 1){  </a:t>
            </a:r>
            <a:r>
              <a:rPr lang="en-US" dirty="0">
                <a:solidFill>
                  <a:srgbClr val="FFC000"/>
                </a:solidFill>
              </a:rPr>
              <a:t>//stopping condition = last time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return (x);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}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96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443" y="152400"/>
            <a:ext cx="9365529" cy="838200"/>
          </a:xfrm>
          <a:solidFill>
            <a:schemeClr val="accent5">
              <a:lumMod val="50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FFFF99"/>
                </a:solidFill>
              </a:rPr>
              <a:t>Problem: pow(</a:t>
            </a:r>
            <a:r>
              <a:rPr lang="en-US" sz="2800" dirty="0" err="1">
                <a:solidFill>
                  <a:srgbClr val="FFFF99"/>
                </a:solidFill>
              </a:rPr>
              <a:t>x,y</a:t>
            </a:r>
            <a:r>
              <a:rPr lang="en-US" sz="2800" dirty="0">
                <a:solidFill>
                  <a:srgbClr val="FFFF99"/>
                </a:solidFill>
              </a:rPr>
              <a:t>) (x to the </a:t>
            </a:r>
            <a:r>
              <a:rPr lang="en-US" sz="2800" dirty="0" err="1">
                <a:solidFill>
                  <a:srgbClr val="FFFF99"/>
                </a:solidFill>
              </a:rPr>
              <a:t>y</a:t>
            </a:r>
            <a:r>
              <a:rPr lang="en-US" sz="2800" baseline="30000" dirty="0" err="1">
                <a:solidFill>
                  <a:srgbClr val="FFFF99"/>
                </a:solidFill>
              </a:rPr>
              <a:t>th</a:t>
            </a:r>
            <a:r>
              <a:rPr lang="en-US" sz="2800" dirty="0">
                <a:solidFill>
                  <a:srgbClr val="FFFF99"/>
                </a:solidFill>
              </a:rPr>
              <a:t> power)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43" y="3115005"/>
            <a:ext cx="9243767" cy="3590595"/>
          </a:xfrm>
          <a:solidFill>
            <a:srgbClr val="384E28"/>
          </a:solidFill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/>
              <a:t>f7(x,1) gives us x**1, or x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e.g., when y is 1, we get x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/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C000"/>
                </a:solidFill>
              </a:rPr>
              <a:t>Step 2: </a:t>
            </a:r>
            <a:r>
              <a:rPr lang="en-US" dirty="0"/>
              <a:t>Now, what should we do for x</a:t>
            </a:r>
            <a:r>
              <a:rPr lang="en-US" baseline="30000" dirty="0"/>
              <a:t>2</a:t>
            </a:r>
            <a:r>
              <a:rPr lang="en-US" dirty="0"/>
              <a:t> using f7(x,1)?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e.g., when y is 2?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/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x * f7(x,y-1)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/>
          </a:p>
          <a:p>
            <a:pPr marL="0" indent="0">
              <a:spcBef>
                <a:spcPts val="300"/>
              </a:spcBef>
              <a:buNone/>
            </a:pPr>
            <a:r>
              <a:rPr lang="en-US" i="1" dirty="0"/>
              <a:t>This keeps working: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i="1" dirty="0">
                <a:solidFill>
                  <a:srgbClr val="FFFF99"/>
                </a:solidFill>
              </a:rPr>
              <a:t>f7(x,3) is x * f7(x,2), which is x* f7(x,1), which is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8C08F-FB46-4762-B04E-6DC0F13E58F6}"/>
              </a:ext>
            </a:extLst>
          </p:cNvPr>
          <p:cNvSpPr txBox="1"/>
          <p:nvPr/>
        </p:nvSpPr>
        <p:spPr>
          <a:xfrm>
            <a:off x="683443" y="1055802"/>
            <a:ext cx="5567550" cy="190821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99"/>
            </a:solidFill>
          </a:ln>
        </p:spPr>
        <p:txBody>
          <a:bodyPr wrap="none" rtlCol="0">
            <a:spAutoFit/>
          </a:bodyPr>
          <a:lstStyle/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int f7(int </a:t>
            </a:r>
            <a:r>
              <a:rPr lang="en-US" dirty="0" err="1">
                <a:solidFill>
                  <a:srgbClr val="FFFF00"/>
                </a:solidFill>
              </a:rPr>
              <a:t>x,int</a:t>
            </a:r>
            <a:r>
              <a:rPr lang="en-US" dirty="0">
                <a:solidFill>
                  <a:srgbClr val="FFFF00"/>
                </a:solidFill>
              </a:rPr>
              <a:t> y) {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if (y == 1){  </a:t>
            </a:r>
            <a:r>
              <a:rPr lang="en-US" dirty="0">
                <a:solidFill>
                  <a:srgbClr val="FFC000"/>
                </a:solidFill>
              </a:rPr>
              <a:t>//stopping condition = last time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return (x);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}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6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together: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524001"/>
            <a:ext cx="6929754" cy="4724406"/>
          </a:xfrm>
          <a:solidFill>
            <a:srgbClr val="384E28"/>
          </a:soli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f7(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x,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y);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main() {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cout</a:t>
            </a:r>
            <a:r>
              <a:rPr lang="en-US" dirty="0">
                <a:solidFill>
                  <a:srgbClr val="FFFF00"/>
                </a:solidFill>
              </a:rPr>
              <a:t> &lt;&lt; f7(2,4) &lt;&lt; </a:t>
            </a:r>
            <a:r>
              <a:rPr lang="en-US" dirty="0" err="1">
                <a:solidFill>
                  <a:srgbClr val="FFFF00"/>
                </a:solidFill>
              </a:rPr>
              <a:t>endl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return(0);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f7(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x,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y){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if (y == 0) {    //stopping condition = last time through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return(1);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else 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return (x * f7(x,y-1));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i="1" dirty="0"/>
              <a:t>Try it – does it work?</a:t>
            </a:r>
          </a:p>
        </p:txBody>
      </p:sp>
    </p:spTree>
    <p:extLst>
      <p:ext uri="{BB962C8B-B14F-4D97-AF65-F5344CB8AC3E}">
        <p14:creationId xmlns:p14="http://schemas.microsoft.com/office/powerpoint/2010/main" val="364571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60" y="567690"/>
            <a:ext cx="8763000" cy="1004290"/>
          </a:xfrm>
        </p:spPr>
        <p:txBody>
          <a:bodyPr/>
          <a:lstStyle/>
          <a:p>
            <a:r>
              <a:rPr lang="en-US" sz="4000" dirty="0"/>
              <a:t>Recursion Refresher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1979" y="1424940"/>
            <a:ext cx="10840825" cy="4899660"/>
          </a:xfrm>
          <a:solidFill>
            <a:srgbClr val="384E28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dirty="0"/>
              <a:t>Recursion: a function defined in terms of itself (it calls itself).  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Def: A </a:t>
            </a:r>
            <a:r>
              <a:rPr lang="en-US" b="1" dirty="0">
                <a:solidFill>
                  <a:srgbClr val="92D050"/>
                </a:solidFill>
              </a:rPr>
              <a:t>recursive definition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/>
              <a:t>is one that defines something in terms of itself (that is, recursively) (</a:t>
            </a:r>
            <a:r>
              <a:rPr lang="en-US" i="1" dirty="0"/>
              <a:t>Wikipedia</a:t>
            </a:r>
            <a:r>
              <a:rPr lang="en-US" dirty="0"/>
              <a:t>)</a:t>
            </a:r>
          </a:p>
          <a:p>
            <a:pPr marL="457200" lvl="1" indent="0">
              <a:lnSpc>
                <a:spcPct val="130000"/>
              </a:lnSpc>
              <a:buNone/>
            </a:pPr>
            <a:endParaRPr lang="en-US" dirty="0"/>
          </a:p>
          <a:p>
            <a:pPr marL="0" lvl="2" indent="0">
              <a:spcBef>
                <a:spcPts val="400"/>
              </a:spcBef>
              <a:buNone/>
            </a:pPr>
            <a:endParaRPr lang="en-US" dirty="0"/>
          </a:p>
          <a:p>
            <a:pPr marL="914400" lvl="2" indent="0">
              <a:spcBef>
                <a:spcPts val="400"/>
              </a:spcBef>
              <a:buNone/>
            </a:pPr>
            <a:endParaRPr lang="en-US" dirty="0"/>
          </a:p>
          <a:p>
            <a:pPr marL="914400" lvl="2" indent="0">
              <a:spcBef>
                <a:spcPts val="400"/>
              </a:spcBef>
              <a:buNone/>
            </a:pPr>
            <a:endParaRPr lang="en-US" dirty="0"/>
          </a:p>
          <a:p>
            <a:pPr marL="914400" lvl="2" indent="0">
              <a:spcBef>
                <a:spcPts val="400"/>
              </a:spcBef>
              <a:buNone/>
            </a:pPr>
            <a:endParaRPr lang="en-US" dirty="0"/>
          </a:p>
          <a:p>
            <a:pPr marL="914400" lvl="2" indent="0">
              <a:spcBef>
                <a:spcPts val="400"/>
              </a:spcBef>
              <a:buNone/>
            </a:pPr>
            <a:endParaRPr lang="en-US" dirty="0"/>
          </a:p>
          <a:p>
            <a:pPr marL="914400" lvl="2" indent="0">
              <a:spcBef>
                <a:spcPts val="400"/>
              </a:spcBef>
              <a:buNone/>
            </a:pPr>
            <a:endParaRPr lang="en-US" dirty="0"/>
          </a:p>
          <a:p>
            <a:pPr marL="914400" lvl="2" indent="0">
              <a:spcBef>
                <a:spcPts val="400"/>
              </a:spcBef>
              <a:buNone/>
            </a:pPr>
            <a:endParaRPr lang="en-US" dirty="0"/>
          </a:p>
          <a:p>
            <a:pPr marL="914400" lvl="2" indent="0">
              <a:spcBef>
                <a:spcPts val="400"/>
              </a:spcBef>
              <a:buNone/>
            </a:pPr>
            <a:endParaRPr lang="en-US" dirty="0"/>
          </a:p>
          <a:p>
            <a:pPr>
              <a:lnSpc>
                <a:spcPct val="130000"/>
              </a:lnSpc>
            </a:pPr>
            <a:r>
              <a:rPr lang="en-US" b="1" i="1" dirty="0">
                <a:solidFill>
                  <a:srgbClr val="FFFF99"/>
                </a:solidFill>
              </a:rPr>
              <a:t>It is another form of looping…but…the function itself IS the loop</a:t>
            </a:r>
          </a:p>
        </p:txBody>
      </p:sp>
      <p:graphicFrame>
        <p:nvGraphicFramePr>
          <p:cNvPr id="4" name="Table 18">
            <a:extLst>
              <a:ext uri="{FF2B5EF4-FFF2-40B4-BE49-F238E27FC236}">
                <a16:creationId xmlns:a16="http://schemas.microsoft.com/office/drawing/2014/main" id="{5565BFB3-2E6F-42E0-968A-537A83061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546444"/>
              </p:ext>
            </p:extLst>
          </p:nvPr>
        </p:nvGraphicFramePr>
        <p:xfrm>
          <a:off x="1475740" y="3101340"/>
          <a:ext cx="8128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98311042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095052970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457200" lvl="1" indent="0">
                        <a:spcBef>
                          <a:spcPts val="400"/>
                        </a:spcBef>
                        <a:buNone/>
                      </a:pPr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//This is recursion</a:t>
                      </a:r>
                    </a:p>
                    <a:p>
                      <a:pPr marL="457200" lvl="1" indent="0">
                        <a:spcBef>
                          <a:spcPts val="400"/>
                        </a:spcBef>
                        <a:buNone/>
                      </a:pPr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int recurse(int x) {</a:t>
                      </a:r>
                    </a:p>
                    <a:p>
                      <a:pPr marL="914400" lvl="2" indent="0">
                        <a:spcBef>
                          <a:spcPts val="400"/>
                        </a:spcBef>
                        <a:buNone/>
                      </a:pPr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return(recurse(x))</a:t>
                      </a:r>
                    </a:p>
                    <a:p>
                      <a:pPr marL="0" lvl="2" indent="0">
                        <a:spcBef>
                          <a:spcPts val="400"/>
                        </a:spcBef>
                        <a:buNone/>
                      </a:pPr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	}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1" indent="0">
                        <a:spcBef>
                          <a:spcPts val="400"/>
                        </a:spcBef>
                        <a:buNone/>
                      </a:pPr>
                      <a:r>
                        <a:rPr lang="en-US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//This isn’t</a:t>
                      </a:r>
                    </a:p>
                    <a:p>
                      <a:pPr marL="457200" lvl="1" indent="0">
                        <a:spcBef>
                          <a:spcPts val="400"/>
                        </a:spcBef>
                        <a:buNone/>
                      </a:pPr>
                      <a:r>
                        <a:rPr lang="en-US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string </a:t>
                      </a:r>
                      <a:r>
                        <a:rPr lang="en-US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nonrecurse</a:t>
                      </a:r>
                      <a:r>
                        <a:rPr lang="en-US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() {</a:t>
                      </a:r>
                    </a:p>
                    <a:p>
                      <a:pPr marL="914400" lvl="2" indent="0">
                        <a:spcBef>
                          <a:spcPts val="400"/>
                        </a:spcBef>
                        <a:buNone/>
                      </a:pPr>
                      <a:r>
                        <a:rPr lang="en-US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return(“nope”)</a:t>
                      </a:r>
                    </a:p>
                    <a:p>
                      <a:pPr marL="457200" lvl="2" indent="0">
                        <a:spcBef>
                          <a:spcPts val="400"/>
                        </a:spcBef>
                        <a:buNone/>
                      </a:pPr>
                      <a:r>
                        <a:rPr lang="en-US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}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79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6425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23472"/>
            <a:ext cx="7055380" cy="562329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Sum numbers (x to 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762000"/>
            <a:ext cx="81534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Function declaration?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summing(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x,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y){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if x == y?     What do you want to return?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FF00"/>
                </a:solidFill>
              </a:rPr>
              <a:t>if (x ==y) {</a:t>
            </a:r>
          </a:p>
          <a:p>
            <a:pPr marL="1371600" lvl="3" indent="0">
              <a:buNone/>
            </a:pPr>
            <a:r>
              <a:rPr lang="en-US" dirty="0">
                <a:solidFill>
                  <a:srgbClr val="FFFF00"/>
                </a:solidFill>
              </a:rPr>
              <a:t>return(x);   // or y – either will work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14350" lvl="1" indent="0">
              <a:buNone/>
            </a:pPr>
            <a:r>
              <a:rPr lang="en-US" sz="2000" i="1" dirty="0"/>
              <a:t>Note: Sometimes we can have MORE THAN ONE stopping condition (you only have to make one of them happen)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FF00"/>
                </a:solidFill>
              </a:rPr>
              <a:t>if (x &gt;y) {</a:t>
            </a:r>
          </a:p>
          <a:p>
            <a:pPr marL="1371600" lvl="3" indent="0">
              <a:buNone/>
            </a:pPr>
            <a:r>
              <a:rPr lang="en-US" dirty="0">
                <a:solidFill>
                  <a:srgbClr val="FFFF00"/>
                </a:solidFill>
              </a:rPr>
              <a:t>return(0);   // why 0?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FF00"/>
                </a:solidFill>
              </a:rPr>
              <a:t>else if (x == y){</a:t>
            </a:r>
          </a:p>
          <a:p>
            <a:pPr marL="1371600" lvl="3" indent="0">
              <a:buNone/>
            </a:pPr>
            <a:r>
              <a:rPr lang="en-US" dirty="0">
                <a:solidFill>
                  <a:srgbClr val="FFFF00"/>
                </a:solidFill>
              </a:rPr>
              <a:t>return(x);   // or y – either will work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514350" lvl="1" indent="0">
              <a:buNone/>
            </a:pP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71322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52401"/>
            <a:ext cx="7055380" cy="48612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Sum numbers (x to y) (so far):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762000"/>
            <a:ext cx="8153400" cy="6019800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FF00"/>
                </a:solidFill>
              </a:rPr>
              <a:t>	</a:t>
            </a:r>
            <a:r>
              <a:rPr lang="en-US" sz="3300" dirty="0" err="1">
                <a:solidFill>
                  <a:srgbClr val="FFFF00"/>
                </a:solidFill>
              </a:rPr>
              <a:t>int</a:t>
            </a:r>
            <a:r>
              <a:rPr lang="en-US" sz="3300" dirty="0">
                <a:solidFill>
                  <a:srgbClr val="FFFF00"/>
                </a:solidFill>
              </a:rPr>
              <a:t> summing(</a:t>
            </a:r>
            <a:r>
              <a:rPr lang="en-US" sz="3300" dirty="0" err="1">
                <a:solidFill>
                  <a:srgbClr val="FFFF00"/>
                </a:solidFill>
              </a:rPr>
              <a:t>int</a:t>
            </a:r>
            <a:r>
              <a:rPr lang="en-US" sz="3300" dirty="0">
                <a:solidFill>
                  <a:srgbClr val="FFFF00"/>
                </a:solidFill>
              </a:rPr>
              <a:t> x, </a:t>
            </a:r>
            <a:r>
              <a:rPr lang="en-US" sz="3300" dirty="0" err="1">
                <a:solidFill>
                  <a:srgbClr val="FFFF00"/>
                </a:solidFill>
              </a:rPr>
              <a:t>int</a:t>
            </a:r>
            <a:r>
              <a:rPr lang="en-US" sz="3300" dirty="0">
                <a:solidFill>
                  <a:srgbClr val="FFFF00"/>
                </a:solidFill>
              </a:rPr>
              <a:t> y){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if (x &gt;y) {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return(0);   // why 0?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else if (x == y){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return(y);   // or x – either will work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}</a:t>
            </a:r>
            <a:endParaRPr lang="en-US" sz="3300" i="1" dirty="0"/>
          </a:p>
          <a:p>
            <a:pPr marL="514350" lvl="1" indent="0">
              <a:buNone/>
            </a:pPr>
            <a:r>
              <a:rPr lang="en-US" sz="3300" dirty="0"/>
              <a:t>Now, what if x is one less than y?  What do we want to do, assuming we have summing(</a:t>
            </a:r>
            <a:r>
              <a:rPr lang="en-US" sz="3300" dirty="0" err="1"/>
              <a:t>x,y</a:t>
            </a:r>
            <a:r>
              <a:rPr lang="en-US" sz="3300" dirty="0"/>
              <a:t>) returning y when x is equal to y?</a:t>
            </a:r>
          </a:p>
          <a:p>
            <a:pPr marL="514350" lvl="1" indent="0">
              <a:buNone/>
            </a:pPr>
            <a:r>
              <a:rPr lang="en-US" sz="3300" i="1" dirty="0" err="1">
                <a:solidFill>
                  <a:srgbClr val="FFFF00"/>
                </a:solidFill>
              </a:rPr>
              <a:t>x+summing</a:t>
            </a:r>
            <a:r>
              <a:rPr lang="en-US" sz="3300" i="1" dirty="0">
                <a:solidFill>
                  <a:srgbClr val="FFFF00"/>
                </a:solidFill>
              </a:rPr>
              <a:t>(x+1,y);</a:t>
            </a:r>
          </a:p>
          <a:p>
            <a:pPr marL="514350" lvl="1" indent="0">
              <a:buNone/>
            </a:pPr>
            <a:endParaRPr lang="en-US" sz="3300" i="1" dirty="0">
              <a:solidFill>
                <a:srgbClr val="FFFF00"/>
              </a:solidFill>
            </a:endParaRPr>
          </a:p>
          <a:p>
            <a:pPr marL="514350" lvl="1" indent="0">
              <a:buNone/>
            </a:pPr>
            <a:r>
              <a:rPr lang="en-US" sz="3300" dirty="0"/>
              <a:t>Put it together: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	</a:t>
            </a:r>
            <a:r>
              <a:rPr lang="en-US" sz="3300" dirty="0" err="1">
                <a:solidFill>
                  <a:srgbClr val="FFFF00"/>
                </a:solidFill>
              </a:rPr>
              <a:t>int</a:t>
            </a:r>
            <a:r>
              <a:rPr lang="en-US" sz="3300" dirty="0">
                <a:solidFill>
                  <a:srgbClr val="FFFF00"/>
                </a:solidFill>
              </a:rPr>
              <a:t> summing(</a:t>
            </a:r>
            <a:r>
              <a:rPr lang="en-US" sz="3300" dirty="0" err="1">
                <a:solidFill>
                  <a:srgbClr val="FFFF00"/>
                </a:solidFill>
              </a:rPr>
              <a:t>int</a:t>
            </a:r>
            <a:r>
              <a:rPr lang="en-US" sz="3300" dirty="0">
                <a:solidFill>
                  <a:srgbClr val="FFFF00"/>
                </a:solidFill>
              </a:rPr>
              <a:t> x, </a:t>
            </a:r>
            <a:r>
              <a:rPr lang="en-US" sz="3300" dirty="0" err="1">
                <a:solidFill>
                  <a:srgbClr val="FFFF00"/>
                </a:solidFill>
              </a:rPr>
              <a:t>int</a:t>
            </a:r>
            <a:r>
              <a:rPr lang="en-US" sz="3300" dirty="0">
                <a:solidFill>
                  <a:srgbClr val="FFFF00"/>
                </a:solidFill>
              </a:rPr>
              <a:t> y){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if (x &gt;y) {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return(0);   // why 0?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else if (x == y){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return(y);   // or x – either will work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}</a:t>
            </a:r>
            <a:endParaRPr lang="en-US" sz="3300" i="1" dirty="0">
              <a:solidFill>
                <a:srgbClr val="FFFF00"/>
              </a:solidFill>
            </a:endParaRPr>
          </a:p>
          <a:p>
            <a:pPr marL="5143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	else {</a:t>
            </a:r>
          </a:p>
          <a:p>
            <a:pPr marL="5143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rgbClr val="FFFF00"/>
                </a:solidFill>
              </a:rPr>
              <a:t>		return(</a:t>
            </a:r>
            <a:r>
              <a:rPr lang="en-US" sz="3300" i="1" dirty="0" err="1">
                <a:solidFill>
                  <a:srgbClr val="FFFF00"/>
                </a:solidFill>
              </a:rPr>
              <a:t>x+summing</a:t>
            </a:r>
            <a:r>
              <a:rPr lang="en-US" sz="3300" i="1" dirty="0">
                <a:solidFill>
                  <a:srgbClr val="FFFF00"/>
                </a:solidFill>
              </a:rPr>
              <a:t>(x+1,y));</a:t>
            </a:r>
          </a:p>
          <a:p>
            <a:pPr marL="5143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i="1" dirty="0">
                <a:solidFill>
                  <a:srgbClr val="FFFF00"/>
                </a:solidFill>
              </a:rPr>
              <a:t>	}</a:t>
            </a:r>
          </a:p>
          <a:p>
            <a:pPr marL="5143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i="1" dirty="0">
                <a:solidFill>
                  <a:srgbClr val="FFFF00"/>
                </a:solidFill>
              </a:rPr>
              <a:t>}</a:t>
            </a:r>
          </a:p>
          <a:p>
            <a:pPr marL="514350" lvl="1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300" i="1" dirty="0">
              <a:solidFill>
                <a:srgbClr val="FFFF00"/>
              </a:solidFill>
            </a:endParaRPr>
          </a:p>
          <a:p>
            <a:pPr marL="5143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/>
              <a:t>Will this work for everything?  </a:t>
            </a:r>
          </a:p>
          <a:p>
            <a:pPr marL="5143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/>
              <a:t>	will it work for summing(3,7)?</a:t>
            </a:r>
          </a:p>
          <a:p>
            <a:pPr marL="5143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/>
              <a:t>	will it work for summing(9,7)?</a:t>
            </a:r>
          </a:p>
          <a:p>
            <a:pPr marL="514350" lvl="1" indent="0">
              <a:buNone/>
            </a:pPr>
            <a:endParaRPr lang="en-US" sz="2000" dirty="0"/>
          </a:p>
          <a:p>
            <a:pPr marL="51435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7853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600200" y="152400"/>
            <a:ext cx="4495800" cy="5486400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solidFill>
              <a:srgbClr val="FF33CC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sz="3000" dirty="0"/>
              <a:t>Try?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main()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cout</a:t>
            </a:r>
            <a:r>
              <a:rPr lang="en-US" dirty="0">
                <a:solidFill>
                  <a:srgbClr val="FFFF00"/>
                </a:solidFill>
              </a:rPr>
              <a:t> &lt;&lt; func3(1354,1000,0) &lt;&lt; </a:t>
            </a:r>
            <a:r>
              <a:rPr lang="en-US" dirty="0" err="1">
                <a:solidFill>
                  <a:srgbClr val="FFFF00"/>
                </a:solidFill>
              </a:rPr>
              <a:t>endl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cout</a:t>
            </a:r>
            <a:r>
              <a:rPr lang="en-US" dirty="0">
                <a:solidFill>
                  <a:srgbClr val="FFFF00"/>
                </a:solidFill>
              </a:rPr>
              <a:t> &lt;&lt; func3(254,100,0) &lt;&lt; </a:t>
            </a:r>
            <a:r>
              <a:rPr lang="en-US" dirty="0" err="1">
                <a:solidFill>
                  <a:srgbClr val="FFFF00"/>
                </a:solidFill>
              </a:rPr>
              <a:t>endl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return 0;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func3(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x,int</a:t>
            </a:r>
            <a:r>
              <a:rPr lang="en-US" dirty="0">
                <a:solidFill>
                  <a:srgbClr val="FFFF00"/>
                </a:solidFill>
              </a:rPr>
              <a:t> y,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z)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if (y == 1)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	return z + x;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else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	return(func3(</a:t>
            </a:r>
            <a:r>
              <a:rPr lang="en-US" dirty="0" err="1">
                <a:solidFill>
                  <a:srgbClr val="FFFF00"/>
                </a:solidFill>
              </a:rPr>
              <a:t>x%y</a:t>
            </a:r>
            <a:r>
              <a:rPr lang="en-US" dirty="0">
                <a:solidFill>
                  <a:srgbClr val="FFFF00"/>
                </a:solidFill>
              </a:rPr>
              <a:t>, y/10, </a:t>
            </a:r>
            <a:r>
              <a:rPr lang="en-US" dirty="0" err="1">
                <a:solidFill>
                  <a:srgbClr val="FFFF00"/>
                </a:solidFill>
              </a:rPr>
              <a:t>z+x</a:t>
            </a:r>
            <a:r>
              <a:rPr lang="en-US" dirty="0">
                <a:solidFill>
                  <a:srgbClr val="FFFF00"/>
                </a:solidFill>
              </a:rPr>
              <a:t>/y));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7567" y="914400"/>
            <a:ext cx="4495800" cy="5791200"/>
          </a:xfr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000" dirty="0"/>
              <a:t>Try?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main()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string s = </a:t>
            </a:r>
            <a:r>
              <a:rPr lang="en-US" dirty="0"/>
              <a:t>"</a:t>
            </a:r>
            <a:r>
              <a:rPr lang="en-US" dirty="0" err="1">
                <a:solidFill>
                  <a:srgbClr val="FFFF00"/>
                </a:solidFill>
              </a:rPr>
              <a:t>akenuckedsa</a:t>
            </a:r>
            <a:r>
              <a:rPr lang="en-US" dirty="0">
                <a:solidFill>
                  <a:srgbClr val="FFFF00"/>
                </a:solidFill>
              </a:rPr>
              <a:t>";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string t = "";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cout</a:t>
            </a:r>
            <a:r>
              <a:rPr lang="en-US" dirty="0">
                <a:solidFill>
                  <a:srgbClr val="FFFF00"/>
                </a:solidFill>
              </a:rPr>
              <a:t> &lt;&lt; func4(s,t,'f',11) &lt;&lt; </a:t>
            </a:r>
            <a:r>
              <a:rPr lang="en-US" dirty="0" err="1">
                <a:solidFill>
                  <a:srgbClr val="FFFF00"/>
                </a:solidFill>
              </a:rPr>
              <a:t>endl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return 0;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string func4(string o, string n, char </a:t>
            </a:r>
            <a:r>
              <a:rPr lang="en-US" dirty="0" err="1">
                <a:solidFill>
                  <a:srgbClr val="FFFF00"/>
                </a:solidFill>
              </a:rPr>
              <a:t>c,int</a:t>
            </a:r>
            <a:r>
              <a:rPr lang="en-US" dirty="0">
                <a:solidFill>
                  <a:srgbClr val="FFFF00"/>
                </a:solidFill>
              </a:rPr>
              <a:t> x)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if (x &lt; 0)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return n;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if (o[x] &lt; c)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return(func4(o,n,c,x-1));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else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return(func4(</a:t>
            </a:r>
            <a:r>
              <a:rPr lang="en-US" dirty="0" err="1">
                <a:solidFill>
                  <a:srgbClr val="FFFF00"/>
                </a:solidFill>
              </a:rPr>
              <a:t>o,n+o</a:t>
            </a:r>
            <a:r>
              <a:rPr lang="en-US" dirty="0">
                <a:solidFill>
                  <a:srgbClr val="FFFF00"/>
                </a:solidFill>
              </a:rPr>
              <a:t>[x],c,x-1));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5292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171A0C-99A8-498E-9F1F-86C734DB8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4" cy="6858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0BDA80-627C-422A-AFFD-B7F1DC0F7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8118C-D7F1-47F8-8CE6-1951055AC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690879"/>
            <a:ext cx="3682049" cy="5557519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Recursion Refresher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EBC85-C2DD-4575-80E6-878F9CB7E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7285" y="950117"/>
            <a:ext cx="6615519" cy="55575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Everything that can be done as a while loop can be done recursively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And vice versa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So why am I  teaching you recursion?</a:t>
            </a:r>
          </a:p>
          <a:p>
            <a:pPr marL="800100" lvl="1" indent="-342900">
              <a:lnSpc>
                <a:spcPct val="90000"/>
              </a:lnSpc>
              <a:buFont typeface="+mj-lt"/>
              <a:buAutoNum type="arabicPeriod"/>
            </a:pPr>
            <a:r>
              <a:rPr lang="en-US" sz="1700" dirty="0"/>
              <a:t>Because there are times when writing a loop recursively is </a:t>
            </a:r>
            <a:r>
              <a:rPr lang="en-US" sz="17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SIGNIFICANTLY</a:t>
            </a:r>
            <a:r>
              <a:rPr lang="en-US" sz="1700" dirty="0"/>
              <a:t> easier and more intuitive than using any other loop</a:t>
            </a:r>
          </a:p>
          <a:p>
            <a:pPr lvl="2">
              <a:lnSpc>
                <a:spcPct val="90000"/>
              </a:lnSpc>
            </a:pPr>
            <a:r>
              <a:rPr lang="en-US" sz="1700" dirty="0"/>
              <a:t>Certain data structures and sorting algorithms just scream out to be written recursively, </a:t>
            </a:r>
          </a:p>
          <a:p>
            <a:pPr lvl="2">
              <a:lnSpc>
                <a:spcPct val="90000"/>
              </a:lnSpc>
            </a:pPr>
            <a:r>
              <a:rPr lang="en-US" sz="1700" dirty="0"/>
              <a:t>I certainly don’t want to attempt to write them non-recursively!! (but feel free to give it a shot if you want…)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900" dirty="0"/>
              <a:t>And there’s the whole, I’m a sadistic professor whose sole pleasure in life is torturing her students…</a:t>
            </a:r>
          </a:p>
        </p:txBody>
      </p:sp>
    </p:spTree>
    <p:extLst>
      <p:ext uri="{BB962C8B-B14F-4D97-AF65-F5344CB8AC3E}">
        <p14:creationId xmlns:p14="http://schemas.microsoft.com/office/powerpoint/2010/main" val="299532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24BA9-82FF-4081-841D-5A88D169B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891" y="117438"/>
            <a:ext cx="9404723" cy="1400530"/>
          </a:xfrm>
        </p:spPr>
        <p:txBody>
          <a:bodyPr/>
          <a:lstStyle/>
          <a:p>
            <a:r>
              <a:rPr lang="en-US" dirty="0"/>
              <a:t>Tracing recursion: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FFD8C-6A3B-45CB-9C9F-C57FA7A6B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608" y="983488"/>
            <a:ext cx="10084240" cy="5303011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2 key points:</a:t>
            </a:r>
          </a:p>
          <a:p>
            <a:pPr lvl="1"/>
            <a:r>
              <a:rPr lang="en-US" b="1" dirty="0">
                <a:solidFill>
                  <a:srgbClr val="FFFF99"/>
                </a:solidFill>
              </a:rPr>
              <a:t>The Stack:</a:t>
            </a:r>
          </a:p>
          <a:p>
            <a:pPr lvl="2"/>
            <a:r>
              <a:rPr lang="en-US" dirty="0"/>
              <a:t>Every single function’s variables and parameters go </a:t>
            </a:r>
            <a:r>
              <a:rPr lang="en-US" b="1" dirty="0">
                <a:solidFill>
                  <a:srgbClr val="92D050"/>
                </a:solidFill>
              </a:rPr>
              <a:t>on top </a:t>
            </a:r>
            <a:r>
              <a:rPr lang="en-US" dirty="0"/>
              <a:t>of the stack  </a:t>
            </a:r>
          </a:p>
          <a:p>
            <a:pPr lvl="3"/>
            <a:r>
              <a:rPr lang="en-US" dirty="0"/>
              <a:t>(it’s a pile, and you pile the parameters onto the top of the pile)</a:t>
            </a:r>
          </a:p>
          <a:p>
            <a:pPr lvl="2"/>
            <a:r>
              <a:rPr lang="en-US" dirty="0"/>
              <a:t>when the function is finished running, the function’s </a:t>
            </a:r>
            <a:r>
              <a:rPr lang="en-US" b="1" dirty="0">
                <a:solidFill>
                  <a:srgbClr val="92D050"/>
                </a:solidFill>
              </a:rPr>
              <a:t>parameters and variables are removed from the stack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b="1" dirty="0">
                <a:solidFill>
                  <a:srgbClr val="FFFF99"/>
                </a:solidFill>
              </a:rPr>
              <a:t>Return value:</a:t>
            </a:r>
          </a:p>
          <a:p>
            <a:pPr lvl="2"/>
            <a:r>
              <a:rPr lang="en-US" dirty="0"/>
              <a:t>Every </a:t>
            </a:r>
            <a:r>
              <a:rPr lang="en-US" dirty="0">
                <a:solidFill>
                  <a:srgbClr val="92D050"/>
                </a:solidFill>
              </a:rPr>
              <a:t>function call </a:t>
            </a:r>
            <a:r>
              <a:rPr lang="en-US" dirty="0"/>
              <a:t>within other methods/functions/main </a:t>
            </a:r>
            <a:r>
              <a:rPr lang="en-US" b="1" dirty="0">
                <a:solidFill>
                  <a:srgbClr val="92D050"/>
                </a:solidFill>
              </a:rPr>
              <a:t>can be replaced with its return value:</a:t>
            </a:r>
          </a:p>
        </p:txBody>
      </p:sp>
    </p:spTree>
    <p:extLst>
      <p:ext uri="{BB962C8B-B14F-4D97-AF65-F5344CB8AC3E}">
        <p14:creationId xmlns:p14="http://schemas.microsoft.com/office/powerpoint/2010/main" val="3318691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80344-F825-4BED-A86A-A8773FA3C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7F5DF-B50D-448B-8878-DE63843A9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24" y="1388727"/>
            <a:ext cx="6156217" cy="4195481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i="1" dirty="0"/>
              <a:t>I’m seriously hoping you can all figure out that the code to the left prints out 16.</a:t>
            </a:r>
          </a:p>
          <a:p>
            <a:pPr lvl="1"/>
            <a:r>
              <a:rPr lang="en-US" dirty="0"/>
              <a:t>The call to </a:t>
            </a:r>
            <a:r>
              <a:rPr lang="en-US" dirty="0" err="1"/>
              <a:t>addnums</a:t>
            </a:r>
            <a:r>
              <a:rPr lang="en-US" dirty="0"/>
              <a:t>:</a:t>
            </a:r>
          </a:p>
          <a:p>
            <a:pPr marL="914400" lvl="2" indent="0">
              <a:buNone/>
            </a:pPr>
            <a:r>
              <a:rPr lang="en-US" dirty="0"/>
              <a:t>A) places on the stack </a:t>
            </a:r>
            <a:r>
              <a:rPr lang="en-US" dirty="0">
                <a:solidFill>
                  <a:srgbClr val="92D050"/>
                </a:solidFill>
              </a:rPr>
              <a:t>a little </a:t>
            </a:r>
            <a:r>
              <a:rPr lang="en-US" dirty="0" err="1">
                <a:solidFill>
                  <a:srgbClr val="92D050"/>
                </a:solidFill>
              </a:rPr>
              <a:t>addnum</a:t>
            </a:r>
            <a:r>
              <a:rPr lang="en-US" dirty="0">
                <a:solidFill>
                  <a:srgbClr val="92D050"/>
                </a:solidFill>
              </a:rPr>
              <a:t> island</a:t>
            </a:r>
            <a:r>
              <a:rPr lang="en-US" dirty="0"/>
              <a:t>, with its own x and y parameters</a:t>
            </a:r>
          </a:p>
          <a:p>
            <a:pPr marL="914400" lvl="2" indent="0">
              <a:buNone/>
            </a:pPr>
            <a:r>
              <a:rPr lang="en-US" dirty="0"/>
              <a:t>B) when the function is done executing</a:t>
            </a:r>
            <a:r>
              <a:rPr lang="en-US" dirty="0">
                <a:solidFill>
                  <a:srgbClr val="92D050"/>
                </a:solidFill>
              </a:rPr>
              <a:t>, it returns the result of x + y added together.</a:t>
            </a:r>
          </a:p>
          <a:p>
            <a:pPr marL="914400" lvl="2" indent="0">
              <a:buNone/>
            </a:pPr>
            <a:r>
              <a:rPr lang="en-US" dirty="0"/>
              <a:t>C) the little </a:t>
            </a:r>
            <a:r>
              <a:rPr lang="en-US" dirty="0" err="1">
                <a:solidFill>
                  <a:srgbClr val="92D050"/>
                </a:solidFill>
              </a:rPr>
              <a:t>addnum</a:t>
            </a:r>
            <a:r>
              <a:rPr lang="en-US" dirty="0"/>
              <a:t> island is </a:t>
            </a:r>
            <a:r>
              <a:rPr lang="en-US" dirty="0">
                <a:solidFill>
                  <a:srgbClr val="92D050"/>
                </a:solidFill>
              </a:rPr>
              <a:t>removed from the stack.</a:t>
            </a:r>
          </a:p>
          <a:p>
            <a:pPr marL="914400" lvl="2" indent="0">
              <a:buNone/>
            </a:pPr>
            <a:r>
              <a:rPr lang="en-US" dirty="0"/>
              <a:t>D) the call to </a:t>
            </a:r>
            <a:r>
              <a:rPr lang="en-US" dirty="0" err="1">
                <a:solidFill>
                  <a:srgbClr val="92D050"/>
                </a:solidFill>
              </a:rPr>
              <a:t>addnum</a:t>
            </a:r>
            <a:r>
              <a:rPr lang="en-US" dirty="0">
                <a:solidFill>
                  <a:srgbClr val="92D050"/>
                </a:solidFill>
              </a:rPr>
              <a:t> is replaced with the return value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AA2BD8B-BB84-406A-A77B-370B9DFECC13}"/>
              </a:ext>
            </a:extLst>
          </p:cNvPr>
          <p:cNvSpPr txBox="1">
            <a:spLocks/>
          </p:cNvSpPr>
          <p:nvPr/>
        </p:nvSpPr>
        <p:spPr>
          <a:xfrm>
            <a:off x="6881941" y="1776426"/>
            <a:ext cx="5097780" cy="2640330"/>
          </a:xfrm>
          <a:prstGeom prst="rect">
            <a:avLst/>
          </a:prstGeom>
          <a:solidFill>
            <a:srgbClr val="384E28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</a:t>
            </a:r>
            <a:r>
              <a:rPr lang="en-US" sz="1500" dirty="0">
                <a:solidFill>
                  <a:srgbClr val="FFFF99"/>
                </a:solidFill>
              </a:rPr>
              <a:t>int </a:t>
            </a:r>
            <a:r>
              <a:rPr lang="en-US" sz="1500" dirty="0" err="1">
                <a:solidFill>
                  <a:srgbClr val="FFFF99"/>
                </a:solidFill>
              </a:rPr>
              <a:t>addnums</a:t>
            </a:r>
            <a:r>
              <a:rPr lang="en-US" sz="1500" dirty="0">
                <a:solidFill>
                  <a:srgbClr val="FFFF99"/>
                </a:solidFill>
              </a:rPr>
              <a:t>(int x, int y);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endParaRPr lang="en-US" sz="15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500" dirty="0">
                <a:solidFill>
                  <a:srgbClr val="FFFF99"/>
                </a:solidFill>
              </a:rPr>
              <a:t>	int main() {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500" dirty="0">
                <a:solidFill>
                  <a:srgbClr val="FFFF99"/>
                </a:solidFill>
              </a:rPr>
              <a:t>		int ns = </a:t>
            </a:r>
            <a:r>
              <a:rPr lang="en-US" sz="1500" dirty="0" err="1">
                <a:solidFill>
                  <a:srgbClr val="FFFF99"/>
                </a:solidFill>
              </a:rPr>
              <a:t>addnums</a:t>
            </a:r>
            <a:r>
              <a:rPr lang="en-US" sz="1500" dirty="0">
                <a:solidFill>
                  <a:srgbClr val="FFFF99"/>
                </a:solidFill>
              </a:rPr>
              <a:t>(3,4) + </a:t>
            </a:r>
            <a:r>
              <a:rPr lang="en-US" sz="1500" dirty="0" err="1">
                <a:solidFill>
                  <a:srgbClr val="FFFF99"/>
                </a:solidFill>
              </a:rPr>
              <a:t>addnums</a:t>
            </a:r>
            <a:r>
              <a:rPr lang="en-US" sz="1500" dirty="0">
                <a:solidFill>
                  <a:srgbClr val="FFFF99"/>
                </a:solidFill>
              </a:rPr>
              <a:t>(7,2);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500" dirty="0">
                <a:solidFill>
                  <a:srgbClr val="FFFF99"/>
                </a:solidFill>
              </a:rPr>
              <a:t>		</a:t>
            </a:r>
            <a:r>
              <a:rPr lang="en-US" sz="1500" dirty="0" err="1">
                <a:solidFill>
                  <a:srgbClr val="FFFF99"/>
                </a:solidFill>
              </a:rPr>
              <a:t>cout</a:t>
            </a:r>
            <a:r>
              <a:rPr lang="en-US" sz="1500" dirty="0">
                <a:solidFill>
                  <a:srgbClr val="FFFF99"/>
                </a:solidFill>
              </a:rPr>
              <a:t> &lt;&lt; ns &lt;&lt; </a:t>
            </a:r>
            <a:r>
              <a:rPr lang="en-US" sz="1500" dirty="0" err="1">
                <a:solidFill>
                  <a:srgbClr val="FFFF99"/>
                </a:solidFill>
              </a:rPr>
              <a:t>endl</a:t>
            </a:r>
            <a:r>
              <a:rPr lang="en-US" sz="1500" dirty="0">
                <a:solidFill>
                  <a:srgbClr val="FFFF99"/>
                </a:solidFill>
              </a:rPr>
              <a:t>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500" dirty="0">
                <a:solidFill>
                  <a:srgbClr val="FFFF99"/>
                </a:solidFill>
              </a:rPr>
              <a:t>		return 0;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500" dirty="0">
                <a:solidFill>
                  <a:srgbClr val="FFFF99"/>
                </a:solidFill>
              </a:rPr>
              <a:t>	}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endParaRPr lang="en-US" sz="15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500" dirty="0">
                <a:solidFill>
                  <a:srgbClr val="FFFF99"/>
                </a:solidFill>
              </a:rPr>
              <a:t>	int </a:t>
            </a:r>
            <a:r>
              <a:rPr lang="en-US" sz="1500" dirty="0" err="1">
                <a:solidFill>
                  <a:srgbClr val="FFFF99"/>
                </a:solidFill>
              </a:rPr>
              <a:t>addnums</a:t>
            </a:r>
            <a:r>
              <a:rPr lang="en-US" sz="1500" dirty="0">
                <a:solidFill>
                  <a:srgbClr val="FFFF99"/>
                </a:solidFill>
              </a:rPr>
              <a:t>(int x, int y) {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500" dirty="0">
                <a:solidFill>
                  <a:srgbClr val="FFFF99"/>
                </a:solidFill>
              </a:rPr>
              <a:t>		return(x + y);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500" dirty="0">
                <a:solidFill>
                  <a:srgbClr val="FFFF99"/>
                </a:solidFill>
              </a:rPr>
              <a:t>	}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endParaRPr lang="en-US" sz="1500" dirty="0">
              <a:solidFill>
                <a:srgbClr val="FFFF99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2697CF8-F261-443D-9304-2140061B4C43}"/>
              </a:ext>
            </a:extLst>
          </p:cNvPr>
          <p:cNvCxnSpPr/>
          <p:nvPr/>
        </p:nvCxnSpPr>
        <p:spPr>
          <a:xfrm flipH="1">
            <a:off x="9166746" y="1446663"/>
            <a:ext cx="746078" cy="1064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ADD9F78-579D-450F-BC2B-BB31604DCA89}"/>
              </a:ext>
            </a:extLst>
          </p:cNvPr>
          <p:cNvSpPr txBox="1"/>
          <p:nvPr/>
        </p:nvSpPr>
        <p:spPr>
          <a:xfrm>
            <a:off x="8477071" y="823940"/>
            <a:ext cx="2141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This can be replaced with what is returned from </a:t>
            </a:r>
            <a:r>
              <a:rPr lang="en-US" sz="14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addnums</a:t>
            </a:r>
            <a:r>
              <a:rPr lang="en-US" sz="1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or 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0605F4-EC12-42E1-8535-70E706B521EE}"/>
              </a:ext>
            </a:extLst>
          </p:cNvPr>
          <p:cNvSpPr txBox="1"/>
          <p:nvPr/>
        </p:nvSpPr>
        <p:spPr>
          <a:xfrm>
            <a:off x="10050834" y="2980064"/>
            <a:ext cx="2141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This can be replaced with what is returned from </a:t>
            </a:r>
            <a:r>
              <a:rPr lang="en-US" sz="14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addnums</a:t>
            </a:r>
            <a:r>
              <a:rPr lang="en-US" sz="1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or 9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C48C2F2-705C-4CB2-B66F-236EC3586FE0}"/>
              </a:ext>
            </a:extLst>
          </p:cNvPr>
          <p:cNvCxnSpPr>
            <a:cxnSpLocks/>
          </p:cNvCxnSpPr>
          <p:nvPr/>
        </p:nvCxnSpPr>
        <p:spPr>
          <a:xfrm flipH="1" flipV="1">
            <a:off x="10618237" y="2729204"/>
            <a:ext cx="625151" cy="312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424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7018"/>
          </a:xfrm>
        </p:spPr>
        <p:txBody>
          <a:bodyPr/>
          <a:lstStyle/>
          <a:p>
            <a:r>
              <a:rPr lang="en-US" dirty="0"/>
              <a:t>How does this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690" y="1331779"/>
            <a:ext cx="3810000" cy="4194441"/>
          </a:xfr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200" dirty="0" err="1">
                <a:solidFill>
                  <a:srgbClr val="FFFF00"/>
                </a:solidFill>
              </a:rPr>
              <a:t>int</a:t>
            </a:r>
            <a:r>
              <a:rPr lang="en-US" sz="2200" dirty="0">
                <a:solidFill>
                  <a:srgbClr val="FFFF00"/>
                </a:solidFill>
              </a:rPr>
              <a:t> f(</a:t>
            </a:r>
            <a:r>
              <a:rPr lang="en-US" sz="2200" dirty="0" err="1">
                <a:solidFill>
                  <a:srgbClr val="FFFF00"/>
                </a:solidFill>
              </a:rPr>
              <a:t>int</a:t>
            </a:r>
            <a:r>
              <a:rPr lang="en-US" sz="2200" dirty="0">
                <a:solidFill>
                  <a:srgbClr val="FFFF00"/>
                </a:solidFill>
              </a:rPr>
              <a:t> );</a:t>
            </a:r>
          </a:p>
          <a:p>
            <a:pPr marL="0" indent="0">
              <a:buNone/>
            </a:pPr>
            <a:r>
              <a:rPr lang="en-US" sz="2200" dirty="0" err="1">
                <a:solidFill>
                  <a:srgbClr val="FFFF00"/>
                </a:solidFill>
              </a:rPr>
              <a:t>int</a:t>
            </a:r>
            <a:r>
              <a:rPr lang="en-US" sz="2200" dirty="0">
                <a:solidFill>
                  <a:srgbClr val="FFFF00"/>
                </a:solidFill>
              </a:rPr>
              <a:t> main(){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FF00"/>
                </a:solidFill>
              </a:rPr>
              <a:t>    </a:t>
            </a:r>
            <a:r>
              <a:rPr lang="en-US" sz="2200" dirty="0" err="1">
                <a:solidFill>
                  <a:srgbClr val="FFFF00"/>
                </a:solidFill>
              </a:rPr>
              <a:t>cout</a:t>
            </a:r>
            <a:r>
              <a:rPr lang="en-US" sz="2200" dirty="0">
                <a:solidFill>
                  <a:srgbClr val="FFFF00"/>
                </a:solidFill>
              </a:rPr>
              <a:t> &lt;&lt;f(4) &lt;&lt; </a:t>
            </a:r>
            <a:r>
              <a:rPr lang="en-US" sz="2200" dirty="0" err="1">
                <a:solidFill>
                  <a:srgbClr val="FFFF00"/>
                </a:solidFill>
              </a:rPr>
              <a:t>endl</a:t>
            </a:r>
            <a:r>
              <a:rPr lang="en-US" sz="2200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FF00"/>
                </a:solidFill>
              </a:rPr>
              <a:t>    return 0;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2200" dirty="0" err="1">
                <a:solidFill>
                  <a:srgbClr val="FFFF00"/>
                </a:solidFill>
              </a:rPr>
              <a:t>int</a:t>
            </a:r>
            <a:r>
              <a:rPr lang="en-US" sz="2200" dirty="0">
                <a:solidFill>
                  <a:srgbClr val="FFFF00"/>
                </a:solidFill>
              </a:rPr>
              <a:t> f(</a:t>
            </a:r>
            <a:r>
              <a:rPr lang="en-US" sz="2200" dirty="0" err="1">
                <a:solidFill>
                  <a:srgbClr val="FFFF00"/>
                </a:solidFill>
              </a:rPr>
              <a:t>int</a:t>
            </a:r>
            <a:r>
              <a:rPr lang="en-US" sz="2200" dirty="0">
                <a:solidFill>
                  <a:srgbClr val="FFFF00"/>
                </a:solidFill>
              </a:rPr>
              <a:t> x) {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FFFF00"/>
                </a:solidFill>
              </a:rPr>
              <a:t>if (x == 0) {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FFFF00"/>
                </a:solidFill>
              </a:rPr>
              <a:t>	    return x;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FFFF00"/>
                </a:solidFill>
              </a:rPr>
              <a:t>else {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FFFF00"/>
                </a:solidFill>
              </a:rPr>
              <a:t>	    return(x + f(x-1));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FF00"/>
                </a:solidFill>
              </a:rPr>
              <a:t>}</a:t>
            </a:r>
          </a:p>
          <a:p>
            <a:pPr>
              <a:spcBef>
                <a:spcPts val="500"/>
              </a:spcBef>
              <a:buNone/>
            </a:pPr>
            <a:r>
              <a:rPr lang="en-US" dirty="0"/>
              <a:t>&gt;&gt;10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3761" y="5818239"/>
            <a:ext cx="11481847" cy="609600"/>
          </a:xfrm>
          <a:prstGeom prst="rect">
            <a:avLst/>
          </a:prstGeom>
          <a:solidFill>
            <a:srgbClr val="002060"/>
          </a:solidFill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400"/>
              </a:spcBef>
              <a:buNone/>
            </a:pPr>
            <a:r>
              <a:rPr lang="en-US" i="1" dirty="0"/>
              <a:t>If we don’t have the function’s return value, the function sticks around on the stack until it has a return value</a:t>
            </a:r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16050" y="1438144"/>
            <a:ext cx="3810000" cy="419444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b="1" u="sng" dirty="0">
                <a:solidFill>
                  <a:srgbClr val="FFFF00"/>
                </a:solidFill>
              </a:rPr>
              <a:t>STACK</a:t>
            </a:r>
            <a:r>
              <a:rPr lang="en-US" dirty="0">
                <a:solidFill>
                  <a:srgbClr val="FFFF00"/>
                </a:solidFill>
              </a:rPr>
              <a:t> //aside: who controls?</a:t>
            </a:r>
          </a:p>
          <a:p>
            <a:pPr>
              <a:buFont typeface="Wingdings 3" charset="2"/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7332" y="4800601"/>
            <a:ext cx="154035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X = 4</a:t>
            </a:r>
          </a:p>
          <a:p>
            <a:r>
              <a:rPr lang="en-US" dirty="0"/>
              <a:t>Return 4 + f(3)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7332" y="4085041"/>
            <a:ext cx="154035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X = 3</a:t>
            </a:r>
          </a:p>
          <a:p>
            <a:r>
              <a:rPr lang="en-US" dirty="0"/>
              <a:t>Return 3 + f(2)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5894" y="3355104"/>
            <a:ext cx="154035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X = 2</a:t>
            </a:r>
          </a:p>
          <a:p>
            <a:r>
              <a:rPr lang="en-US" dirty="0"/>
              <a:t>Return 2 + f(1)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5894" y="2653922"/>
            <a:ext cx="154035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X = 1</a:t>
            </a:r>
          </a:p>
          <a:p>
            <a:r>
              <a:rPr lang="en-US" dirty="0"/>
              <a:t>Return 1 + f(0)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5895" y="1936855"/>
            <a:ext cx="1519519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X = 0</a:t>
            </a:r>
          </a:p>
          <a:p>
            <a:r>
              <a:rPr lang="en-US" dirty="0"/>
              <a:t>Return 0       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4291" y="2653921"/>
            <a:ext cx="1991251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X = 1</a:t>
            </a:r>
          </a:p>
          <a:p>
            <a:r>
              <a:rPr lang="en-US" dirty="0"/>
              <a:t>Return 1 + f(0)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7877" y="3363012"/>
            <a:ext cx="1927131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X = 2</a:t>
            </a:r>
          </a:p>
          <a:p>
            <a:r>
              <a:rPr lang="en-US" dirty="0"/>
              <a:t>Return 2 + f(1)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7876" y="4097100"/>
            <a:ext cx="1991251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X = 3</a:t>
            </a:r>
          </a:p>
          <a:p>
            <a:r>
              <a:rPr lang="en-US" dirty="0"/>
              <a:t>Return  3 + f(2)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7877" y="4800600"/>
            <a:ext cx="1991251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X = 4</a:t>
            </a:r>
          </a:p>
          <a:p>
            <a:r>
              <a:rPr lang="en-US" dirty="0"/>
              <a:t>Return  4 + f(3)   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03CEB24-5D84-4BF8-8589-CA6075516E77}"/>
              </a:ext>
            </a:extLst>
          </p:cNvPr>
          <p:cNvCxnSpPr/>
          <p:nvPr/>
        </p:nvCxnSpPr>
        <p:spPr>
          <a:xfrm>
            <a:off x="7928386" y="2494939"/>
            <a:ext cx="371139" cy="406140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27A3CDB-B113-40E2-8685-A4C23E779177}"/>
              </a:ext>
            </a:extLst>
          </p:cNvPr>
          <p:cNvSpPr txBox="1"/>
          <p:nvPr/>
        </p:nvSpPr>
        <p:spPr>
          <a:xfrm>
            <a:off x="8892366" y="2784478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=1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90CC754-FC9D-4789-8004-8F167EC24EC7}"/>
              </a:ext>
            </a:extLst>
          </p:cNvPr>
          <p:cNvCxnSpPr>
            <a:cxnSpLocks/>
          </p:cNvCxnSpPr>
          <p:nvPr/>
        </p:nvCxnSpPr>
        <p:spPr>
          <a:xfrm flipH="1">
            <a:off x="8373194" y="3153810"/>
            <a:ext cx="678439" cy="55553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8DAD1EC-3B22-4735-ACE3-117DB9D922A6}"/>
              </a:ext>
            </a:extLst>
          </p:cNvPr>
          <p:cNvSpPr txBox="1"/>
          <p:nvPr/>
        </p:nvSpPr>
        <p:spPr>
          <a:xfrm>
            <a:off x="8926192" y="3521614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=3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AF4E703-0AF2-4812-9046-DB5D947448C0}"/>
              </a:ext>
            </a:extLst>
          </p:cNvPr>
          <p:cNvCxnSpPr>
            <a:cxnSpLocks/>
          </p:cNvCxnSpPr>
          <p:nvPr/>
        </p:nvCxnSpPr>
        <p:spPr>
          <a:xfrm flipH="1">
            <a:off x="8413203" y="3864727"/>
            <a:ext cx="678439" cy="55553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C2F3D3E-6B63-4B0A-97BE-C1409D24DBA8}"/>
              </a:ext>
            </a:extLst>
          </p:cNvPr>
          <p:cNvSpPr txBox="1"/>
          <p:nvPr/>
        </p:nvSpPr>
        <p:spPr>
          <a:xfrm>
            <a:off x="8926192" y="4257138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=6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8F8D882-FC43-4505-BB8E-61AD0C11A33B}"/>
              </a:ext>
            </a:extLst>
          </p:cNvPr>
          <p:cNvCxnSpPr>
            <a:cxnSpLocks/>
          </p:cNvCxnSpPr>
          <p:nvPr/>
        </p:nvCxnSpPr>
        <p:spPr>
          <a:xfrm flipH="1">
            <a:off x="8406839" y="4570680"/>
            <a:ext cx="678439" cy="55553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E40F2A8-0115-4F0A-A300-2980000DE7C7}"/>
              </a:ext>
            </a:extLst>
          </p:cNvPr>
          <p:cNvSpPr txBox="1"/>
          <p:nvPr/>
        </p:nvSpPr>
        <p:spPr>
          <a:xfrm>
            <a:off x="8881862" y="5008382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43CDCE-72EC-48FF-9D0E-45780E64C5BB}"/>
              </a:ext>
            </a:extLst>
          </p:cNvPr>
          <p:cNvSpPr txBox="1"/>
          <p:nvPr/>
        </p:nvSpPr>
        <p:spPr>
          <a:xfrm>
            <a:off x="6089513" y="5008382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f(4)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9BDC6D-833B-4A9D-9403-DDEE3EB6A07B}"/>
              </a:ext>
            </a:extLst>
          </p:cNvPr>
          <p:cNvSpPr txBox="1"/>
          <p:nvPr/>
        </p:nvSpPr>
        <p:spPr>
          <a:xfrm>
            <a:off x="6082977" y="4234122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f(3)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65CDF7E-42C9-4CF7-8E5B-CFB0211E475A}"/>
              </a:ext>
            </a:extLst>
          </p:cNvPr>
          <p:cNvSpPr txBox="1"/>
          <p:nvPr/>
        </p:nvSpPr>
        <p:spPr>
          <a:xfrm>
            <a:off x="6085540" y="3501511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f(2)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9430654-099A-491F-827F-B87DDE4C7674}"/>
              </a:ext>
            </a:extLst>
          </p:cNvPr>
          <p:cNvSpPr txBox="1"/>
          <p:nvPr/>
        </p:nvSpPr>
        <p:spPr>
          <a:xfrm>
            <a:off x="6068525" y="2782401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f(1)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29ECA70-2AA8-4461-83B2-3872E55787BC}"/>
              </a:ext>
            </a:extLst>
          </p:cNvPr>
          <p:cNvSpPr txBox="1"/>
          <p:nvPr/>
        </p:nvSpPr>
        <p:spPr>
          <a:xfrm>
            <a:off x="6061989" y="2082394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f(0)</a:t>
            </a:r>
          </a:p>
        </p:txBody>
      </p:sp>
    </p:spTree>
    <p:extLst>
      <p:ext uri="{BB962C8B-B14F-4D97-AF65-F5344CB8AC3E}">
        <p14:creationId xmlns:p14="http://schemas.microsoft.com/office/powerpoint/2010/main" val="461437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934" y="32982"/>
            <a:ext cx="8857397" cy="762000"/>
          </a:xfrm>
        </p:spPr>
        <p:txBody>
          <a:bodyPr/>
          <a:lstStyle/>
          <a:p>
            <a:r>
              <a:rPr lang="en-US" dirty="0"/>
              <a:t>While Loop          vs       Recursion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036" y="905301"/>
            <a:ext cx="5033912" cy="5778303"/>
          </a:xfrm>
          <a:solidFill>
            <a:srgbClr val="384E28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5715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FFFF99"/>
                </a:solidFill>
              </a:rPr>
              <a:t>	</a:t>
            </a:r>
            <a:r>
              <a:rPr lang="en-US" sz="1500" dirty="0">
                <a:solidFill>
                  <a:srgbClr val="FFFF99"/>
                </a:solidFill>
              </a:rPr>
              <a:t>int main() {  </a:t>
            </a:r>
            <a:r>
              <a:rPr lang="en-US" sz="1500" dirty="0">
                <a:solidFill>
                  <a:srgbClr val="FFC000"/>
                </a:solidFill>
              </a:rPr>
              <a:t>//while loop equivalent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       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C000"/>
                </a:solidFill>
              </a:rPr>
              <a:t>       /*****initialize variables *******/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char s2[] = {'</a:t>
            </a:r>
            <a:r>
              <a:rPr lang="en-US" sz="1500" dirty="0" err="1">
                <a:solidFill>
                  <a:srgbClr val="FFFF99"/>
                </a:solidFill>
              </a:rPr>
              <a:t>s','t','r','e','s','s','e','d</a:t>
            </a:r>
            <a:r>
              <a:rPr lang="en-US" sz="1500" dirty="0">
                <a:solidFill>
                  <a:srgbClr val="FFFF99"/>
                </a:solidFill>
              </a:rPr>
              <a:t>'};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int </a:t>
            </a:r>
            <a:r>
              <a:rPr lang="en-US" sz="1500" dirty="0" err="1">
                <a:solidFill>
                  <a:srgbClr val="FFFF99"/>
                </a:solidFill>
              </a:rPr>
              <a:t>len</a:t>
            </a:r>
            <a:r>
              <a:rPr lang="en-US" sz="1500" dirty="0">
                <a:solidFill>
                  <a:srgbClr val="FFFF99"/>
                </a:solidFill>
              </a:rPr>
              <a:t> = 7; 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string ns = "";</a:t>
            </a:r>
            <a:r>
              <a:rPr lang="en-US" sz="1500" dirty="0">
                <a:solidFill>
                  <a:srgbClr val="FFC000"/>
                </a:solidFill>
              </a:rPr>
              <a:t>//empty string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int </a:t>
            </a:r>
            <a:r>
              <a:rPr lang="en-US" sz="1500" dirty="0" err="1">
                <a:solidFill>
                  <a:srgbClr val="FFFF99"/>
                </a:solidFill>
              </a:rPr>
              <a:t>i</a:t>
            </a:r>
            <a:r>
              <a:rPr lang="en-US" sz="1500" dirty="0">
                <a:solidFill>
                  <a:srgbClr val="FFFF99"/>
                </a:solidFill>
              </a:rPr>
              <a:t> = </a:t>
            </a:r>
            <a:r>
              <a:rPr lang="en-US" sz="1500" dirty="0" err="1">
                <a:solidFill>
                  <a:srgbClr val="FFFF99"/>
                </a:solidFill>
              </a:rPr>
              <a:t>len</a:t>
            </a:r>
            <a:r>
              <a:rPr lang="en-US" sz="1500" dirty="0">
                <a:solidFill>
                  <a:srgbClr val="FFFF99"/>
                </a:solidFill>
              </a:rPr>
              <a:t>;</a:t>
            </a:r>
          </a:p>
          <a:p>
            <a:pPr marL="57150" indent="0">
              <a:spcBef>
                <a:spcPts val="400"/>
              </a:spcBef>
              <a:buNone/>
            </a:pPr>
            <a:endParaRPr lang="en-US" sz="15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</a:t>
            </a:r>
            <a:r>
              <a:rPr lang="en-US" sz="1500" dirty="0">
                <a:solidFill>
                  <a:srgbClr val="FFC000"/>
                </a:solidFill>
              </a:rPr>
              <a:t>/*******start loop*******/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while (</a:t>
            </a:r>
            <a:r>
              <a:rPr lang="en-US" sz="1500" dirty="0" err="1">
                <a:solidFill>
                  <a:srgbClr val="FFFF99"/>
                </a:solidFill>
              </a:rPr>
              <a:t>len</a:t>
            </a:r>
            <a:r>
              <a:rPr lang="en-US" sz="1500" dirty="0">
                <a:solidFill>
                  <a:srgbClr val="FFFF99"/>
                </a:solidFill>
              </a:rPr>
              <a:t> &gt;= 0) </a:t>
            </a:r>
            <a:r>
              <a:rPr lang="en-US" sz="1500" dirty="0">
                <a:solidFill>
                  <a:srgbClr val="00B0F0"/>
                </a:solidFill>
              </a:rPr>
              <a:t>{  //stopping condition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	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	ns = ns + s2[</a:t>
            </a:r>
            <a:r>
              <a:rPr lang="en-US" sz="1500" dirty="0" err="1">
                <a:solidFill>
                  <a:srgbClr val="FFFF99"/>
                </a:solidFill>
              </a:rPr>
              <a:t>len</a:t>
            </a:r>
            <a:r>
              <a:rPr lang="en-US" sz="1500" dirty="0">
                <a:solidFill>
                  <a:srgbClr val="FFFF99"/>
                </a:solidFill>
              </a:rPr>
              <a:t>];  </a:t>
            </a:r>
            <a:r>
              <a:rPr lang="en-US" sz="1500" dirty="0">
                <a:solidFill>
                  <a:srgbClr val="FFC000"/>
                </a:solidFill>
              </a:rPr>
              <a:t>//stuff loop does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</a:t>
            </a:r>
            <a:r>
              <a:rPr lang="en-US" sz="1500" dirty="0">
                <a:solidFill>
                  <a:srgbClr val="FFC000"/>
                </a:solidFill>
              </a:rPr>
              <a:t>//progressing towards stopping condition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	</a:t>
            </a:r>
            <a:r>
              <a:rPr lang="en-US" sz="1500" dirty="0" err="1">
                <a:solidFill>
                  <a:srgbClr val="FFFF99"/>
                </a:solidFill>
              </a:rPr>
              <a:t>len</a:t>
            </a:r>
            <a:r>
              <a:rPr lang="en-US" sz="1500" dirty="0">
                <a:solidFill>
                  <a:srgbClr val="FFFF99"/>
                </a:solidFill>
              </a:rPr>
              <a:t>--;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}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</a:t>
            </a:r>
            <a:r>
              <a:rPr lang="en-US" sz="1500" dirty="0" err="1">
                <a:solidFill>
                  <a:srgbClr val="FFFF99"/>
                </a:solidFill>
              </a:rPr>
              <a:t>cout</a:t>
            </a:r>
            <a:r>
              <a:rPr lang="en-US" sz="1500" dirty="0">
                <a:solidFill>
                  <a:srgbClr val="FFFF99"/>
                </a:solidFill>
              </a:rPr>
              <a:t> &lt;&lt; ns &lt;&lt; </a:t>
            </a:r>
            <a:r>
              <a:rPr lang="en-US" sz="1500" dirty="0" err="1">
                <a:solidFill>
                  <a:srgbClr val="FFFF99"/>
                </a:solidFill>
              </a:rPr>
              <a:t>endl</a:t>
            </a:r>
            <a:r>
              <a:rPr lang="en-US" sz="1500" dirty="0">
                <a:solidFill>
                  <a:srgbClr val="FFFF99"/>
                </a:solidFill>
              </a:rPr>
              <a:t>;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	return 0;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500" dirty="0">
                <a:solidFill>
                  <a:srgbClr val="FFFF99"/>
                </a:solidFill>
              </a:rPr>
              <a:t>	}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CCCBB0E-8DF9-4AB0-AA3A-C51B7E8CB37A}"/>
              </a:ext>
            </a:extLst>
          </p:cNvPr>
          <p:cNvSpPr txBox="1">
            <a:spLocks/>
          </p:cNvSpPr>
          <p:nvPr/>
        </p:nvSpPr>
        <p:spPr>
          <a:xfrm>
            <a:off x="5695361" y="905301"/>
            <a:ext cx="6401105" cy="5778303"/>
          </a:xfrm>
          <a:prstGeom prst="rect">
            <a:avLst/>
          </a:prstGeom>
          <a:solidFill>
            <a:srgbClr val="384E28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void </a:t>
            </a:r>
            <a:r>
              <a:rPr lang="en-US" sz="1800" dirty="0" err="1">
                <a:solidFill>
                  <a:srgbClr val="FFFF99"/>
                </a:solidFill>
              </a:rPr>
              <a:t>funcrec</a:t>
            </a:r>
            <a:r>
              <a:rPr lang="en-US" sz="1800" dirty="0">
                <a:solidFill>
                  <a:srgbClr val="FFFF99"/>
                </a:solidFill>
              </a:rPr>
              <a:t>(char s2[], int </a:t>
            </a:r>
            <a:r>
              <a:rPr lang="en-US" sz="1800" dirty="0" err="1">
                <a:solidFill>
                  <a:srgbClr val="FFFF99"/>
                </a:solidFill>
              </a:rPr>
              <a:t>len</a:t>
            </a:r>
            <a:r>
              <a:rPr lang="en-US" sz="1800" dirty="0">
                <a:solidFill>
                  <a:srgbClr val="FFFF99"/>
                </a:solidFill>
              </a:rPr>
              <a:t>, string ns);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endParaRPr lang="en-US" sz="18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int main() {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C000"/>
                </a:solidFill>
              </a:rPr>
              <a:t> /*****initialize variables *******/</a:t>
            </a:r>
            <a:endParaRPr lang="en-US" sz="18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char s2[] = {'</a:t>
            </a:r>
            <a:r>
              <a:rPr lang="en-US" sz="1800" dirty="0" err="1">
                <a:solidFill>
                  <a:srgbClr val="FFFF99"/>
                </a:solidFill>
              </a:rPr>
              <a:t>s','t','r','e','s','s','e','d</a:t>
            </a:r>
            <a:r>
              <a:rPr lang="en-US" sz="1800" dirty="0">
                <a:solidFill>
                  <a:srgbClr val="FFFF99"/>
                </a:solidFill>
              </a:rPr>
              <a:t>'};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int </a:t>
            </a:r>
            <a:r>
              <a:rPr lang="en-US" sz="1800" dirty="0" err="1">
                <a:solidFill>
                  <a:srgbClr val="FFFF99"/>
                </a:solidFill>
              </a:rPr>
              <a:t>len</a:t>
            </a:r>
            <a:r>
              <a:rPr lang="en-US" sz="1800" dirty="0">
                <a:solidFill>
                  <a:srgbClr val="FFFF99"/>
                </a:solidFill>
              </a:rPr>
              <a:t> = 7;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string ns = "";</a:t>
            </a:r>
            <a:r>
              <a:rPr lang="en-US" sz="1800" dirty="0">
                <a:solidFill>
                  <a:srgbClr val="FFC000"/>
                </a:solidFill>
              </a:rPr>
              <a:t> //empty string</a:t>
            </a:r>
            <a:endParaRPr lang="en-US" sz="18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FFFF99"/>
                </a:solidFill>
              </a:rPr>
              <a:t>	</a:t>
            </a:r>
          </a:p>
          <a:p>
            <a:pPr marL="57150" indent="0">
              <a:spcBef>
                <a:spcPts val="400"/>
              </a:spcBef>
              <a:buNone/>
            </a:pPr>
            <a:endParaRPr lang="en-US" sz="18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None/>
            </a:pPr>
            <a:endParaRPr lang="en-US" sz="18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None/>
            </a:pPr>
            <a:endParaRPr lang="en-US" sz="18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FFC000"/>
                </a:solidFill>
              </a:rPr>
              <a:t>  /*******start loop*******/</a:t>
            </a:r>
            <a:endParaRPr lang="en-US" sz="18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ns = </a:t>
            </a:r>
            <a:r>
              <a:rPr lang="en-US" sz="1800" dirty="0" err="1">
                <a:solidFill>
                  <a:srgbClr val="FFFF99"/>
                </a:solidFill>
              </a:rPr>
              <a:t>funcrec</a:t>
            </a:r>
            <a:r>
              <a:rPr lang="en-US" sz="1800" dirty="0">
                <a:solidFill>
                  <a:srgbClr val="FFFF99"/>
                </a:solidFill>
              </a:rPr>
              <a:t>(s2,len,ns);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</a:t>
            </a:r>
            <a:r>
              <a:rPr lang="en-US" sz="1800" dirty="0" err="1">
                <a:solidFill>
                  <a:srgbClr val="FFFF99"/>
                </a:solidFill>
              </a:rPr>
              <a:t>cout</a:t>
            </a:r>
            <a:r>
              <a:rPr lang="en-US" sz="1800" dirty="0">
                <a:solidFill>
                  <a:srgbClr val="FFFF99"/>
                </a:solidFill>
              </a:rPr>
              <a:t> &lt;&lt; ns &lt;&lt; </a:t>
            </a:r>
            <a:r>
              <a:rPr lang="en-US" sz="1800" dirty="0" err="1">
                <a:solidFill>
                  <a:srgbClr val="FFFF99"/>
                </a:solidFill>
              </a:rPr>
              <a:t>endl</a:t>
            </a:r>
            <a:r>
              <a:rPr lang="en-US" sz="1800" dirty="0">
                <a:solidFill>
                  <a:srgbClr val="FFFF99"/>
                </a:solidFill>
              </a:rPr>
              <a:t>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return 0;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}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void </a:t>
            </a:r>
            <a:r>
              <a:rPr lang="en-US" sz="1800" dirty="0" err="1">
                <a:solidFill>
                  <a:srgbClr val="FFFF99"/>
                </a:solidFill>
              </a:rPr>
              <a:t>funcrec</a:t>
            </a:r>
            <a:r>
              <a:rPr lang="en-US" sz="1800" dirty="0">
                <a:solidFill>
                  <a:srgbClr val="FFFF99"/>
                </a:solidFill>
              </a:rPr>
              <a:t>(char s2[], int </a:t>
            </a:r>
            <a:r>
              <a:rPr lang="en-US" sz="1800" dirty="0" err="1">
                <a:solidFill>
                  <a:srgbClr val="FFFF99"/>
                </a:solidFill>
              </a:rPr>
              <a:t>len</a:t>
            </a:r>
            <a:r>
              <a:rPr lang="en-US" sz="1800" dirty="0">
                <a:solidFill>
                  <a:srgbClr val="FFFF99"/>
                </a:solidFill>
              </a:rPr>
              <a:t>, string ns) {  </a:t>
            </a:r>
            <a:r>
              <a:rPr lang="en-US" sz="1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//HERE THE FUNCTION IS THE LOOP!!!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FFFF99"/>
                </a:solidFill>
              </a:rPr>
              <a:t>	if (</a:t>
            </a:r>
            <a:r>
              <a:rPr lang="en-US" sz="1800" dirty="0" err="1">
                <a:solidFill>
                  <a:srgbClr val="FFFF99"/>
                </a:solidFill>
              </a:rPr>
              <a:t>len</a:t>
            </a:r>
            <a:r>
              <a:rPr lang="en-US" sz="1800" dirty="0">
                <a:solidFill>
                  <a:srgbClr val="FFFF99"/>
                </a:solidFill>
              </a:rPr>
              <a:t> &lt;0) {         </a:t>
            </a:r>
            <a:r>
              <a:rPr lang="en-US" sz="1800" dirty="0">
                <a:solidFill>
                  <a:srgbClr val="00B0F0"/>
                </a:solidFill>
              </a:rPr>
              <a:t>//stopping condition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	return ns;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}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else {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	ns = ns + s2[</a:t>
            </a:r>
            <a:r>
              <a:rPr lang="en-US" sz="1800" dirty="0" err="1">
                <a:solidFill>
                  <a:srgbClr val="FFFF99"/>
                </a:solidFill>
              </a:rPr>
              <a:t>len</a:t>
            </a:r>
            <a:r>
              <a:rPr lang="en-US" sz="1800" dirty="0">
                <a:solidFill>
                  <a:srgbClr val="FFFF99"/>
                </a:solidFill>
              </a:rPr>
              <a:t>]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	return </a:t>
            </a:r>
            <a:r>
              <a:rPr lang="en-US" sz="1800" dirty="0" err="1">
                <a:solidFill>
                  <a:srgbClr val="FFFF99"/>
                </a:solidFill>
              </a:rPr>
              <a:t>funcrec</a:t>
            </a:r>
            <a:r>
              <a:rPr lang="en-US" sz="1800" dirty="0">
                <a:solidFill>
                  <a:srgbClr val="FFFF99"/>
                </a:solidFill>
              </a:rPr>
              <a:t>(s2 , len-1, ns);</a:t>
            </a:r>
          </a:p>
          <a:p>
            <a:pPr marL="5715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FFFF99"/>
                </a:solidFill>
              </a:rPr>
              <a:t>		</a:t>
            </a:r>
            <a:r>
              <a:rPr lang="en-US" sz="1800" dirty="0">
                <a:solidFill>
                  <a:srgbClr val="FFC000"/>
                </a:solidFill>
              </a:rPr>
              <a:t>//len-1 = progressing towards stopping condition</a:t>
            </a:r>
            <a:endParaRPr lang="en-US" sz="1800" dirty="0">
              <a:solidFill>
                <a:srgbClr val="FFFF99"/>
              </a:solidFill>
            </a:endParaRP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	}</a:t>
            </a:r>
          </a:p>
          <a:p>
            <a:pPr marL="57150" indent="0">
              <a:spcBef>
                <a:spcPts val="400"/>
              </a:spcBef>
              <a:buFont typeface="Wingdings 3" charset="2"/>
              <a:buNone/>
            </a:pPr>
            <a:r>
              <a:rPr lang="en-US" sz="1800" dirty="0">
                <a:solidFill>
                  <a:srgbClr val="FFFF99"/>
                </a:solidFill>
              </a:rPr>
              <a:t>}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E6403FA-CBBD-4AEF-9EA6-913D125CDE6F}"/>
              </a:ext>
            </a:extLst>
          </p:cNvPr>
          <p:cNvCxnSpPr>
            <a:cxnSpLocks/>
          </p:cNvCxnSpPr>
          <p:nvPr/>
        </p:nvCxnSpPr>
        <p:spPr>
          <a:xfrm>
            <a:off x="3471081" y="4303594"/>
            <a:ext cx="3166280" cy="12919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eft Brace 11">
            <a:extLst>
              <a:ext uri="{FF2B5EF4-FFF2-40B4-BE49-F238E27FC236}">
                <a16:creationId xmlns:a16="http://schemas.microsoft.com/office/drawing/2014/main" id="{C98FEB0A-4330-4BAD-85AF-43D2E1B89269}"/>
              </a:ext>
            </a:extLst>
          </p:cNvPr>
          <p:cNvSpPr/>
          <p:nvPr/>
        </p:nvSpPr>
        <p:spPr>
          <a:xfrm>
            <a:off x="632346" y="3612107"/>
            <a:ext cx="355069" cy="1519451"/>
          </a:xfrm>
          <a:prstGeom prst="leftBrace">
            <a:avLst/>
          </a:prstGeom>
          <a:ln w="28575">
            <a:solidFill>
              <a:srgbClr val="FF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66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688926-B55D-4423-8A24-AE9E98950966}"/>
              </a:ext>
            </a:extLst>
          </p:cNvPr>
          <p:cNvSpPr txBox="1"/>
          <p:nvPr/>
        </p:nvSpPr>
        <p:spPr>
          <a:xfrm>
            <a:off x="0" y="4012442"/>
            <a:ext cx="6778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is the loop!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5D51E485-2903-43A3-ADCE-4F7ABC9E6D66}"/>
              </a:ext>
            </a:extLst>
          </p:cNvPr>
          <p:cNvSpPr/>
          <p:nvPr/>
        </p:nvSpPr>
        <p:spPr>
          <a:xfrm flipH="1">
            <a:off x="10681647" y="4649337"/>
            <a:ext cx="577755" cy="1705970"/>
          </a:xfrm>
          <a:prstGeom prst="leftBrace">
            <a:avLst>
              <a:gd name="adj1" fmla="val 8333"/>
              <a:gd name="adj2" fmla="val 51049"/>
            </a:avLst>
          </a:prstGeom>
          <a:ln w="28575">
            <a:solidFill>
              <a:srgbClr val="FF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66FF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AC30B8-B425-4BCE-98DC-ADA7BBE5BC5B}"/>
              </a:ext>
            </a:extLst>
          </p:cNvPr>
          <p:cNvSpPr txBox="1"/>
          <p:nvPr/>
        </p:nvSpPr>
        <p:spPr>
          <a:xfrm>
            <a:off x="11345816" y="5214035"/>
            <a:ext cx="6778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is the loop!</a:t>
            </a:r>
          </a:p>
        </p:txBody>
      </p:sp>
    </p:spTree>
    <p:extLst>
      <p:ext uri="{BB962C8B-B14F-4D97-AF65-F5344CB8AC3E}">
        <p14:creationId xmlns:p14="http://schemas.microsoft.com/office/powerpoint/2010/main" val="1663739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15" y="93435"/>
            <a:ext cx="7055380" cy="842682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Stack:</a:t>
            </a:r>
            <a:br>
              <a:rPr lang="en-US" sz="2000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61615" y="1121277"/>
            <a:ext cx="3096690" cy="48006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f(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x,int</a:t>
            </a:r>
            <a:r>
              <a:rPr lang="en-US" dirty="0">
                <a:solidFill>
                  <a:srgbClr val="FFFF00"/>
                </a:solidFill>
              </a:rPr>
              <a:t> y);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main() {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err="1">
                <a:solidFill>
                  <a:srgbClr val="FFFF00"/>
                </a:solidFill>
              </a:rPr>
              <a:t>cout</a:t>
            </a:r>
            <a:r>
              <a:rPr lang="en-US" dirty="0">
                <a:solidFill>
                  <a:srgbClr val="FFFF00"/>
                </a:solidFill>
              </a:rPr>
              <a:t> &lt;&lt; f(3,4) &lt;&lt; </a:t>
            </a:r>
            <a:r>
              <a:rPr lang="en-US" dirty="0" err="1">
                <a:solidFill>
                  <a:srgbClr val="FFFF00"/>
                </a:solidFill>
              </a:rPr>
              <a:t>endl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 (0);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f(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x,int</a:t>
            </a:r>
            <a:r>
              <a:rPr lang="en-US" dirty="0">
                <a:solidFill>
                  <a:srgbClr val="FFFF00"/>
                </a:solidFill>
              </a:rPr>
              <a:t> y){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if (y == 1){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return(x);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else {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return(f(x,y-1) + x);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6BB0DBCF-B359-4E40-808D-FC18429BF0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417892"/>
              </p:ext>
            </p:extLst>
          </p:nvPr>
        </p:nvGraphicFramePr>
        <p:xfrm>
          <a:off x="3407789" y="1157089"/>
          <a:ext cx="8663232" cy="4764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2904">
                  <a:extLst>
                    <a:ext uri="{9D8B030D-6E8A-4147-A177-3AD203B41FA5}">
                      <a16:colId xmlns:a16="http://schemas.microsoft.com/office/drawing/2014/main" val="299600603"/>
                    </a:ext>
                  </a:extLst>
                </a:gridCol>
                <a:gridCol w="1082904">
                  <a:extLst>
                    <a:ext uri="{9D8B030D-6E8A-4147-A177-3AD203B41FA5}">
                      <a16:colId xmlns:a16="http://schemas.microsoft.com/office/drawing/2014/main" val="788097976"/>
                    </a:ext>
                  </a:extLst>
                </a:gridCol>
                <a:gridCol w="1082904">
                  <a:extLst>
                    <a:ext uri="{9D8B030D-6E8A-4147-A177-3AD203B41FA5}">
                      <a16:colId xmlns:a16="http://schemas.microsoft.com/office/drawing/2014/main" val="2317249482"/>
                    </a:ext>
                  </a:extLst>
                </a:gridCol>
                <a:gridCol w="1082904">
                  <a:extLst>
                    <a:ext uri="{9D8B030D-6E8A-4147-A177-3AD203B41FA5}">
                      <a16:colId xmlns:a16="http://schemas.microsoft.com/office/drawing/2014/main" val="3368888776"/>
                    </a:ext>
                  </a:extLst>
                </a:gridCol>
                <a:gridCol w="1082904">
                  <a:extLst>
                    <a:ext uri="{9D8B030D-6E8A-4147-A177-3AD203B41FA5}">
                      <a16:colId xmlns:a16="http://schemas.microsoft.com/office/drawing/2014/main" val="119359988"/>
                    </a:ext>
                  </a:extLst>
                </a:gridCol>
                <a:gridCol w="1082904">
                  <a:extLst>
                    <a:ext uri="{9D8B030D-6E8A-4147-A177-3AD203B41FA5}">
                      <a16:colId xmlns:a16="http://schemas.microsoft.com/office/drawing/2014/main" val="4177744212"/>
                    </a:ext>
                  </a:extLst>
                </a:gridCol>
                <a:gridCol w="1082904">
                  <a:extLst>
                    <a:ext uri="{9D8B030D-6E8A-4147-A177-3AD203B41FA5}">
                      <a16:colId xmlns:a16="http://schemas.microsoft.com/office/drawing/2014/main" val="3931120910"/>
                    </a:ext>
                  </a:extLst>
                </a:gridCol>
                <a:gridCol w="1082904">
                  <a:extLst>
                    <a:ext uri="{9D8B030D-6E8A-4147-A177-3AD203B41FA5}">
                      <a16:colId xmlns:a16="http://schemas.microsoft.com/office/drawing/2014/main" val="54287420"/>
                    </a:ext>
                  </a:extLst>
                </a:gridCol>
              </a:tblGrid>
              <a:tr h="794132">
                <a:tc>
                  <a:txBody>
                    <a:bodyPr/>
                    <a:lstStyle/>
                    <a:p>
                      <a:r>
                        <a:rPr lang="en-US" sz="1400" dirty="0"/>
                        <a:t>Stack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Stack (2)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Stack (3)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Stack (4)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Stack (5)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Stack (6)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Stack (7)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Stack (8)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553798"/>
                  </a:ext>
                </a:extLst>
              </a:tr>
              <a:tr h="794132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407625"/>
                  </a:ext>
                </a:extLst>
              </a:tr>
              <a:tr h="79413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X=3,y=1</a:t>
                      </a:r>
                    </a:p>
                    <a:p>
                      <a:r>
                        <a:rPr lang="en-US" sz="1000" dirty="0"/>
                        <a:t>Returning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572073"/>
                  </a:ext>
                </a:extLst>
              </a:tr>
              <a:tr h="7941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X=3,y=2</a:t>
                      </a:r>
                    </a:p>
                    <a:p>
                      <a:r>
                        <a:rPr lang="en-US" sz="1000" dirty="0"/>
                        <a:t>Returning f(3,1)+3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X=3,y=2</a:t>
                      </a:r>
                    </a:p>
                    <a:p>
                      <a:r>
                        <a:rPr lang="en-US" sz="1000" dirty="0"/>
                        <a:t>Returning f(3,1)+3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X=3,y=2</a:t>
                      </a:r>
                    </a:p>
                    <a:p>
                      <a:r>
                        <a:rPr lang="en-US" sz="1000" dirty="0"/>
                        <a:t>Returning 3+3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76863"/>
                  </a:ext>
                </a:extLst>
              </a:tr>
              <a:tr h="79413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X=3,y=3</a:t>
                      </a:r>
                    </a:p>
                    <a:p>
                      <a:r>
                        <a:rPr lang="en-US" sz="1000" dirty="0"/>
                        <a:t>Returning f(3,2) + 3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X=3,y=3</a:t>
                      </a:r>
                    </a:p>
                    <a:p>
                      <a:r>
                        <a:rPr lang="en-US" sz="1000" dirty="0"/>
                        <a:t>Returning f(3,2) + 3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X=3,y=3</a:t>
                      </a:r>
                    </a:p>
                    <a:p>
                      <a:r>
                        <a:rPr lang="en-US" sz="1000" dirty="0"/>
                        <a:t>Returning f(3,2) + 3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X=3,y=3</a:t>
                      </a:r>
                    </a:p>
                    <a:p>
                      <a:r>
                        <a:rPr lang="en-US" sz="1000" dirty="0"/>
                        <a:t>Returning f(3,2) + 3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X=3,y=3</a:t>
                      </a:r>
                    </a:p>
                    <a:p>
                      <a:r>
                        <a:rPr lang="en-US" sz="1000" dirty="0"/>
                        <a:t>Returning 6 + 3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218227"/>
                  </a:ext>
                </a:extLst>
              </a:tr>
              <a:tr h="794132">
                <a:tc>
                  <a:txBody>
                    <a:bodyPr/>
                    <a:lstStyle/>
                    <a:p>
                      <a:r>
                        <a:rPr lang="en-US" sz="1000" dirty="0"/>
                        <a:t>X=3,y=4</a:t>
                      </a:r>
                    </a:p>
                    <a:p>
                      <a:r>
                        <a:rPr lang="en-US" sz="1000" dirty="0"/>
                        <a:t>Returning f(3,3) + 3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X=3,y=4</a:t>
                      </a:r>
                    </a:p>
                    <a:p>
                      <a:r>
                        <a:rPr lang="en-US" sz="1000" dirty="0"/>
                        <a:t>Returning f(3,3) + 3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X=3,y=4</a:t>
                      </a:r>
                    </a:p>
                    <a:p>
                      <a:r>
                        <a:rPr lang="en-US" sz="1000" dirty="0"/>
                        <a:t>Returning f(3,3) + 3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X=3,y=4</a:t>
                      </a:r>
                    </a:p>
                    <a:p>
                      <a:r>
                        <a:rPr lang="en-US" sz="1000" dirty="0"/>
                        <a:t>Returning f(3,3) + 3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X=3,y=4</a:t>
                      </a:r>
                    </a:p>
                    <a:p>
                      <a:r>
                        <a:rPr lang="en-US" sz="1000" dirty="0"/>
                        <a:t>Returning f(3,3) + 3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X=3,y=4</a:t>
                      </a:r>
                    </a:p>
                    <a:p>
                      <a:r>
                        <a:rPr lang="en-US" sz="1000" dirty="0"/>
                        <a:t>Returning f(3,3) + 3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X=3,y=4</a:t>
                      </a:r>
                    </a:p>
                    <a:p>
                      <a:r>
                        <a:rPr lang="en-US" sz="1000" dirty="0"/>
                        <a:t>Returning 9 + 3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X=3,y=4</a:t>
                      </a:r>
                    </a:p>
                    <a:p>
                      <a:r>
                        <a:rPr lang="en-US" sz="1000" dirty="0"/>
                        <a:t>Returning 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19921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870FF39-3CA1-404E-868A-B1EC4E4E098E}"/>
              </a:ext>
            </a:extLst>
          </p:cNvPr>
          <p:cNvSpPr txBox="1"/>
          <p:nvPr/>
        </p:nvSpPr>
        <p:spPr>
          <a:xfrm flipH="1">
            <a:off x="3484954" y="705532"/>
            <a:ext cx="5427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Stack in different stages as the code runs…</a:t>
            </a:r>
          </a:p>
        </p:txBody>
      </p:sp>
    </p:spTree>
    <p:extLst>
      <p:ext uri="{BB962C8B-B14F-4D97-AF65-F5344CB8AC3E}">
        <p14:creationId xmlns:p14="http://schemas.microsoft.com/office/powerpoint/2010/main" val="2567574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710" y="228600"/>
            <a:ext cx="7055380" cy="842682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Try:</a:t>
            </a:r>
            <a:br>
              <a:rPr lang="en-US" sz="2000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09800" y="1219200"/>
            <a:ext cx="3096690" cy="48006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f(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x,int</a:t>
            </a:r>
            <a:r>
              <a:rPr lang="en-US" dirty="0">
                <a:solidFill>
                  <a:srgbClr val="FFFF00"/>
                </a:solidFill>
              </a:rPr>
              <a:t> y);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main() {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err="1">
                <a:solidFill>
                  <a:srgbClr val="FFFF00"/>
                </a:solidFill>
              </a:rPr>
              <a:t>cout</a:t>
            </a:r>
            <a:r>
              <a:rPr lang="en-US" dirty="0">
                <a:solidFill>
                  <a:srgbClr val="FFFF00"/>
                </a:solidFill>
              </a:rPr>
              <a:t> &lt;&lt; 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f(3,4) </a:t>
            </a:r>
            <a:r>
              <a:rPr lang="en-US" dirty="0">
                <a:solidFill>
                  <a:srgbClr val="FFFF00"/>
                </a:solidFill>
              </a:rPr>
              <a:t>&lt;&lt; </a:t>
            </a:r>
            <a:r>
              <a:rPr lang="en-US" dirty="0" err="1">
                <a:solidFill>
                  <a:srgbClr val="FFFF00"/>
                </a:solidFill>
              </a:rPr>
              <a:t>endl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 (0);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x,int</a:t>
            </a:r>
            <a:r>
              <a:rPr lang="en-US" dirty="0">
                <a:solidFill>
                  <a:srgbClr val="FFFF00"/>
                </a:solidFill>
              </a:rPr>
              <a:t> y){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if (y == 1){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return(x);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else {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return( 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f(x,y-1) + x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7C9CF3C-A016-4E55-9257-7ADACD9184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005448"/>
              </p:ext>
            </p:extLst>
          </p:nvPr>
        </p:nvGraphicFramePr>
        <p:xfrm>
          <a:off x="5707929" y="982694"/>
          <a:ext cx="3695307" cy="4989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307">
                  <a:extLst>
                    <a:ext uri="{9D8B030D-6E8A-4147-A177-3AD203B41FA5}">
                      <a16:colId xmlns:a16="http://schemas.microsoft.com/office/drawing/2014/main" val="2054889503"/>
                    </a:ext>
                  </a:extLst>
                </a:gridCol>
              </a:tblGrid>
              <a:tr h="9435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STACK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907798"/>
                  </a:ext>
                </a:extLst>
              </a:tr>
              <a:tr h="1215076">
                <a:tc>
                  <a:txBody>
                    <a:bodyPr/>
                    <a:lstStyle/>
                    <a:p>
                      <a:r>
                        <a:rPr lang="en-US" dirty="0"/>
                        <a:t>X=3, y =1</a:t>
                      </a:r>
                    </a:p>
                    <a:p>
                      <a:r>
                        <a:rPr lang="en-US" dirty="0"/>
                        <a:t>Returning 3 (we hit stopping condition!)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025338"/>
                  </a:ext>
                </a:extLst>
              </a:tr>
              <a:tr h="943527">
                <a:tc>
                  <a:txBody>
                    <a:bodyPr/>
                    <a:lstStyle/>
                    <a:p>
                      <a:r>
                        <a:rPr lang="en-US" dirty="0"/>
                        <a:t>X = 3, y = 2</a:t>
                      </a:r>
                    </a:p>
                    <a:p>
                      <a:r>
                        <a:rPr lang="en-US" dirty="0"/>
                        <a:t>Returning (f(3,1) + 3)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742975"/>
                  </a:ext>
                </a:extLst>
              </a:tr>
              <a:tr h="943527">
                <a:tc>
                  <a:txBody>
                    <a:bodyPr/>
                    <a:lstStyle/>
                    <a:p>
                      <a:r>
                        <a:rPr lang="en-US" dirty="0"/>
                        <a:t>X=3, y =3</a:t>
                      </a:r>
                    </a:p>
                    <a:p>
                      <a:r>
                        <a:rPr lang="en-US" dirty="0"/>
                        <a:t>Returning (f(3,2) + 3)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449931"/>
                  </a:ext>
                </a:extLst>
              </a:tr>
              <a:tr h="943527">
                <a:tc>
                  <a:txBody>
                    <a:bodyPr/>
                    <a:lstStyle/>
                    <a:p>
                      <a:r>
                        <a:rPr lang="en-US" dirty="0"/>
                        <a:t>X=3, y = 4</a:t>
                      </a:r>
                    </a:p>
                    <a:p>
                      <a:r>
                        <a:rPr lang="en-US" dirty="0"/>
                        <a:t>Returning (f(3,3) + 3)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61945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6D54A6F-8023-4339-A245-EB5876F68439}"/>
              </a:ext>
            </a:extLst>
          </p:cNvPr>
          <p:cNvSpPr txBox="1"/>
          <p:nvPr/>
        </p:nvSpPr>
        <p:spPr>
          <a:xfrm>
            <a:off x="9403236" y="2177591"/>
            <a:ext cx="26725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/>
              <a:t>Variables popped from stack and 3 is returned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2ECA4D7-43CA-4F2C-99C3-162B9B7429D8}"/>
              </a:ext>
            </a:extLst>
          </p:cNvPr>
          <p:cNvCxnSpPr/>
          <p:nvPr/>
        </p:nvCxnSpPr>
        <p:spPr>
          <a:xfrm flipH="1">
            <a:off x="7310487" y="2705493"/>
            <a:ext cx="3322948" cy="758858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CE04CD1-3A49-4C57-9425-B048790CF601}"/>
              </a:ext>
            </a:extLst>
          </p:cNvPr>
          <p:cNvSpPr txBox="1"/>
          <p:nvPr/>
        </p:nvSpPr>
        <p:spPr>
          <a:xfrm>
            <a:off x="9403236" y="3156574"/>
            <a:ext cx="26725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/>
              <a:t>Variables popped from stack and 6 is returned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FA132B5-302D-4CFD-8DBD-0EC5CEFA98F1}"/>
              </a:ext>
            </a:extLst>
          </p:cNvPr>
          <p:cNvCxnSpPr/>
          <p:nvPr/>
        </p:nvCxnSpPr>
        <p:spPr>
          <a:xfrm flipH="1">
            <a:off x="7310487" y="3684476"/>
            <a:ext cx="3322948" cy="758858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02A66FC-B1B0-4783-8D74-BECE2409EE42}"/>
              </a:ext>
            </a:extLst>
          </p:cNvPr>
          <p:cNvSpPr txBox="1"/>
          <p:nvPr/>
        </p:nvSpPr>
        <p:spPr>
          <a:xfrm>
            <a:off x="9403236" y="4119578"/>
            <a:ext cx="26725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/>
              <a:t>Variables popped from stack and 9 is returned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8C8A52A-0A9F-4286-B212-F532DF020B25}"/>
              </a:ext>
            </a:extLst>
          </p:cNvPr>
          <p:cNvCxnSpPr/>
          <p:nvPr/>
        </p:nvCxnSpPr>
        <p:spPr>
          <a:xfrm flipH="1">
            <a:off x="7310487" y="4647480"/>
            <a:ext cx="3322948" cy="758858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5E6C5D4-0FAD-44FD-8A02-16BFF99A4F25}"/>
              </a:ext>
            </a:extLst>
          </p:cNvPr>
          <p:cNvSpPr txBox="1"/>
          <p:nvPr/>
        </p:nvSpPr>
        <p:spPr>
          <a:xfrm>
            <a:off x="9456655" y="5098562"/>
            <a:ext cx="26725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/>
              <a:t>Variables popped from stack and 12 is returned</a:t>
            </a:r>
          </a:p>
        </p:txBody>
      </p:sp>
    </p:spTree>
    <p:extLst>
      <p:ext uri="{BB962C8B-B14F-4D97-AF65-F5344CB8AC3E}">
        <p14:creationId xmlns:p14="http://schemas.microsoft.com/office/powerpoint/2010/main" val="862295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2007</TotalTime>
  <Words>3546</Words>
  <Application>Microsoft Office PowerPoint</Application>
  <PresentationFormat>Widescreen</PresentationFormat>
  <Paragraphs>592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Century Gothic</vt:lpstr>
      <vt:lpstr>Wingdings 3</vt:lpstr>
      <vt:lpstr>Ion</vt:lpstr>
      <vt:lpstr>Recursion</vt:lpstr>
      <vt:lpstr>Recursion Refresher</vt:lpstr>
      <vt:lpstr>Recursion Refresher</vt:lpstr>
      <vt:lpstr>Tracing recursion: </vt:lpstr>
      <vt:lpstr>Example:</vt:lpstr>
      <vt:lpstr>How does this work?</vt:lpstr>
      <vt:lpstr>While Loop          vs       Recursion</vt:lpstr>
      <vt:lpstr>Stack:  </vt:lpstr>
      <vt:lpstr>Try:  </vt:lpstr>
      <vt:lpstr>Binary Recursion: Stack view</vt:lpstr>
      <vt:lpstr>Binary Recursion:  Stack over time (cont.)</vt:lpstr>
      <vt:lpstr>Links that might be helpful</vt:lpstr>
      <vt:lpstr>Takeaways:</vt:lpstr>
      <vt:lpstr>PowerPoint Presentation</vt:lpstr>
      <vt:lpstr>Recursion</vt:lpstr>
      <vt:lpstr>PowerPoint Presentation</vt:lpstr>
      <vt:lpstr>Remember?  Step 3: Must formulate a problem in terms of itself.  </vt:lpstr>
      <vt:lpstr>Problem: pow(x,y) (x to the yth power)</vt:lpstr>
      <vt:lpstr>All together:</vt:lpstr>
      <vt:lpstr>Sum numbers (x to y)</vt:lpstr>
      <vt:lpstr>Sum numbers (x to y) (so far):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Recursion</dc:title>
  <dc:creator>Yarrington, Debra</dc:creator>
  <cp:lastModifiedBy>Yarrington, Debra</cp:lastModifiedBy>
  <cp:revision>18</cp:revision>
  <dcterms:created xsi:type="dcterms:W3CDTF">2020-10-12T22:05:37Z</dcterms:created>
  <dcterms:modified xsi:type="dcterms:W3CDTF">2021-03-25T04:35:45Z</dcterms:modified>
</cp:coreProperties>
</file>