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76" r:id="rId4"/>
    <p:sldId id="277" r:id="rId5"/>
    <p:sldId id="266" r:id="rId6"/>
    <p:sldId id="27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93" d="100"/>
          <a:sy n="93" d="100"/>
        </p:scale>
        <p:origin x="130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C1CFD1-1DCF-4950-BBE4-FEEDD3E28065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2464DAF-AEDF-48BE-A366-75669A0AD167}">
      <dgm:prSet/>
      <dgm:spPr/>
      <dgm:t>
        <a:bodyPr/>
        <a:lstStyle/>
        <a:p>
          <a:r>
            <a:rPr lang="en-US"/>
            <a:t>Subsets of Tree ADT</a:t>
          </a:r>
        </a:p>
      </dgm:t>
    </dgm:pt>
    <dgm:pt modelId="{7A73ECB4-E83F-4679-9275-FC098714F8C3}" type="parTrans" cxnId="{22327F92-2150-43EA-AAD8-4B296BA83F5E}">
      <dgm:prSet/>
      <dgm:spPr/>
      <dgm:t>
        <a:bodyPr/>
        <a:lstStyle/>
        <a:p>
          <a:endParaRPr lang="en-US"/>
        </a:p>
      </dgm:t>
    </dgm:pt>
    <dgm:pt modelId="{497F661F-AE4D-46C2-93CC-114425DA5679}" type="sibTrans" cxnId="{22327F92-2150-43EA-AAD8-4B296BA83F5E}">
      <dgm:prSet/>
      <dgm:spPr/>
      <dgm:t>
        <a:bodyPr/>
        <a:lstStyle/>
        <a:p>
          <a:endParaRPr lang="en-US"/>
        </a:p>
      </dgm:t>
    </dgm:pt>
    <dgm:pt modelId="{E153DAED-9926-4B37-8E60-0C5474CDA825}">
      <dgm:prSet/>
      <dgm:spPr/>
      <dgm:t>
        <a:bodyPr/>
        <a:lstStyle/>
        <a:p>
          <a:r>
            <a:rPr lang="en-US"/>
            <a:t>Each node only has 0, 1, or 2 children</a:t>
          </a:r>
        </a:p>
      </dgm:t>
    </dgm:pt>
    <dgm:pt modelId="{01FA2247-B1AE-42D3-B258-FE5BD099809F}" type="parTrans" cxnId="{C57A8146-6912-4AFF-A268-A351F192487C}">
      <dgm:prSet/>
      <dgm:spPr/>
      <dgm:t>
        <a:bodyPr/>
        <a:lstStyle/>
        <a:p>
          <a:endParaRPr lang="en-US"/>
        </a:p>
      </dgm:t>
    </dgm:pt>
    <dgm:pt modelId="{DC5CC178-11F4-49A5-A94D-364D2AF7E22B}" type="sibTrans" cxnId="{C57A8146-6912-4AFF-A268-A351F192487C}">
      <dgm:prSet/>
      <dgm:spPr/>
      <dgm:t>
        <a:bodyPr/>
        <a:lstStyle/>
        <a:p>
          <a:endParaRPr lang="en-US"/>
        </a:p>
      </dgm:t>
    </dgm:pt>
    <dgm:pt modelId="{FF3DA504-DFD1-475D-90FE-F719D1EEFBB8}">
      <dgm:prSet/>
      <dgm:spPr/>
      <dgm:t>
        <a:bodyPr/>
        <a:lstStyle/>
        <a:p>
          <a:r>
            <a:rPr lang="en-US"/>
            <a:t>Trees can have 0 or more children</a:t>
          </a:r>
        </a:p>
      </dgm:t>
    </dgm:pt>
    <dgm:pt modelId="{C27D288A-2825-486C-AD84-421E52D06E37}" type="parTrans" cxnId="{F41664E3-5D01-4996-99B8-FFE261970384}">
      <dgm:prSet/>
      <dgm:spPr/>
      <dgm:t>
        <a:bodyPr/>
        <a:lstStyle/>
        <a:p>
          <a:endParaRPr lang="en-US"/>
        </a:p>
      </dgm:t>
    </dgm:pt>
    <dgm:pt modelId="{830413EC-6AB1-4AEE-9014-F999A81F1015}" type="sibTrans" cxnId="{F41664E3-5D01-4996-99B8-FFE261970384}">
      <dgm:prSet/>
      <dgm:spPr/>
      <dgm:t>
        <a:bodyPr/>
        <a:lstStyle/>
        <a:p>
          <a:endParaRPr lang="en-US"/>
        </a:p>
      </dgm:t>
    </dgm:pt>
    <dgm:pt modelId="{BD6ED070-ED16-4A95-AAC7-35CD219B5ABA}">
      <dgm:prSet/>
      <dgm:spPr/>
      <dgm:t>
        <a:bodyPr/>
        <a:lstStyle/>
        <a:p>
          <a:r>
            <a:rPr lang="en-US"/>
            <a:t>Each node has a left child, a right child, and a parent</a:t>
          </a:r>
        </a:p>
      </dgm:t>
    </dgm:pt>
    <dgm:pt modelId="{E080A797-C8C4-4B50-99D4-62ED8B638559}" type="parTrans" cxnId="{E6683ABC-D82F-486F-A946-4C2437778406}">
      <dgm:prSet/>
      <dgm:spPr/>
      <dgm:t>
        <a:bodyPr/>
        <a:lstStyle/>
        <a:p>
          <a:endParaRPr lang="en-US"/>
        </a:p>
      </dgm:t>
    </dgm:pt>
    <dgm:pt modelId="{507EB496-9FAB-4BEC-B478-524402E2775D}" type="sibTrans" cxnId="{E6683ABC-D82F-486F-A946-4C2437778406}">
      <dgm:prSet/>
      <dgm:spPr/>
      <dgm:t>
        <a:bodyPr/>
        <a:lstStyle/>
        <a:p>
          <a:endParaRPr lang="en-US"/>
        </a:p>
      </dgm:t>
    </dgm:pt>
    <dgm:pt modelId="{2990F826-6387-4E9D-9459-37F11D6184EF}">
      <dgm:prSet/>
      <dgm:spPr/>
      <dgm:t>
        <a:bodyPr/>
        <a:lstStyle/>
        <a:p>
          <a:r>
            <a:rPr lang="en-US"/>
            <a:t>Each node may also have a height </a:t>
          </a:r>
        </a:p>
      </dgm:t>
    </dgm:pt>
    <dgm:pt modelId="{163CC2DB-0246-4E98-A02D-1E501A0DAA5B}" type="parTrans" cxnId="{4D1439F0-963A-49E1-842E-3DFD2C764FA2}">
      <dgm:prSet/>
      <dgm:spPr/>
      <dgm:t>
        <a:bodyPr/>
        <a:lstStyle/>
        <a:p>
          <a:endParaRPr lang="en-US"/>
        </a:p>
      </dgm:t>
    </dgm:pt>
    <dgm:pt modelId="{C2F9F74C-FF11-4B96-826D-B28DA316F190}" type="sibTrans" cxnId="{4D1439F0-963A-49E1-842E-3DFD2C764FA2}">
      <dgm:prSet/>
      <dgm:spPr/>
      <dgm:t>
        <a:bodyPr/>
        <a:lstStyle/>
        <a:p>
          <a:endParaRPr lang="en-US"/>
        </a:p>
      </dgm:t>
    </dgm:pt>
    <dgm:pt modelId="{0EA3A105-72C0-43E5-AE7C-EC4E86BBED37}">
      <dgm:prSet/>
      <dgm:spPr/>
      <dgm:t>
        <a:bodyPr/>
        <a:lstStyle/>
        <a:p>
          <a:r>
            <a:rPr lang="en-US"/>
            <a:t>(max height of its 2 children + 1)</a:t>
          </a:r>
        </a:p>
      </dgm:t>
    </dgm:pt>
    <dgm:pt modelId="{26BC1B56-EF80-4F24-B9E2-75D04AFCD0EC}" type="parTrans" cxnId="{4B73AE44-82EA-465B-9202-A73641AA2D07}">
      <dgm:prSet/>
      <dgm:spPr/>
      <dgm:t>
        <a:bodyPr/>
        <a:lstStyle/>
        <a:p>
          <a:endParaRPr lang="en-US"/>
        </a:p>
      </dgm:t>
    </dgm:pt>
    <dgm:pt modelId="{4F41ECE1-B9EE-4D34-B5B1-D9C3300851B7}" type="sibTrans" cxnId="{4B73AE44-82EA-465B-9202-A73641AA2D07}">
      <dgm:prSet/>
      <dgm:spPr/>
      <dgm:t>
        <a:bodyPr/>
        <a:lstStyle/>
        <a:p>
          <a:endParaRPr lang="en-US"/>
        </a:p>
      </dgm:t>
    </dgm:pt>
    <dgm:pt modelId="{A357FF01-21B2-462D-BBFE-0C17A2C4DF17}">
      <dgm:prSet/>
      <dgm:spPr/>
      <dgm:t>
        <a:bodyPr/>
        <a:lstStyle/>
        <a:p>
          <a:r>
            <a:rPr lang="en-US"/>
            <a:t>Leaves (no children) have a height of 1</a:t>
          </a:r>
        </a:p>
      </dgm:t>
    </dgm:pt>
    <dgm:pt modelId="{315095D8-05EB-4EC9-B250-14B09E0CF8F9}" type="parTrans" cxnId="{BFC5194F-4FAD-4A93-B26B-BF9D38E47BAF}">
      <dgm:prSet/>
      <dgm:spPr/>
      <dgm:t>
        <a:bodyPr/>
        <a:lstStyle/>
        <a:p>
          <a:endParaRPr lang="en-US"/>
        </a:p>
      </dgm:t>
    </dgm:pt>
    <dgm:pt modelId="{124FA56A-5294-4E9A-9C50-9C62AE1E9935}" type="sibTrans" cxnId="{BFC5194F-4FAD-4A93-B26B-BF9D38E47BAF}">
      <dgm:prSet/>
      <dgm:spPr/>
      <dgm:t>
        <a:bodyPr/>
        <a:lstStyle/>
        <a:p>
          <a:endParaRPr lang="en-US"/>
        </a:p>
      </dgm:t>
    </dgm:pt>
    <dgm:pt modelId="{9B348AC5-9D06-4B46-9B1A-98612413EAFB}">
      <dgm:prSet/>
      <dgm:spPr/>
      <dgm:t>
        <a:bodyPr/>
        <a:lstStyle/>
        <a:p>
          <a:r>
            <a:rPr lang="en-US"/>
            <a:t>Examples of binary trees:</a:t>
          </a:r>
        </a:p>
      </dgm:t>
    </dgm:pt>
    <dgm:pt modelId="{61EFB4D7-2FB6-4E2A-ABD8-33A530038D23}" type="parTrans" cxnId="{1772878F-BDC4-46E4-8EB4-FAE2A31493AC}">
      <dgm:prSet/>
      <dgm:spPr/>
      <dgm:t>
        <a:bodyPr/>
        <a:lstStyle/>
        <a:p>
          <a:endParaRPr lang="en-US"/>
        </a:p>
      </dgm:t>
    </dgm:pt>
    <dgm:pt modelId="{24DE26FF-6BAE-46F0-BFC4-3147D23075AB}" type="sibTrans" cxnId="{1772878F-BDC4-46E4-8EB4-FAE2A31493AC}">
      <dgm:prSet/>
      <dgm:spPr/>
      <dgm:t>
        <a:bodyPr/>
        <a:lstStyle/>
        <a:p>
          <a:endParaRPr lang="en-US"/>
        </a:p>
      </dgm:t>
    </dgm:pt>
    <dgm:pt modelId="{5748F4BB-AB3A-4874-B363-7BCDEBC365DC}">
      <dgm:prSet/>
      <dgm:spPr/>
      <dgm:t>
        <a:bodyPr/>
        <a:lstStyle/>
        <a:p>
          <a:r>
            <a:rPr lang="en-US"/>
            <a:t>Huffman code (just so cool!)</a:t>
          </a:r>
        </a:p>
      </dgm:t>
    </dgm:pt>
    <dgm:pt modelId="{8D9B2E8E-8F21-4375-AB39-96E32B3D6F2B}" type="parTrans" cxnId="{761D3377-3175-4266-BC8F-4620A53E66E5}">
      <dgm:prSet/>
      <dgm:spPr/>
      <dgm:t>
        <a:bodyPr/>
        <a:lstStyle/>
        <a:p>
          <a:endParaRPr lang="en-US"/>
        </a:p>
      </dgm:t>
    </dgm:pt>
    <dgm:pt modelId="{EBD2623B-B58F-45B9-8021-3BCD27E3F449}" type="sibTrans" cxnId="{761D3377-3175-4266-BC8F-4620A53E66E5}">
      <dgm:prSet/>
      <dgm:spPr/>
      <dgm:t>
        <a:bodyPr/>
        <a:lstStyle/>
        <a:p>
          <a:endParaRPr lang="en-US"/>
        </a:p>
      </dgm:t>
    </dgm:pt>
    <dgm:pt modelId="{8E4DB88B-FE3C-4284-A6B1-38331CB16C74}">
      <dgm:prSet/>
      <dgm:spPr/>
      <dgm:t>
        <a:bodyPr/>
        <a:lstStyle/>
        <a:p>
          <a:r>
            <a:rPr lang="en-US"/>
            <a:t>Decision trees: </a:t>
          </a:r>
        </a:p>
      </dgm:t>
    </dgm:pt>
    <dgm:pt modelId="{A570D0DD-20BA-495B-8E31-F31601A6B2C0}" type="parTrans" cxnId="{EA84229D-4F96-47BC-83B7-0697CAA7B9D5}">
      <dgm:prSet/>
      <dgm:spPr/>
      <dgm:t>
        <a:bodyPr/>
        <a:lstStyle/>
        <a:p>
          <a:endParaRPr lang="en-US"/>
        </a:p>
      </dgm:t>
    </dgm:pt>
    <dgm:pt modelId="{299D98C0-148C-452F-8120-0A5AE274C99F}" type="sibTrans" cxnId="{EA84229D-4F96-47BC-83B7-0697CAA7B9D5}">
      <dgm:prSet/>
      <dgm:spPr/>
      <dgm:t>
        <a:bodyPr/>
        <a:lstStyle/>
        <a:p>
          <a:endParaRPr lang="en-US"/>
        </a:p>
      </dgm:t>
    </dgm:pt>
    <dgm:pt modelId="{CFD2DACA-4F3E-455A-8F74-F27067DD620D}">
      <dgm:prSet/>
      <dgm:spPr/>
      <dgm:t>
        <a:bodyPr/>
        <a:lstStyle/>
        <a:p>
          <a:r>
            <a:rPr lang="en-US"/>
            <a:t>a boatload of online quizzes are decision trees</a:t>
          </a:r>
        </a:p>
      </dgm:t>
    </dgm:pt>
    <dgm:pt modelId="{2DDEF168-322A-458B-A124-C8F2010B4DE7}" type="parTrans" cxnId="{8BED95A4-0A01-4E96-8A1B-7160DD533120}">
      <dgm:prSet/>
      <dgm:spPr/>
      <dgm:t>
        <a:bodyPr/>
        <a:lstStyle/>
        <a:p>
          <a:endParaRPr lang="en-US"/>
        </a:p>
      </dgm:t>
    </dgm:pt>
    <dgm:pt modelId="{AD797C9E-97EA-4477-90F5-12461BBA983B}" type="sibTrans" cxnId="{8BED95A4-0A01-4E96-8A1B-7160DD533120}">
      <dgm:prSet/>
      <dgm:spPr/>
      <dgm:t>
        <a:bodyPr/>
        <a:lstStyle/>
        <a:p>
          <a:endParaRPr lang="en-US"/>
        </a:p>
      </dgm:t>
    </dgm:pt>
    <dgm:pt modelId="{2618979F-5E1B-45EA-A8CB-BA7D228399A0}">
      <dgm:prSet/>
      <dgm:spPr/>
      <dgm:t>
        <a:bodyPr/>
        <a:lstStyle/>
        <a:p>
          <a:r>
            <a:rPr lang="en-US"/>
            <a:t>Sentence parsing</a:t>
          </a:r>
        </a:p>
      </dgm:t>
    </dgm:pt>
    <dgm:pt modelId="{19E82290-D245-4EA3-A0D0-8AC13A72D3C4}" type="parTrans" cxnId="{E9266ED0-911F-4435-A42C-0915EF0FCD7A}">
      <dgm:prSet/>
      <dgm:spPr/>
      <dgm:t>
        <a:bodyPr/>
        <a:lstStyle/>
        <a:p>
          <a:endParaRPr lang="en-US"/>
        </a:p>
      </dgm:t>
    </dgm:pt>
    <dgm:pt modelId="{D11B22B5-1539-43EE-950C-154D8570B7ED}" type="sibTrans" cxnId="{E9266ED0-911F-4435-A42C-0915EF0FCD7A}">
      <dgm:prSet/>
      <dgm:spPr/>
      <dgm:t>
        <a:bodyPr/>
        <a:lstStyle/>
        <a:p>
          <a:endParaRPr lang="en-US"/>
        </a:p>
      </dgm:t>
    </dgm:pt>
    <dgm:pt modelId="{79823F32-AA65-4312-B33B-831BDEF59F56}" type="pres">
      <dgm:prSet presAssocID="{42C1CFD1-1DCF-4950-BBE4-FEEDD3E28065}" presName="linear" presStyleCnt="0">
        <dgm:presLayoutVars>
          <dgm:dir/>
          <dgm:animLvl val="lvl"/>
          <dgm:resizeHandles val="exact"/>
        </dgm:presLayoutVars>
      </dgm:prSet>
      <dgm:spPr/>
    </dgm:pt>
    <dgm:pt modelId="{8244A26F-06B8-4761-8D62-FF049C7D105E}" type="pres">
      <dgm:prSet presAssocID="{32464DAF-AEDF-48BE-A366-75669A0AD167}" presName="parentLin" presStyleCnt="0"/>
      <dgm:spPr/>
    </dgm:pt>
    <dgm:pt modelId="{58A02EDA-F815-4B11-AFD2-16A9D7BC6ED3}" type="pres">
      <dgm:prSet presAssocID="{32464DAF-AEDF-48BE-A366-75669A0AD167}" presName="parentLeftMargin" presStyleLbl="node1" presStyleIdx="0" presStyleCnt="3"/>
      <dgm:spPr/>
    </dgm:pt>
    <dgm:pt modelId="{4E0BB5F3-59A4-46BC-AC3A-B303DC1667C5}" type="pres">
      <dgm:prSet presAssocID="{32464DAF-AEDF-48BE-A366-75669A0AD16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F7DA33F-C5D6-410B-9626-4012CF5C72F3}" type="pres">
      <dgm:prSet presAssocID="{32464DAF-AEDF-48BE-A366-75669A0AD167}" presName="negativeSpace" presStyleCnt="0"/>
      <dgm:spPr/>
    </dgm:pt>
    <dgm:pt modelId="{88C61760-254D-47F8-B344-873DCC54615E}" type="pres">
      <dgm:prSet presAssocID="{32464DAF-AEDF-48BE-A366-75669A0AD167}" presName="childText" presStyleLbl="conFgAcc1" presStyleIdx="0" presStyleCnt="3">
        <dgm:presLayoutVars>
          <dgm:bulletEnabled val="1"/>
        </dgm:presLayoutVars>
      </dgm:prSet>
      <dgm:spPr/>
    </dgm:pt>
    <dgm:pt modelId="{6E67E2A2-1E49-437A-B9B5-151C51EC8F66}" type="pres">
      <dgm:prSet presAssocID="{497F661F-AE4D-46C2-93CC-114425DA5679}" presName="spaceBetweenRectangles" presStyleCnt="0"/>
      <dgm:spPr/>
    </dgm:pt>
    <dgm:pt modelId="{66E7194D-B46A-40CD-8FBE-B37A7200EBF2}" type="pres">
      <dgm:prSet presAssocID="{BD6ED070-ED16-4A95-AAC7-35CD219B5ABA}" presName="parentLin" presStyleCnt="0"/>
      <dgm:spPr/>
    </dgm:pt>
    <dgm:pt modelId="{32289E54-1E49-4B48-9D3D-8D0DFEA68CEC}" type="pres">
      <dgm:prSet presAssocID="{BD6ED070-ED16-4A95-AAC7-35CD219B5ABA}" presName="parentLeftMargin" presStyleLbl="node1" presStyleIdx="0" presStyleCnt="3"/>
      <dgm:spPr/>
    </dgm:pt>
    <dgm:pt modelId="{B343480D-BCBA-4F1A-BA5F-8200975E40BB}" type="pres">
      <dgm:prSet presAssocID="{BD6ED070-ED16-4A95-AAC7-35CD219B5AB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3CA5AC3-D4EB-4BFA-90C4-69C596F61C43}" type="pres">
      <dgm:prSet presAssocID="{BD6ED070-ED16-4A95-AAC7-35CD219B5ABA}" presName="negativeSpace" presStyleCnt="0"/>
      <dgm:spPr/>
    </dgm:pt>
    <dgm:pt modelId="{A13D40A8-E24E-4ABC-8029-CCAA66C1B2C5}" type="pres">
      <dgm:prSet presAssocID="{BD6ED070-ED16-4A95-AAC7-35CD219B5ABA}" presName="childText" presStyleLbl="conFgAcc1" presStyleIdx="1" presStyleCnt="3">
        <dgm:presLayoutVars>
          <dgm:bulletEnabled val="1"/>
        </dgm:presLayoutVars>
      </dgm:prSet>
      <dgm:spPr/>
    </dgm:pt>
    <dgm:pt modelId="{628F5DF5-FACB-45E0-9CC6-3D3E800A7412}" type="pres">
      <dgm:prSet presAssocID="{507EB496-9FAB-4BEC-B478-524402E2775D}" presName="spaceBetweenRectangles" presStyleCnt="0"/>
      <dgm:spPr/>
    </dgm:pt>
    <dgm:pt modelId="{ADE5A362-FD6F-4344-8C67-4DCE897FD816}" type="pres">
      <dgm:prSet presAssocID="{9B348AC5-9D06-4B46-9B1A-98612413EAFB}" presName="parentLin" presStyleCnt="0"/>
      <dgm:spPr/>
    </dgm:pt>
    <dgm:pt modelId="{93A61927-3E37-4D6B-AA05-6CADD9EBDA62}" type="pres">
      <dgm:prSet presAssocID="{9B348AC5-9D06-4B46-9B1A-98612413EAFB}" presName="parentLeftMargin" presStyleLbl="node1" presStyleIdx="1" presStyleCnt="3"/>
      <dgm:spPr/>
    </dgm:pt>
    <dgm:pt modelId="{49422028-A917-4949-B6DB-8DF5B07956F8}" type="pres">
      <dgm:prSet presAssocID="{9B348AC5-9D06-4B46-9B1A-98612413EAF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2C13979-D38A-40F5-B886-30074ADAC5A3}" type="pres">
      <dgm:prSet presAssocID="{9B348AC5-9D06-4B46-9B1A-98612413EAFB}" presName="negativeSpace" presStyleCnt="0"/>
      <dgm:spPr/>
    </dgm:pt>
    <dgm:pt modelId="{B0142317-CF20-4535-AED8-467AFF9074AC}" type="pres">
      <dgm:prSet presAssocID="{9B348AC5-9D06-4B46-9B1A-98612413EAF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B63A326-B3D8-48D5-9CDD-EC2A60D6A78A}" type="presOf" srcId="{A357FF01-21B2-462D-BBFE-0C17A2C4DF17}" destId="{A13D40A8-E24E-4ABC-8029-CCAA66C1B2C5}" srcOrd="0" destOrd="2" presId="urn:microsoft.com/office/officeart/2005/8/layout/list1"/>
    <dgm:cxn modelId="{6A349F3B-8CD6-436E-BC30-30A04253DBA1}" type="presOf" srcId="{32464DAF-AEDF-48BE-A366-75669A0AD167}" destId="{58A02EDA-F815-4B11-AFD2-16A9D7BC6ED3}" srcOrd="0" destOrd="0" presId="urn:microsoft.com/office/officeart/2005/8/layout/list1"/>
    <dgm:cxn modelId="{82879C5C-9717-431F-9C2B-EA29CFD90204}" type="presOf" srcId="{9B348AC5-9D06-4B46-9B1A-98612413EAFB}" destId="{93A61927-3E37-4D6B-AA05-6CADD9EBDA62}" srcOrd="0" destOrd="0" presId="urn:microsoft.com/office/officeart/2005/8/layout/list1"/>
    <dgm:cxn modelId="{B0556E41-7AAD-48DA-BA8F-A5E930537670}" type="presOf" srcId="{BD6ED070-ED16-4A95-AAC7-35CD219B5ABA}" destId="{B343480D-BCBA-4F1A-BA5F-8200975E40BB}" srcOrd="1" destOrd="0" presId="urn:microsoft.com/office/officeart/2005/8/layout/list1"/>
    <dgm:cxn modelId="{4B73AE44-82EA-465B-9202-A73641AA2D07}" srcId="{2990F826-6387-4E9D-9459-37F11D6184EF}" destId="{0EA3A105-72C0-43E5-AE7C-EC4E86BBED37}" srcOrd="0" destOrd="0" parTransId="{26BC1B56-EF80-4F24-B9E2-75D04AFCD0EC}" sibTransId="{4F41ECE1-B9EE-4D34-B5B1-D9C3300851B7}"/>
    <dgm:cxn modelId="{C57A8146-6912-4AFF-A268-A351F192487C}" srcId="{32464DAF-AEDF-48BE-A366-75669A0AD167}" destId="{E153DAED-9926-4B37-8E60-0C5474CDA825}" srcOrd="0" destOrd="0" parTransId="{01FA2247-B1AE-42D3-B258-FE5BD099809F}" sibTransId="{DC5CC178-11F4-49A5-A94D-364D2AF7E22B}"/>
    <dgm:cxn modelId="{04AB2448-6C13-4287-BE67-5E08F188BB62}" type="presOf" srcId="{32464DAF-AEDF-48BE-A366-75669A0AD167}" destId="{4E0BB5F3-59A4-46BC-AC3A-B303DC1667C5}" srcOrd="1" destOrd="0" presId="urn:microsoft.com/office/officeart/2005/8/layout/list1"/>
    <dgm:cxn modelId="{13CE0B49-7D86-412D-A4BD-27C6A1FAD697}" type="presOf" srcId="{CFD2DACA-4F3E-455A-8F74-F27067DD620D}" destId="{B0142317-CF20-4535-AED8-467AFF9074AC}" srcOrd="0" destOrd="2" presId="urn:microsoft.com/office/officeart/2005/8/layout/list1"/>
    <dgm:cxn modelId="{BFC5194F-4FAD-4A93-B26B-BF9D38E47BAF}" srcId="{2990F826-6387-4E9D-9459-37F11D6184EF}" destId="{A357FF01-21B2-462D-BBFE-0C17A2C4DF17}" srcOrd="1" destOrd="0" parTransId="{315095D8-05EB-4EC9-B250-14B09E0CF8F9}" sibTransId="{124FA56A-5294-4E9A-9C50-9C62AE1E9935}"/>
    <dgm:cxn modelId="{761D3377-3175-4266-BC8F-4620A53E66E5}" srcId="{9B348AC5-9D06-4B46-9B1A-98612413EAFB}" destId="{5748F4BB-AB3A-4874-B363-7BCDEBC365DC}" srcOrd="0" destOrd="0" parTransId="{8D9B2E8E-8F21-4375-AB39-96E32B3D6F2B}" sibTransId="{EBD2623B-B58F-45B9-8021-3BCD27E3F449}"/>
    <dgm:cxn modelId="{FD3A097E-B90E-4B91-8528-C6B17972A77A}" type="presOf" srcId="{BD6ED070-ED16-4A95-AAC7-35CD219B5ABA}" destId="{32289E54-1E49-4B48-9D3D-8D0DFEA68CEC}" srcOrd="0" destOrd="0" presId="urn:microsoft.com/office/officeart/2005/8/layout/list1"/>
    <dgm:cxn modelId="{1772878F-BDC4-46E4-8EB4-FAE2A31493AC}" srcId="{42C1CFD1-1DCF-4950-BBE4-FEEDD3E28065}" destId="{9B348AC5-9D06-4B46-9B1A-98612413EAFB}" srcOrd="2" destOrd="0" parTransId="{61EFB4D7-2FB6-4E2A-ABD8-33A530038D23}" sibTransId="{24DE26FF-6BAE-46F0-BFC4-3147D23075AB}"/>
    <dgm:cxn modelId="{22327F92-2150-43EA-AAD8-4B296BA83F5E}" srcId="{42C1CFD1-1DCF-4950-BBE4-FEEDD3E28065}" destId="{32464DAF-AEDF-48BE-A366-75669A0AD167}" srcOrd="0" destOrd="0" parTransId="{7A73ECB4-E83F-4679-9275-FC098714F8C3}" sibTransId="{497F661F-AE4D-46C2-93CC-114425DA5679}"/>
    <dgm:cxn modelId="{A0D32593-4785-4E0C-AB8F-13D814DBCDAC}" type="presOf" srcId="{FF3DA504-DFD1-475D-90FE-F719D1EEFBB8}" destId="{88C61760-254D-47F8-B344-873DCC54615E}" srcOrd="0" destOrd="1" presId="urn:microsoft.com/office/officeart/2005/8/layout/list1"/>
    <dgm:cxn modelId="{007F5199-1F62-49AE-9EC1-D41A2D383B73}" type="presOf" srcId="{2618979F-5E1B-45EA-A8CB-BA7D228399A0}" destId="{B0142317-CF20-4535-AED8-467AFF9074AC}" srcOrd="0" destOrd="3" presId="urn:microsoft.com/office/officeart/2005/8/layout/list1"/>
    <dgm:cxn modelId="{EA84229D-4F96-47BC-83B7-0697CAA7B9D5}" srcId="{9B348AC5-9D06-4B46-9B1A-98612413EAFB}" destId="{8E4DB88B-FE3C-4284-A6B1-38331CB16C74}" srcOrd="1" destOrd="0" parTransId="{A570D0DD-20BA-495B-8E31-F31601A6B2C0}" sibTransId="{299D98C0-148C-452F-8120-0A5AE274C99F}"/>
    <dgm:cxn modelId="{8BED95A4-0A01-4E96-8A1B-7160DD533120}" srcId="{8E4DB88B-FE3C-4284-A6B1-38331CB16C74}" destId="{CFD2DACA-4F3E-455A-8F74-F27067DD620D}" srcOrd="0" destOrd="0" parTransId="{2DDEF168-322A-458B-A124-C8F2010B4DE7}" sibTransId="{AD797C9E-97EA-4477-90F5-12461BBA983B}"/>
    <dgm:cxn modelId="{897B77AD-C34B-4087-B30F-1761CDE02333}" type="presOf" srcId="{8E4DB88B-FE3C-4284-A6B1-38331CB16C74}" destId="{B0142317-CF20-4535-AED8-467AFF9074AC}" srcOrd="0" destOrd="1" presId="urn:microsoft.com/office/officeart/2005/8/layout/list1"/>
    <dgm:cxn modelId="{6B9EAEB8-2E8D-4B0C-A38D-8CD63AEEA175}" type="presOf" srcId="{2990F826-6387-4E9D-9459-37F11D6184EF}" destId="{A13D40A8-E24E-4ABC-8029-CCAA66C1B2C5}" srcOrd="0" destOrd="0" presId="urn:microsoft.com/office/officeart/2005/8/layout/list1"/>
    <dgm:cxn modelId="{E6683ABC-D82F-486F-A946-4C2437778406}" srcId="{42C1CFD1-1DCF-4950-BBE4-FEEDD3E28065}" destId="{BD6ED070-ED16-4A95-AAC7-35CD219B5ABA}" srcOrd="1" destOrd="0" parTransId="{E080A797-C8C4-4B50-99D4-62ED8B638559}" sibTransId="{507EB496-9FAB-4BEC-B478-524402E2775D}"/>
    <dgm:cxn modelId="{74CBBABF-CB71-4F44-B6CE-C125B4431566}" type="presOf" srcId="{0EA3A105-72C0-43E5-AE7C-EC4E86BBED37}" destId="{A13D40A8-E24E-4ABC-8029-CCAA66C1B2C5}" srcOrd="0" destOrd="1" presId="urn:microsoft.com/office/officeart/2005/8/layout/list1"/>
    <dgm:cxn modelId="{E9266ED0-911F-4435-A42C-0915EF0FCD7A}" srcId="{9B348AC5-9D06-4B46-9B1A-98612413EAFB}" destId="{2618979F-5E1B-45EA-A8CB-BA7D228399A0}" srcOrd="2" destOrd="0" parTransId="{19E82290-D245-4EA3-A0D0-8AC13A72D3C4}" sibTransId="{D11B22B5-1539-43EE-950C-154D8570B7ED}"/>
    <dgm:cxn modelId="{BAA8A5DB-9B34-45F1-9F01-319E90863F89}" type="presOf" srcId="{9B348AC5-9D06-4B46-9B1A-98612413EAFB}" destId="{49422028-A917-4949-B6DB-8DF5B07956F8}" srcOrd="1" destOrd="0" presId="urn:microsoft.com/office/officeart/2005/8/layout/list1"/>
    <dgm:cxn modelId="{F41664E3-5D01-4996-99B8-FFE261970384}" srcId="{E153DAED-9926-4B37-8E60-0C5474CDA825}" destId="{FF3DA504-DFD1-475D-90FE-F719D1EEFBB8}" srcOrd="0" destOrd="0" parTransId="{C27D288A-2825-486C-AD84-421E52D06E37}" sibTransId="{830413EC-6AB1-4AEE-9014-F999A81F1015}"/>
    <dgm:cxn modelId="{DB4E37E7-0C29-4661-81F9-35A85F8B7491}" type="presOf" srcId="{42C1CFD1-1DCF-4950-BBE4-FEEDD3E28065}" destId="{79823F32-AA65-4312-B33B-831BDEF59F56}" srcOrd="0" destOrd="0" presId="urn:microsoft.com/office/officeart/2005/8/layout/list1"/>
    <dgm:cxn modelId="{D1B5D8EE-B07C-4AC8-B7AF-29FE433B65D0}" type="presOf" srcId="{E153DAED-9926-4B37-8E60-0C5474CDA825}" destId="{88C61760-254D-47F8-B344-873DCC54615E}" srcOrd="0" destOrd="0" presId="urn:microsoft.com/office/officeart/2005/8/layout/list1"/>
    <dgm:cxn modelId="{4D1439F0-963A-49E1-842E-3DFD2C764FA2}" srcId="{BD6ED070-ED16-4A95-AAC7-35CD219B5ABA}" destId="{2990F826-6387-4E9D-9459-37F11D6184EF}" srcOrd="0" destOrd="0" parTransId="{163CC2DB-0246-4E98-A02D-1E501A0DAA5B}" sibTransId="{C2F9F74C-FF11-4B96-826D-B28DA316F190}"/>
    <dgm:cxn modelId="{CEA3FFFC-78B0-40EE-A22D-0D9C59694F17}" type="presOf" srcId="{5748F4BB-AB3A-4874-B363-7BCDEBC365DC}" destId="{B0142317-CF20-4535-AED8-467AFF9074AC}" srcOrd="0" destOrd="0" presId="urn:microsoft.com/office/officeart/2005/8/layout/list1"/>
    <dgm:cxn modelId="{2D07BF88-0218-42EF-BC1E-9854E0C15676}" type="presParOf" srcId="{79823F32-AA65-4312-B33B-831BDEF59F56}" destId="{8244A26F-06B8-4761-8D62-FF049C7D105E}" srcOrd="0" destOrd="0" presId="urn:microsoft.com/office/officeart/2005/8/layout/list1"/>
    <dgm:cxn modelId="{521322C8-32B3-4834-A774-65C66F93FE9A}" type="presParOf" srcId="{8244A26F-06B8-4761-8D62-FF049C7D105E}" destId="{58A02EDA-F815-4B11-AFD2-16A9D7BC6ED3}" srcOrd="0" destOrd="0" presId="urn:microsoft.com/office/officeart/2005/8/layout/list1"/>
    <dgm:cxn modelId="{F3DE9B04-D09A-4035-985B-759CACF9F7C4}" type="presParOf" srcId="{8244A26F-06B8-4761-8D62-FF049C7D105E}" destId="{4E0BB5F3-59A4-46BC-AC3A-B303DC1667C5}" srcOrd="1" destOrd="0" presId="urn:microsoft.com/office/officeart/2005/8/layout/list1"/>
    <dgm:cxn modelId="{4F36CA56-96C5-423B-9102-0957B4C638A0}" type="presParOf" srcId="{79823F32-AA65-4312-B33B-831BDEF59F56}" destId="{4F7DA33F-C5D6-410B-9626-4012CF5C72F3}" srcOrd="1" destOrd="0" presId="urn:microsoft.com/office/officeart/2005/8/layout/list1"/>
    <dgm:cxn modelId="{438FF0EF-A0DB-46E1-834A-0750943A97C0}" type="presParOf" srcId="{79823F32-AA65-4312-B33B-831BDEF59F56}" destId="{88C61760-254D-47F8-B344-873DCC54615E}" srcOrd="2" destOrd="0" presId="urn:microsoft.com/office/officeart/2005/8/layout/list1"/>
    <dgm:cxn modelId="{4187461B-6E9B-4D03-91A3-358DFD78FA6D}" type="presParOf" srcId="{79823F32-AA65-4312-B33B-831BDEF59F56}" destId="{6E67E2A2-1E49-437A-B9B5-151C51EC8F66}" srcOrd="3" destOrd="0" presId="urn:microsoft.com/office/officeart/2005/8/layout/list1"/>
    <dgm:cxn modelId="{C914BC6D-BF4D-4569-88C2-BD0CF3B5DA0D}" type="presParOf" srcId="{79823F32-AA65-4312-B33B-831BDEF59F56}" destId="{66E7194D-B46A-40CD-8FBE-B37A7200EBF2}" srcOrd="4" destOrd="0" presId="urn:microsoft.com/office/officeart/2005/8/layout/list1"/>
    <dgm:cxn modelId="{63E70C54-46D4-46FE-B497-2300BD466E02}" type="presParOf" srcId="{66E7194D-B46A-40CD-8FBE-B37A7200EBF2}" destId="{32289E54-1E49-4B48-9D3D-8D0DFEA68CEC}" srcOrd="0" destOrd="0" presId="urn:microsoft.com/office/officeart/2005/8/layout/list1"/>
    <dgm:cxn modelId="{3269767F-4CB3-4044-A06E-FC97E8E7086E}" type="presParOf" srcId="{66E7194D-B46A-40CD-8FBE-B37A7200EBF2}" destId="{B343480D-BCBA-4F1A-BA5F-8200975E40BB}" srcOrd="1" destOrd="0" presId="urn:microsoft.com/office/officeart/2005/8/layout/list1"/>
    <dgm:cxn modelId="{06985EDF-9596-4ACF-90A2-B0A7D1001005}" type="presParOf" srcId="{79823F32-AA65-4312-B33B-831BDEF59F56}" destId="{B3CA5AC3-D4EB-4BFA-90C4-69C596F61C43}" srcOrd="5" destOrd="0" presId="urn:microsoft.com/office/officeart/2005/8/layout/list1"/>
    <dgm:cxn modelId="{F0DD7248-42B3-4261-A2F7-C7C9938748D9}" type="presParOf" srcId="{79823F32-AA65-4312-B33B-831BDEF59F56}" destId="{A13D40A8-E24E-4ABC-8029-CCAA66C1B2C5}" srcOrd="6" destOrd="0" presId="urn:microsoft.com/office/officeart/2005/8/layout/list1"/>
    <dgm:cxn modelId="{DCF89E23-7356-4269-815C-E132510473A3}" type="presParOf" srcId="{79823F32-AA65-4312-B33B-831BDEF59F56}" destId="{628F5DF5-FACB-45E0-9CC6-3D3E800A7412}" srcOrd="7" destOrd="0" presId="urn:microsoft.com/office/officeart/2005/8/layout/list1"/>
    <dgm:cxn modelId="{E9F6BE31-6C12-42BC-866A-1C99E7EBF8E8}" type="presParOf" srcId="{79823F32-AA65-4312-B33B-831BDEF59F56}" destId="{ADE5A362-FD6F-4344-8C67-4DCE897FD816}" srcOrd="8" destOrd="0" presId="urn:microsoft.com/office/officeart/2005/8/layout/list1"/>
    <dgm:cxn modelId="{D74BC2A6-F00A-4CD5-9145-DBA874ED8715}" type="presParOf" srcId="{ADE5A362-FD6F-4344-8C67-4DCE897FD816}" destId="{93A61927-3E37-4D6B-AA05-6CADD9EBDA62}" srcOrd="0" destOrd="0" presId="urn:microsoft.com/office/officeart/2005/8/layout/list1"/>
    <dgm:cxn modelId="{2C1726D9-CD05-49BF-BFAF-FC1AF0B238A6}" type="presParOf" srcId="{ADE5A362-FD6F-4344-8C67-4DCE897FD816}" destId="{49422028-A917-4949-B6DB-8DF5B07956F8}" srcOrd="1" destOrd="0" presId="urn:microsoft.com/office/officeart/2005/8/layout/list1"/>
    <dgm:cxn modelId="{736A878E-A54D-4DFC-84E7-C2A95A4A19DC}" type="presParOf" srcId="{79823F32-AA65-4312-B33B-831BDEF59F56}" destId="{02C13979-D38A-40F5-B886-30074ADAC5A3}" srcOrd="9" destOrd="0" presId="urn:microsoft.com/office/officeart/2005/8/layout/list1"/>
    <dgm:cxn modelId="{54EDDB7C-62D1-4A43-BB1A-B99E33CC208F}" type="presParOf" srcId="{79823F32-AA65-4312-B33B-831BDEF59F56}" destId="{B0142317-CF20-4535-AED8-467AFF9074A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C61760-254D-47F8-B344-873DCC54615E}">
      <dsp:nvSpPr>
        <dsp:cNvPr id="0" name=""/>
        <dsp:cNvSpPr/>
      </dsp:nvSpPr>
      <dsp:spPr>
        <a:xfrm>
          <a:off x="0" y="337815"/>
          <a:ext cx="7065654" cy="1077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8373" tIns="395732" rIns="548373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Each node only has 0, 1, or 2 children</a:t>
          </a: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Trees can have 0 or more children</a:t>
          </a:r>
        </a:p>
      </dsp:txBody>
      <dsp:txXfrm>
        <a:off x="0" y="337815"/>
        <a:ext cx="7065654" cy="1077300"/>
      </dsp:txXfrm>
    </dsp:sp>
    <dsp:sp modelId="{4E0BB5F3-59A4-46BC-AC3A-B303DC1667C5}">
      <dsp:nvSpPr>
        <dsp:cNvPr id="0" name=""/>
        <dsp:cNvSpPr/>
      </dsp:nvSpPr>
      <dsp:spPr>
        <a:xfrm>
          <a:off x="353282" y="57375"/>
          <a:ext cx="4945957" cy="5608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6945" tIns="0" rIns="18694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Subsets of Tree ADT</a:t>
          </a:r>
        </a:p>
      </dsp:txBody>
      <dsp:txXfrm>
        <a:off x="380662" y="84755"/>
        <a:ext cx="4891197" cy="506120"/>
      </dsp:txXfrm>
    </dsp:sp>
    <dsp:sp modelId="{A13D40A8-E24E-4ABC-8029-CCAA66C1B2C5}">
      <dsp:nvSpPr>
        <dsp:cNvPr id="0" name=""/>
        <dsp:cNvSpPr/>
      </dsp:nvSpPr>
      <dsp:spPr>
        <a:xfrm>
          <a:off x="0" y="1798155"/>
          <a:ext cx="7065654" cy="1376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-716791"/>
              <a:satOff val="-17272"/>
              <a:lumOff val="-1039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8373" tIns="395732" rIns="548373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Each node may also have a height </a:t>
          </a: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(max height of its 2 children + 1)</a:t>
          </a: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Leaves (no children) have a height of 1</a:t>
          </a:r>
        </a:p>
      </dsp:txBody>
      <dsp:txXfrm>
        <a:off x="0" y="1798155"/>
        <a:ext cx="7065654" cy="1376550"/>
      </dsp:txXfrm>
    </dsp:sp>
    <dsp:sp modelId="{B343480D-BCBA-4F1A-BA5F-8200975E40BB}">
      <dsp:nvSpPr>
        <dsp:cNvPr id="0" name=""/>
        <dsp:cNvSpPr/>
      </dsp:nvSpPr>
      <dsp:spPr>
        <a:xfrm>
          <a:off x="353282" y="1517715"/>
          <a:ext cx="4945957" cy="560880"/>
        </a:xfrm>
        <a:prstGeom prst="roundRect">
          <a:avLst/>
        </a:prstGeom>
        <a:gradFill rotWithShape="0">
          <a:gsLst>
            <a:gs pos="0">
              <a:schemeClr val="accent2">
                <a:hueOff val="-716791"/>
                <a:satOff val="-17272"/>
                <a:lumOff val="-10393"/>
                <a:alphaOff val="0"/>
                <a:tint val="96000"/>
                <a:lumMod val="100000"/>
              </a:schemeClr>
            </a:gs>
            <a:gs pos="78000">
              <a:schemeClr val="accent2">
                <a:hueOff val="-716791"/>
                <a:satOff val="-17272"/>
                <a:lumOff val="-10393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6945" tIns="0" rIns="18694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Each node has a left child, a right child, and a parent</a:t>
          </a:r>
        </a:p>
      </dsp:txBody>
      <dsp:txXfrm>
        <a:off x="380662" y="1545095"/>
        <a:ext cx="4891197" cy="506120"/>
      </dsp:txXfrm>
    </dsp:sp>
    <dsp:sp modelId="{B0142317-CF20-4535-AED8-467AFF9074AC}">
      <dsp:nvSpPr>
        <dsp:cNvPr id="0" name=""/>
        <dsp:cNvSpPr/>
      </dsp:nvSpPr>
      <dsp:spPr>
        <a:xfrm>
          <a:off x="0" y="3557745"/>
          <a:ext cx="7065654" cy="1675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-1433582"/>
              <a:satOff val="-34544"/>
              <a:lumOff val="-2078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8373" tIns="395732" rIns="548373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Huffman code (just so cool!)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Decision trees: </a:t>
          </a: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a boatload of online quizzes are decision trees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Sentence parsing</a:t>
          </a:r>
        </a:p>
      </dsp:txBody>
      <dsp:txXfrm>
        <a:off x="0" y="3557745"/>
        <a:ext cx="7065654" cy="1675800"/>
      </dsp:txXfrm>
    </dsp:sp>
    <dsp:sp modelId="{49422028-A917-4949-B6DB-8DF5B07956F8}">
      <dsp:nvSpPr>
        <dsp:cNvPr id="0" name=""/>
        <dsp:cNvSpPr/>
      </dsp:nvSpPr>
      <dsp:spPr>
        <a:xfrm>
          <a:off x="353282" y="3277305"/>
          <a:ext cx="4945957" cy="560880"/>
        </a:xfrm>
        <a:prstGeom prst="roundRect">
          <a:avLst/>
        </a:prstGeom>
        <a:gradFill rotWithShape="0">
          <a:gsLst>
            <a:gs pos="0">
              <a:schemeClr val="accent2">
                <a:hueOff val="-1433582"/>
                <a:satOff val="-34544"/>
                <a:lumOff val="-20785"/>
                <a:alphaOff val="0"/>
                <a:tint val="96000"/>
                <a:lumMod val="100000"/>
              </a:schemeClr>
            </a:gs>
            <a:gs pos="78000">
              <a:schemeClr val="accent2">
                <a:hueOff val="-1433582"/>
                <a:satOff val="-34544"/>
                <a:lumOff val="-20785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6945" tIns="0" rIns="18694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Examples of binary trees:</a:t>
          </a:r>
        </a:p>
      </dsp:txBody>
      <dsp:txXfrm>
        <a:off x="380662" y="3304685"/>
        <a:ext cx="4891197" cy="506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3480F-3C7C-4233-856E-E5664B7AE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4855" y="1261331"/>
            <a:ext cx="3497565" cy="3002662"/>
          </a:xfrm>
        </p:spPr>
        <p:txBody>
          <a:bodyPr>
            <a:normAutofit/>
          </a:bodyPr>
          <a:lstStyle/>
          <a:p>
            <a:pPr algn="l"/>
            <a:r>
              <a:rPr lang="en-US" sz="4400"/>
              <a:t>Binary Tree (Intro)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BC9958-CC60-4B77-8E8F-01546C46AC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4375" y="4263992"/>
            <a:ext cx="3179628" cy="1325857"/>
          </a:xfrm>
        </p:spPr>
        <p:txBody>
          <a:bodyPr>
            <a:normAutofit/>
          </a:bodyPr>
          <a:lstStyle/>
          <a:p>
            <a:pPr algn="l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5AFB35D3-858E-4E79-BF76-43CADC0A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A8244CC7-2ADF-47E4-8E20-09FF3F06E1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603" y="1478166"/>
            <a:ext cx="4887354" cy="390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833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48049AD-9827-49E8-8BF5-32E175C8EA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AA99CFD-13BA-4D43-8274-E720ACDBE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6D58D6-64B0-4752-8159-24114F47A5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C16801F7-F15E-4355-8767-26487BA8B6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14FF0578-E224-4225-8396-B99D4881FF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4642C0E0-9644-41F1-8CF3-33779AA8A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F77D9D3-628A-4607-B307-91AAA56034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0600759E-C22E-4F3D-8569-0DE8F1D493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9A4E951D-EAB0-4F6B-84AE-B5B25684FD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B953BEA8-1B45-419E-BACD-49DB8888B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72B7FA08-1FF3-4AED-B4E9-587D81D6B1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FE6A457-9C4F-4B18-85AE-A0EF297EC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ADT Tree: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31F7B-C4DF-4CA7-B36E-988FCFE70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05181"/>
            <a:ext cx="8596668" cy="4636182"/>
          </a:xfrm>
        </p:spPr>
        <p:txBody>
          <a:bodyPr>
            <a:normAutofit/>
          </a:bodyPr>
          <a:lstStyle/>
          <a:p>
            <a:r>
              <a:rPr lang="en-US" dirty="0"/>
              <a:t>Trees: made of nodes</a:t>
            </a:r>
          </a:p>
          <a:p>
            <a:pPr lvl="1"/>
            <a:r>
              <a:rPr lang="en-US" dirty="0"/>
              <a:t>One type of data (like lists)</a:t>
            </a:r>
          </a:p>
          <a:p>
            <a:pPr lvl="1"/>
            <a:r>
              <a:rPr lang="en-US" dirty="0"/>
              <a:t>Each Node in a tree has:</a:t>
            </a:r>
          </a:p>
          <a:p>
            <a:pPr lvl="2"/>
            <a:r>
              <a:rPr lang="en-US" dirty="0"/>
              <a:t>0 or more children (successors)</a:t>
            </a:r>
          </a:p>
          <a:p>
            <a:pPr lvl="2"/>
            <a:r>
              <a:rPr lang="en-US" dirty="0"/>
              <a:t>Each node can have many children!</a:t>
            </a:r>
          </a:p>
          <a:p>
            <a:pPr lvl="1"/>
            <a:r>
              <a:rPr lang="en-US" dirty="0"/>
              <a:t>1 parent (predecessor)</a:t>
            </a:r>
          </a:p>
          <a:p>
            <a:pPr lvl="2"/>
            <a:r>
              <a:rPr lang="en-US" dirty="0"/>
              <a:t>Except tree’s root: 0 predecessors</a:t>
            </a:r>
          </a:p>
          <a:p>
            <a:pPr lvl="2"/>
            <a:r>
              <a:rPr lang="en-US" dirty="0"/>
              <a:t>Root is start of a tree</a:t>
            </a:r>
          </a:p>
        </p:txBody>
      </p:sp>
    </p:spTree>
    <p:extLst>
      <p:ext uri="{BB962C8B-B14F-4D97-AF65-F5344CB8AC3E}">
        <p14:creationId xmlns:p14="http://schemas.microsoft.com/office/powerpoint/2010/main" val="41384708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E6A457-9C4F-4B18-85AE-A0EF297EC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3843375" cy="5545667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Binary Tree: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31F7B-C4DF-4CA7-B36E-988FCFE70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6084" y="609600"/>
            <a:ext cx="5511296" cy="5545667"/>
          </a:xfrm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rgbClr val="FFFFFF"/>
                </a:solidFill>
              </a:rPr>
              <a:t>Subset of Trees</a:t>
            </a:r>
          </a:p>
          <a:p>
            <a:pPr lvl="1"/>
            <a:r>
              <a:rPr lang="en-US" sz="2400" dirty="0">
                <a:solidFill>
                  <a:srgbClr val="FFFFFF"/>
                </a:solidFill>
              </a:rPr>
              <a:t>Each Node in a </a:t>
            </a:r>
            <a:r>
              <a:rPr lang="en-US" sz="2400" dirty="0">
                <a:solidFill>
                  <a:srgbClr val="FFFF00"/>
                </a:solidFill>
              </a:rPr>
              <a:t>BINARY </a:t>
            </a:r>
            <a:r>
              <a:rPr lang="en-US" sz="2400" dirty="0">
                <a:solidFill>
                  <a:srgbClr val="FFFFFF"/>
                </a:solidFill>
              </a:rPr>
              <a:t>tree has:</a:t>
            </a:r>
          </a:p>
          <a:p>
            <a:pPr lvl="2"/>
            <a:r>
              <a:rPr lang="en-US" sz="2000" dirty="0">
                <a:solidFill>
                  <a:srgbClr val="FFFFFF"/>
                </a:solidFill>
              </a:rPr>
              <a:t>0, 1, or 2 children(successors)</a:t>
            </a:r>
          </a:p>
          <a:p>
            <a:pPr lvl="1"/>
            <a:r>
              <a:rPr lang="en-US" sz="2400" dirty="0">
                <a:solidFill>
                  <a:srgbClr val="FFFFFF"/>
                </a:solidFill>
              </a:rPr>
              <a:t>1 parent (predecessor)</a:t>
            </a:r>
          </a:p>
          <a:p>
            <a:pPr lvl="2"/>
            <a:r>
              <a:rPr lang="en-US" sz="2000" dirty="0">
                <a:solidFill>
                  <a:srgbClr val="FFFFFF"/>
                </a:solidFill>
              </a:rPr>
              <a:t>Except tree’s root: 0 predecessors</a:t>
            </a:r>
          </a:p>
          <a:p>
            <a:pPr lvl="2"/>
            <a:r>
              <a:rPr lang="en-US" sz="2000" dirty="0">
                <a:solidFill>
                  <a:srgbClr val="FFFFFF"/>
                </a:solidFill>
              </a:rPr>
              <a:t>Root is start of a tree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5813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786B21E-B57B-46E7-8465-E6AE359157DF}"/>
              </a:ext>
            </a:extLst>
          </p:cNvPr>
          <p:cNvSpPr txBox="1">
            <a:spLocks/>
          </p:cNvSpPr>
          <p:nvPr/>
        </p:nvSpPr>
        <p:spPr>
          <a:xfrm>
            <a:off x="583128" y="3977195"/>
            <a:ext cx="4857893" cy="279202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500"/>
              </a:spcBef>
            </a:pPr>
            <a:r>
              <a:rPr lang="en-US" sz="2000" b="1" dirty="0">
                <a:solidFill>
                  <a:schemeClr val="bg2"/>
                </a:solidFill>
              </a:rPr>
              <a:t>Decision trees </a:t>
            </a:r>
          </a:p>
          <a:p>
            <a:pPr lvl="2">
              <a:spcBef>
                <a:spcPts val="500"/>
              </a:spcBef>
            </a:pPr>
            <a:r>
              <a:rPr lang="en-US" dirty="0">
                <a:solidFill>
                  <a:schemeClr val="bg2"/>
                </a:solidFill>
              </a:rPr>
              <a:t>You’ve probably seen these:</a:t>
            </a:r>
          </a:p>
          <a:p>
            <a:pPr lvl="3">
              <a:spcBef>
                <a:spcPts val="500"/>
              </a:spcBef>
            </a:pPr>
            <a:r>
              <a:rPr lang="en-US" dirty="0">
                <a:solidFill>
                  <a:schemeClr val="bg2"/>
                </a:solidFill>
              </a:rPr>
              <a:t>E.g., running shoes:</a:t>
            </a:r>
          </a:p>
          <a:p>
            <a:pPr marL="1371600" lvl="3" indent="0">
              <a:buFont typeface="Wingdings 3" charset="2"/>
              <a:buNone/>
            </a:pPr>
            <a:endParaRPr lang="en-US" dirty="0"/>
          </a:p>
          <a:p>
            <a:pPr marL="1828800" lvl="4" indent="0">
              <a:buFont typeface="Wingdings 3" charset="2"/>
              <a:buNone/>
            </a:pPr>
            <a:r>
              <a:rPr lang="en-US" dirty="0"/>
              <a:t>	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E884D6-FDA7-4DF5-B5C1-625643FBE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097" y="-38470"/>
            <a:ext cx="8596668" cy="820189"/>
          </a:xfrm>
        </p:spPr>
        <p:txBody>
          <a:bodyPr/>
          <a:lstStyle/>
          <a:p>
            <a:r>
              <a:rPr lang="en-US" dirty="0"/>
              <a:t>Examples of Binary Trees: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B3F44-CC95-4854-B78E-C4F39EB5C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127" y="614670"/>
            <a:ext cx="4857893" cy="3202727"/>
          </a:xfrm>
          <a:solidFill>
            <a:schemeClr val="bg2">
              <a:lumMod val="90000"/>
            </a:schemeClr>
          </a:solidFill>
          <a:ln w="57150">
            <a:solidFill>
              <a:schemeClr val="accent5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>
              <a:spcBef>
                <a:spcPts val="500"/>
              </a:spcBef>
            </a:pPr>
            <a:r>
              <a:rPr lang="en-US" dirty="0"/>
              <a:t> </a:t>
            </a:r>
            <a:r>
              <a:rPr lang="en-US" sz="2000" b="1" dirty="0"/>
              <a:t>Sentence parsing </a:t>
            </a:r>
          </a:p>
          <a:p>
            <a:pPr marL="1828800" lvl="4" indent="0">
              <a:buNone/>
            </a:pPr>
            <a:r>
              <a:rPr lang="en-US" dirty="0"/>
              <a:t>	</a:t>
            </a:r>
          </a:p>
          <a:p>
            <a:endParaRPr lang="en-US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7CB58DF-1F4E-4866-A653-6F531D63DC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409552"/>
              </p:ext>
            </p:extLst>
          </p:nvPr>
        </p:nvGraphicFramePr>
        <p:xfrm>
          <a:off x="677331" y="4875235"/>
          <a:ext cx="4669489" cy="17860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791">
                  <a:extLst>
                    <a:ext uri="{9D8B030D-6E8A-4147-A177-3AD203B41FA5}">
                      <a16:colId xmlns:a16="http://schemas.microsoft.com/office/drawing/2014/main" val="3278869313"/>
                    </a:ext>
                  </a:extLst>
                </a:gridCol>
                <a:gridCol w="1015706">
                  <a:extLst>
                    <a:ext uri="{9D8B030D-6E8A-4147-A177-3AD203B41FA5}">
                      <a16:colId xmlns:a16="http://schemas.microsoft.com/office/drawing/2014/main" val="2653482685"/>
                    </a:ext>
                  </a:extLst>
                </a:gridCol>
                <a:gridCol w="778248">
                  <a:extLst>
                    <a:ext uri="{9D8B030D-6E8A-4147-A177-3AD203B41FA5}">
                      <a16:colId xmlns:a16="http://schemas.microsoft.com/office/drawing/2014/main" val="1128019446"/>
                    </a:ext>
                  </a:extLst>
                </a:gridCol>
                <a:gridCol w="778248">
                  <a:extLst>
                    <a:ext uri="{9D8B030D-6E8A-4147-A177-3AD203B41FA5}">
                      <a16:colId xmlns:a16="http://schemas.microsoft.com/office/drawing/2014/main" val="2078655322"/>
                    </a:ext>
                  </a:extLst>
                </a:gridCol>
                <a:gridCol w="1112743">
                  <a:extLst>
                    <a:ext uri="{9D8B030D-6E8A-4147-A177-3AD203B41FA5}">
                      <a16:colId xmlns:a16="http://schemas.microsoft.com/office/drawing/2014/main" val="2014403336"/>
                    </a:ext>
                  </a:extLst>
                </a:gridCol>
                <a:gridCol w="443753">
                  <a:extLst>
                    <a:ext uri="{9D8B030D-6E8A-4147-A177-3AD203B41FA5}">
                      <a16:colId xmlns:a16="http://schemas.microsoft.com/office/drawing/2014/main" val="1503954290"/>
                    </a:ext>
                  </a:extLst>
                </a:gridCol>
              </a:tblGrid>
              <a:tr h="310881">
                <a:tc gridSpan="6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Running Shoes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23485"/>
                  </a:ext>
                </a:extLst>
              </a:tr>
              <a:tr h="410402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Do you run more than 15 miles per week?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4863714"/>
                  </a:ext>
                </a:extLst>
              </a:tr>
              <a:tr h="310881"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020458"/>
                  </a:ext>
                </a:extLst>
              </a:tr>
              <a:tr h="410402"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Do you have flat feet?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Does style matter to you?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508154"/>
                  </a:ext>
                </a:extLst>
              </a:tr>
              <a:tr h="31088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1152140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F17895D-5DB9-4107-AD02-796478C7B0F3}"/>
              </a:ext>
            </a:extLst>
          </p:cNvPr>
          <p:cNvSpPr txBox="1">
            <a:spLocks/>
          </p:cNvSpPr>
          <p:nvPr/>
        </p:nvSpPr>
        <p:spPr>
          <a:xfrm>
            <a:off x="5868794" y="554854"/>
            <a:ext cx="5645875" cy="6214367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2600" b="1" dirty="0"/>
              <a:t>Huffman Code:</a:t>
            </a:r>
          </a:p>
          <a:p>
            <a:pPr lvl="2"/>
            <a:r>
              <a:rPr lang="en-US" dirty="0"/>
              <a:t>Seriously cool method for coming up with a compressed data encoding scheme</a:t>
            </a:r>
          </a:p>
          <a:p>
            <a:pPr marL="914400" lvl="2" indent="0">
              <a:buNone/>
            </a:pPr>
            <a:r>
              <a:rPr lang="en-US" sz="1500" b="1" dirty="0"/>
              <a:t>Basic idea:  (Alphabet is easiest example):</a:t>
            </a:r>
          </a:p>
          <a:p>
            <a:pPr lvl="2"/>
            <a:r>
              <a:rPr lang="en-US" dirty="0"/>
              <a:t>Before Huffman code: each character is represented with 8 bits.</a:t>
            </a:r>
          </a:p>
          <a:p>
            <a:pPr lvl="3"/>
            <a:r>
              <a:rPr lang="en-US" dirty="0"/>
              <a:t>But e occurs much more frequently than z</a:t>
            </a:r>
          </a:p>
          <a:p>
            <a:pPr lvl="3"/>
            <a:r>
              <a:rPr lang="en-US" dirty="0"/>
              <a:t>Wouldn’t it make sense to make the e have a 3 or 4 bit representation, even if the z had to have, say, a 13 character representation?</a:t>
            </a:r>
          </a:p>
          <a:p>
            <a:pPr lvl="2"/>
            <a:r>
              <a:rPr lang="en-US" dirty="0"/>
              <a:t>Huffman code systematically takes any data set and figures out a representational code, such that the data that occurs most frequently has the shortest bit representation, and those that occur the least frequently have the most bits for representation</a:t>
            </a:r>
          </a:p>
          <a:p>
            <a:pPr lvl="2"/>
            <a:r>
              <a:rPr lang="en-US" b="1" dirty="0"/>
              <a:t>Cool part:  </a:t>
            </a:r>
            <a:r>
              <a:rPr lang="en-US" dirty="0"/>
              <a:t>None of the short bit representations are prefixes to the longer bit representations!!!!</a:t>
            </a:r>
          </a:p>
          <a:p>
            <a:pPr lvl="2"/>
            <a:r>
              <a:rPr lang="en-US" dirty="0"/>
              <a:t>E.g.,</a:t>
            </a:r>
          </a:p>
          <a:p>
            <a:pPr lvl="3"/>
            <a:r>
              <a:rPr lang="en-US" dirty="0"/>
              <a:t>If e is represented as 101</a:t>
            </a:r>
          </a:p>
          <a:p>
            <a:pPr lvl="3"/>
            <a:r>
              <a:rPr lang="en-US" dirty="0"/>
              <a:t>NO OTHER letter’s bit representation starts with 101!</a:t>
            </a:r>
          </a:p>
          <a:p>
            <a:pPr lvl="3"/>
            <a:r>
              <a:rPr lang="en-US" dirty="0"/>
              <a:t>Maybe z would be 1101011101001</a:t>
            </a:r>
          </a:p>
          <a:p>
            <a:pPr lvl="3"/>
            <a:r>
              <a:rPr lang="en-US" dirty="0"/>
              <a:t>The first 3 bits of ALL other characters are NOT 101</a:t>
            </a:r>
          </a:p>
          <a:p>
            <a:pPr lvl="3"/>
            <a:r>
              <a:rPr lang="en-US" dirty="0"/>
              <a:t>So you can store 1011101011101001101 </a:t>
            </a:r>
          </a:p>
          <a:p>
            <a:pPr lvl="3"/>
            <a:r>
              <a:rPr lang="en-US" dirty="0"/>
              <a:t>And know that that is </a:t>
            </a:r>
            <a:r>
              <a:rPr lang="en-US" dirty="0" err="1"/>
              <a:t>eze</a:t>
            </a:r>
            <a:r>
              <a:rPr lang="en-US" dirty="0"/>
              <a:t>!</a:t>
            </a:r>
          </a:p>
          <a:p>
            <a:endParaRPr lang="en-US" dirty="0"/>
          </a:p>
        </p:txBody>
      </p:sp>
      <p:pic>
        <p:nvPicPr>
          <p:cNvPr id="10" name="Picture 4" descr="image">
            <a:extLst>
              <a:ext uri="{FF2B5EF4-FFF2-40B4-BE49-F238E27FC236}">
                <a16:creationId xmlns:a16="http://schemas.microsoft.com/office/drawing/2014/main" id="{B8CA0D97-FD9C-4073-9E14-CC5E70AE01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544" y="1074902"/>
            <a:ext cx="2336999" cy="2582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98E84FB-80F6-4D8B-ACFD-0F564A7759F2}"/>
              </a:ext>
            </a:extLst>
          </p:cNvPr>
          <p:cNvCxnSpPr/>
          <p:nvPr/>
        </p:nvCxnSpPr>
        <p:spPr>
          <a:xfrm flipH="1">
            <a:off x="1850994" y="5535227"/>
            <a:ext cx="568171" cy="1686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EFF88A7-0914-46CA-9E6F-8E274EBB0D0B}"/>
              </a:ext>
            </a:extLst>
          </p:cNvPr>
          <p:cNvCxnSpPr/>
          <p:nvPr/>
        </p:nvCxnSpPr>
        <p:spPr>
          <a:xfrm>
            <a:off x="3639845" y="5535227"/>
            <a:ext cx="599242" cy="213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2E7DCA4-A137-4307-9AA7-1A0BDD755E74}"/>
              </a:ext>
            </a:extLst>
          </p:cNvPr>
          <p:cNvCxnSpPr/>
          <p:nvPr/>
        </p:nvCxnSpPr>
        <p:spPr>
          <a:xfrm flipH="1">
            <a:off x="1038687" y="6205491"/>
            <a:ext cx="344907" cy="2396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BD88E7F-6CA1-44FF-9517-C2ADF783B401}"/>
              </a:ext>
            </a:extLst>
          </p:cNvPr>
          <p:cNvCxnSpPr/>
          <p:nvPr/>
        </p:nvCxnSpPr>
        <p:spPr>
          <a:xfrm>
            <a:off x="2064058" y="6243330"/>
            <a:ext cx="435006" cy="201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0A989CF-E7FA-45D8-81BA-68977E708C8C}"/>
              </a:ext>
            </a:extLst>
          </p:cNvPr>
          <p:cNvCxnSpPr/>
          <p:nvPr/>
        </p:nvCxnSpPr>
        <p:spPr>
          <a:xfrm flipH="1">
            <a:off x="3497802" y="6276512"/>
            <a:ext cx="430567" cy="1686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C6668E8-96A2-4542-BAC2-522421F0857B}"/>
              </a:ext>
            </a:extLst>
          </p:cNvPr>
          <p:cNvCxnSpPr/>
          <p:nvPr/>
        </p:nvCxnSpPr>
        <p:spPr>
          <a:xfrm>
            <a:off x="4825014" y="6276512"/>
            <a:ext cx="221941" cy="1686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7963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 dirty="0"/>
              <a:t>Node Class Definition for a Binary Tree: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2522" y="816638"/>
            <a:ext cx="5274582" cy="5224724"/>
          </a:xfrm>
        </p:spPr>
        <p:txBody>
          <a:bodyPr anchor="ctr">
            <a:normAutofit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b="1" dirty="0"/>
              <a:t>class </a:t>
            </a:r>
            <a:r>
              <a:rPr lang="en-US" b="1" dirty="0" err="1"/>
              <a:t>NodeT</a:t>
            </a:r>
            <a:r>
              <a:rPr lang="en-US" b="1" dirty="0"/>
              <a:t> {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data;</a:t>
            </a:r>
            <a:endParaRPr lang="en-US" b="1" dirty="0"/>
          </a:p>
          <a:p>
            <a:pPr marL="0" indent="0">
              <a:spcBef>
                <a:spcPts val="300"/>
              </a:spcBef>
              <a:buNone/>
            </a:pPr>
            <a:r>
              <a:rPr lang="en-US" dirty="0"/>
              <a:t>	</a:t>
            </a:r>
            <a:r>
              <a:rPr lang="en-US" dirty="0" err="1"/>
              <a:t>NodeT</a:t>
            </a:r>
            <a:r>
              <a:rPr lang="en-US" dirty="0"/>
              <a:t> *left;  //left child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/>
              <a:t>	</a:t>
            </a:r>
            <a:r>
              <a:rPr lang="en-US" dirty="0" err="1"/>
              <a:t>NodeT</a:t>
            </a:r>
            <a:r>
              <a:rPr lang="en-US" dirty="0"/>
              <a:t> *right;  // right child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/>
              <a:t>	</a:t>
            </a:r>
            <a:r>
              <a:rPr lang="en-US" dirty="0" err="1"/>
              <a:t>NodeT</a:t>
            </a:r>
            <a:r>
              <a:rPr lang="en-US" dirty="0"/>
              <a:t> *parent;  //NULL for root of tree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/>
              <a:t>	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/>
              <a:t>	//optional: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/>
              <a:t>	int height;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/>
              <a:t>	// height up from lowest descendent leaf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b="1" dirty="0"/>
              <a:t>public: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/>
              <a:t>	</a:t>
            </a:r>
            <a:r>
              <a:rPr lang="en-US" b="1" dirty="0" err="1"/>
              <a:t>NodeT</a:t>
            </a:r>
            <a:r>
              <a:rPr lang="en-US" b="1" dirty="0"/>
              <a:t>(</a:t>
            </a:r>
            <a:r>
              <a:rPr lang="en-US" b="1" dirty="0" err="1"/>
              <a:t>int</a:t>
            </a:r>
            <a:r>
              <a:rPr lang="en-US" b="1" dirty="0"/>
              <a:t> x);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b="1" dirty="0"/>
              <a:t>	~</a:t>
            </a:r>
            <a:r>
              <a:rPr lang="en-US" b="1" dirty="0" err="1"/>
              <a:t>NodeT</a:t>
            </a:r>
            <a:r>
              <a:rPr lang="en-US" b="1" dirty="0"/>
              <a:t>();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b="1" dirty="0"/>
              <a:t>	void </a:t>
            </a:r>
            <a:r>
              <a:rPr lang="en-US" b="1" dirty="0" err="1"/>
              <a:t>printNodeT</a:t>
            </a:r>
            <a:r>
              <a:rPr lang="en-US" b="1" dirty="0"/>
              <a:t>();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205031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0265050-FD84-47EF-A163-6A481836C1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11B064D-F4EB-4312-AEEA-6AFDB257E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7041201-C3DD-4181-B0E0-5C960FFE53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12">
              <a:extLst>
                <a:ext uri="{FF2B5EF4-FFF2-40B4-BE49-F238E27FC236}">
                  <a16:creationId xmlns:a16="http://schemas.microsoft.com/office/drawing/2014/main" id="{929A678F-8D0F-4F98-85A6-797199C550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82463FFC-4B08-4AF2-AC5A-F681CE9772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87C110A9-8F54-42F4-9B19-8D33F94DE5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9F5AD5FC-19DB-4C66-BDDA-043A6AAC94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352A3EAD-426D-4399-B7E0-81D26F7003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F842EF93-A507-4796-A726-0D0A9B751C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24F1410B-DBCE-471A-97C3-B96C0A7BBC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BBC8502-8D68-4CE4-B690-2EBB6BCCDD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D055BBE-F1DC-47AB-B5FC-D18EFEE06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US" sz="4400" dirty="0"/>
              <a:t>Binary Tree </a:t>
            </a:r>
            <a:r>
              <a:rPr lang="en-US" sz="4400" dirty="0" err="1"/>
              <a:t>TakeAways</a:t>
            </a:r>
            <a:r>
              <a:rPr lang="en-US" sz="4400" dirty="0"/>
              <a:t>: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E77CD7A-FE9E-475D-BF9C-78183B0B1B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CD9BDC9-736E-4026-A560-82CA9711B2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1271920"/>
              </p:ext>
            </p:extLst>
          </p:nvPr>
        </p:nvGraphicFramePr>
        <p:xfrm>
          <a:off x="4852543" y="944563"/>
          <a:ext cx="7065654" cy="52909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395568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504</Words>
  <Application>Microsoft Office PowerPoint</Application>
  <PresentationFormat>Widescreen</PresentationFormat>
  <Paragraphs>78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Binary Tree (Intro)</vt:lpstr>
      <vt:lpstr>ADT Tree: Review</vt:lpstr>
      <vt:lpstr>Binary Tree: Review</vt:lpstr>
      <vt:lpstr>Examples of Binary Trees:</vt:lpstr>
      <vt:lpstr>Node Class Definition for a Binary Tree:</vt:lpstr>
      <vt:lpstr>Binary Tree TakeAways: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 Tree (Intro)</dc:title>
  <dc:creator>Yarrington, Debra</dc:creator>
  <cp:lastModifiedBy>Yarrington, Debra</cp:lastModifiedBy>
  <cp:revision>1</cp:revision>
  <dcterms:created xsi:type="dcterms:W3CDTF">2020-10-14T01:16:32Z</dcterms:created>
  <dcterms:modified xsi:type="dcterms:W3CDTF">2021-03-26T03:36:01Z</dcterms:modified>
</cp:coreProperties>
</file>