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94" r:id="rId3"/>
    <p:sldId id="295" r:id="rId4"/>
    <p:sldId id="276" r:id="rId5"/>
    <p:sldId id="296" r:id="rId6"/>
    <p:sldId id="298" r:id="rId7"/>
    <p:sldId id="277" r:id="rId8"/>
    <p:sldId id="278" r:id="rId9"/>
    <p:sldId id="293" r:id="rId10"/>
    <p:sldId id="299" r:id="rId11"/>
    <p:sldId id="29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>
        <p:scale>
          <a:sx n="97" d="100"/>
          <a:sy n="97" d="100"/>
        </p:scale>
        <p:origin x="7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C80CEC-B66C-415E-B3A3-B61D763175D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942801-5E43-4225-8C3A-574BC7C96798}">
      <dgm:prSet/>
      <dgm:spPr>
        <a:solidFill>
          <a:schemeClr val="accent2"/>
        </a:solidFill>
      </dgm:spPr>
      <dgm:t>
        <a:bodyPr/>
        <a:lstStyle/>
        <a:p>
          <a:r>
            <a:rPr lang="en-US" dirty="0">
              <a:solidFill>
                <a:srgbClr val="C00000"/>
              </a:solidFill>
            </a:rPr>
            <a:t>Binary Search Trees:</a:t>
          </a:r>
        </a:p>
      </dgm:t>
    </dgm:pt>
    <dgm:pt modelId="{A0B41DD7-2251-4C62-81E8-6915D3B1E6A7}" type="parTrans" cxnId="{618B584A-3818-4C53-B2B7-651C4FC1D8C5}">
      <dgm:prSet/>
      <dgm:spPr/>
      <dgm:t>
        <a:bodyPr/>
        <a:lstStyle/>
        <a:p>
          <a:endParaRPr lang="en-US"/>
        </a:p>
      </dgm:t>
    </dgm:pt>
    <dgm:pt modelId="{4F569AD7-494D-4B08-8F2A-6C500C7EE8B5}" type="sibTrans" cxnId="{618B584A-3818-4C53-B2B7-651C4FC1D8C5}">
      <dgm:prSet/>
      <dgm:spPr/>
      <dgm:t>
        <a:bodyPr/>
        <a:lstStyle/>
        <a:p>
          <a:endParaRPr lang="en-US"/>
        </a:p>
      </dgm:t>
    </dgm:pt>
    <dgm:pt modelId="{3A77E648-6078-421A-ACC0-0EBA24CD8D47}">
      <dgm:prSet/>
      <dgm:spPr/>
      <dgm:t>
        <a:bodyPr/>
        <a:lstStyle/>
        <a:p>
          <a:pPr>
            <a:spcAft>
              <a:spcPts val="1500"/>
            </a:spcAft>
          </a:pPr>
          <a:r>
            <a:rPr lang="en-US" b="1" dirty="0">
              <a:solidFill>
                <a:srgbClr val="C00000"/>
              </a:solidFill>
            </a:rPr>
            <a:t>Subset of TREES</a:t>
          </a:r>
        </a:p>
      </dgm:t>
    </dgm:pt>
    <dgm:pt modelId="{0D5EDF91-E250-47BB-B38B-8EB304FD7B38}" type="parTrans" cxnId="{15A510A0-59F6-43EC-B5B1-EB625CEF7071}">
      <dgm:prSet/>
      <dgm:spPr/>
      <dgm:t>
        <a:bodyPr/>
        <a:lstStyle/>
        <a:p>
          <a:endParaRPr lang="en-US"/>
        </a:p>
      </dgm:t>
    </dgm:pt>
    <dgm:pt modelId="{E20F2EDC-2056-4EE7-8361-126C32EF0233}" type="sibTrans" cxnId="{15A510A0-59F6-43EC-B5B1-EB625CEF7071}">
      <dgm:prSet/>
      <dgm:spPr/>
      <dgm:t>
        <a:bodyPr/>
        <a:lstStyle/>
        <a:p>
          <a:endParaRPr lang="en-US"/>
        </a:p>
      </dgm:t>
    </dgm:pt>
    <dgm:pt modelId="{E13F5474-B9F8-414A-BDC0-54327A0395CE}">
      <dgm:prSet/>
      <dgm:spPr/>
      <dgm:t>
        <a:bodyPr/>
        <a:lstStyle/>
        <a:p>
          <a:pPr>
            <a:spcAft>
              <a:spcPts val="1500"/>
            </a:spcAft>
          </a:pPr>
          <a:r>
            <a:rPr lang="en-US" dirty="0"/>
            <a:t>Each node has 1 parent and 0 or more children</a:t>
          </a:r>
        </a:p>
      </dgm:t>
    </dgm:pt>
    <dgm:pt modelId="{4466DF83-C147-4227-A597-15ECE4E752ED}" type="parTrans" cxnId="{046C84A8-8CD0-48B7-A4D9-F3E6547BCE00}">
      <dgm:prSet/>
      <dgm:spPr/>
      <dgm:t>
        <a:bodyPr/>
        <a:lstStyle/>
        <a:p>
          <a:endParaRPr lang="en-US"/>
        </a:p>
      </dgm:t>
    </dgm:pt>
    <dgm:pt modelId="{1DB2D3F3-2700-4A07-8FE2-1B19B5696754}" type="sibTrans" cxnId="{046C84A8-8CD0-48B7-A4D9-F3E6547BCE00}">
      <dgm:prSet/>
      <dgm:spPr/>
      <dgm:t>
        <a:bodyPr/>
        <a:lstStyle/>
        <a:p>
          <a:endParaRPr lang="en-US"/>
        </a:p>
      </dgm:t>
    </dgm:pt>
    <dgm:pt modelId="{AB6D8813-EF41-4A09-8F63-E5804082BDB3}">
      <dgm:prSet/>
      <dgm:spPr/>
      <dgm:t>
        <a:bodyPr/>
        <a:lstStyle/>
        <a:p>
          <a:pPr>
            <a:spcAft>
              <a:spcPts val="1500"/>
            </a:spcAft>
          </a:pPr>
          <a:r>
            <a:rPr lang="en-US" dirty="0"/>
            <a:t>1 Node (the root) has no parents (it’s sad, I know).</a:t>
          </a:r>
        </a:p>
      </dgm:t>
    </dgm:pt>
    <dgm:pt modelId="{B6A23731-40A1-438B-91E3-97C7A4CE6D4C}" type="parTrans" cxnId="{03EDF68E-9C41-47FD-A4FB-1EC40E49CCF7}">
      <dgm:prSet/>
      <dgm:spPr/>
      <dgm:t>
        <a:bodyPr/>
        <a:lstStyle/>
        <a:p>
          <a:endParaRPr lang="en-US"/>
        </a:p>
      </dgm:t>
    </dgm:pt>
    <dgm:pt modelId="{6C02A2DF-D3C5-4772-B8E7-643509AF8FF2}" type="sibTrans" cxnId="{03EDF68E-9C41-47FD-A4FB-1EC40E49CCF7}">
      <dgm:prSet/>
      <dgm:spPr/>
      <dgm:t>
        <a:bodyPr/>
        <a:lstStyle/>
        <a:p>
          <a:endParaRPr lang="en-US"/>
        </a:p>
      </dgm:t>
    </dgm:pt>
    <dgm:pt modelId="{6346C665-C028-4872-8431-2FB26454389F}">
      <dgm:prSet/>
      <dgm:spPr/>
      <dgm:t>
        <a:bodyPr/>
        <a:lstStyle/>
        <a:p>
          <a:pPr>
            <a:spcAft>
              <a:spcPts val="1500"/>
            </a:spcAft>
          </a:pPr>
          <a:r>
            <a:rPr lang="en-US" dirty="0"/>
            <a:t>This is the starting point.</a:t>
          </a:r>
        </a:p>
      </dgm:t>
    </dgm:pt>
    <dgm:pt modelId="{1333F4EF-8356-4B2B-B606-23C52DF27B31}" type="parTrans" cxnId="{28C5C289-792D-4D76-A82E-3093AA5A8029}">
      <dgm:prSet/>
      <dgm:spPr/>
      <dgm:t>
        <a:bodyPr/>
        <a:lstStyle/>
        <a:p>
          <a:endParaRPr lang="en-US"/>
        </a:p>
      </dgm:t>
    </dgm:pt>
    <dgm:pt modelId="{D9CF6049-C3ED-4942-A16D-EDD0EAF753B0}" type="sibTrans" cxnId="{28C5C289-792D-4D76-A82E-3093AA5A8029}">
      <dgm:prSet/>
      <dgm:spPr/>
      <dgm:t>
        <a:bodyPr/>
        <a:lstStyle/>
        <a:p>
          <a:endParaRPr lang="en-US"/>
        </a:p>
      </dgm:t>
    </dgm:pt>
    <dgm:pt modelId="{3A71F8F6-A348-4D61-94F3-589BB34087BE}">
      <dgm:prSet/>
      <dgm:spPr/>
      <dgm:t>
        <a:bodyPr/>
        <a:lstStyle/>
        <a:p>
          <a:pPr>
            <a:spcAft>
              <a:spcPts val="1500"/>
            </a:spcAft>
          </a:pPr>
          <a:r>
            <a:rPr lang="en-US" b="1" dirty="0">
              <a:solidFill>
                <a:srgbClr val="C00000"/>
              </a:solidFill>
            </a:rPr>
            <a:t>Subset of Binary Trees</a:t>
          </a:r>
        </a:p>
      </dgm:t>
    </dgm:pt>
    <dgm:pt modelId="{AF6CAD5F-4A38-4660-847C-CCA1A187CC66}" type="parTrans" cxnId="{4EF25818-E490-4C02-87F3-07EDE2ABC056}">
      <dgm:prSet/>
      <dgm:spPr/>
      <dgm:t>
        <a:bodyPr/>
        <a:lstStyle/>
        <a:p>
          <a:endParaRPr lang="en-US"/>
        </a:p>
      </dgm:t>
    </dgm:pt>
    <dgm:pt modelId="{0FD08BFC-A3CF-442C-9900-27BE9362439C}" type="sibTrans" cxnId="{4EF25818-E490-4C02-87F3-07EDE2ABC056}">
      <dgm:prSet/>
      <dgm:spPr/>
      <dgm:t>
        <a:bodyPr/>
        <a:lstStyle/>
        <a:p>
          <a:endParaRPr lang="en-US"/>
        </a:p>
      </dgm:t>
    </dgm:pt>
    <dgm:pt modelId="{E07FF661-A287-46D1-99F7-4D39DAD4A72D}">
      <dgm:prSet/>
      <dgm:spPr/>
      <dgm:t>
        <a:bodyPr/>
        <a:lstStyle/>
        <a:p>
          <a:pPr>
            <a:spcAft>
              <a:spcPts val="1500"/>
            </a:spcAft>
          </a:pPr>
          <a:r>
            <a:rPr lang="en-US" dirty="0"/>
            <a:t>Each node has 1 parent and 0-2 children</a:t>
          </a:r>
        </a:p>
      </dgm:t>
    </dgm:pt>
    <dgm:pt modelId="{EA754459-9BA2-444F-B4F0-213797694903}" type="parTrans" cxnId="{9558C9B5-0DB4-4993-AF45-4144D0FA0640}">
      <dgm:prSet/>
      <dgm:spPr/>
      <dgm:t>
        <a:bodyPr/>
        <a:lstStyle/>
        <a:p>
          <a:endParaRPr lang="en-US"/>
        </a:p>
      </dgm:t>
    </dgm:pt>
    <dgm:pt modelId="{420DB11A-F6B8-40F4-9FC1-EB3C475305D1}" type="sibTrans" cxnId="{9558C9B5-0DB4-4993-AF45-4144D0FA0640}">
      <dgm:prSet/>
      <dgm:spPr/>
      <dgm:t>
        <a:bodyPr/>
        <a:lstStyle/>
        <a:p>
          <a:endParaRPr lang="en-US"/>
        </a:p>
      </dgm:t>
    </dgm:pt>
    <dgm:pt modelId="{42FB3576-733C-4EF4-9F6F-1F5F0DBAD33A}">
      <dgm:prSet/>
      <dgm:spPr/>
      <dgm:t>
        <a:bodyPr/>
        <a:lstStyle/>
        <a:p>
          <a:pPr>
            <a:spcAft>
              <a:spcPts val="1500"/>
            </a:spcAft>
          </a:pPr>
          <a:r>
            <a:rPr lang="en-US" dirty="0"/>
            <a:t>1 node (the root) has no parents (still sad…)</a:t>
          </a:r>
        </a:p>
      </dgm:t>
    </dgm:pt>
    <dgm:pt modelId="{880B4180-AE4E-40AE-91AA-0585DFF90339}" type="parTrans" cxnId="{9689AB2D-3052-45C0-A9A1-DC8B93F22B2E}">
      <dgm:prSet/>
      <dgm:spPr/>
      <dgm:t>
        <a:bodyPr/>
        <a:lstStyle/>
        <a:p>
          <a:endParaRPr lang="en-US"/>
        </a:p>
      </dgm:t>
    </dgm:pt>
    <dgm:pt modelId="{015FBF60-09E3-4D89-96B8-12DAF38B469F}" type="sibTrans" cxnId="{9689AB2D-3052-45C0-A9A1-DC8B93F22B2E}">
      <dgm:prSet/>
      <dgm:spPr/>
      <dgm:t>
        <a:bodyPr/>
        <a:lstStyle/>
        <a:p>
          <a:endParaRPr lang="en-US"/>
        </a:p>
      </dgm:t>
    </dgm:pt>
    <dgm:pt modelId="{D7B8A3B4-BE09-4BC4-8D53-3B7FC469A316}">
      <dgm:prSet/>
      <dgm:spPr/>
      <dgm:t>
        <a:bodyPr/>
        <a:lstStyle/>
        <a:p>
          <a:pPr>
            <a:spcAft>
              <a:spcPts val="1500"/>
            </a:spcAft>
          </a:pPr>
          <a:r>
            <a:rPr lang="en-US" dirty="0"/>
            <a:t>This node is the starting point</a:t>
          </a:r>
        </a:p>
      </dgm:t>
    </dgm:pt>
    <dgm:pt modelId="{19912B55-C6DB-41FB-B0D9-CAFF39AFFCEE}" type="parTrans" cxnId="{4E5219DA-CF9B-4710-A1FF-DC49A400F5BD}">
      <dgm:prSet/>
      <dgm:spPr/>
      <dgm:t>
        <a:bodyPr/>
        <a:lstStyle/>
        <a:p>
          <a:endParaRPr lang="en-US"/>
        </a:p>
      </dgm:t>
    </dgm:pt>
    <dgm:pt modelId="{B5C554E1-A321-4484-9E8B-623BE8A77A33}" type="sibTrans" cxnId="{4E5219DA-CF9B-4710-A1FF-DC49A400F5BD}">
      <dgm:prSet/>
      <dgm:spPr/>
      <dgm:t>
        <a:bodyPr/>
        <a:lstStyle/>
        <a:p>
          <a:endParaRPr lang="en-US"/>
        </a:p>
      </dgm:t>
    </dgm:pt>
    <dgm:pt modelId="{D58DA6EF-E9EB-47DC-B02B-E05CC3A89C4B}">
      <dgm:prSet/>
      <dgm:spPr>
        <a:solidFill>
          <a:schemeClr val="accent2"/>
        </a:solidFill>
      </dgm:spPr>
      <dgm:t>
        <a:bodyPr/>
        <a:lstStyle/>
        <a:p>
          <a:r>
            <a:rPr lang="en-US" dirty="0">
              <a:solidFill>
                <a:srgbClr val="C00000"/>
              </a:solidFill>
            </a:rPr>
            <a:t>Binary Search Tree </a:t>
          </a:r>
          <a:r>
            <a:rPr lang="en-US" b="1" dirty="0">
              <a:solidFill>
                <a:srgbClr val="C00000"/>
              </a:solidFill>
            </a:rPr>
            <a:t>adds:</a:t>
          </a:r>
        </a:p>
      </dgm:t>
    </dgm:pt>
    <dgm:pt modelId="{2728CE39-93D9-4CA6-B55F-C3E59012D40F}" type="parTrans" cxnId="{9B6DC393-6F40-4C56-B77B-35332D750E6D}">
      <dgm:prSet/>
      <dgm:spPr/>
      <dgm:t>
        <a:bodyPr/>
        <a:lstStyle/>
        <a:p>
          <a:endParaRPr lang="en-US"/>
        </a:p>
      </dgm:t>
    </dgm:pt>
    <dgm:pt modelId="{1E7E1900-7ED0-4853-ACD7-302DD3C9DF6E}" type="sibTrans" cxnId="{9B6DC393-6F40-4C56-B77B-35332D750E6D}">
      <dgm:prSet/>
      <dgm:spPr/>
      <dgm:t>
        <a:bodyPr/>
        <a:lstStyle/>
        <a:p>
          <a:endParaRPr lang="en-US"/>
        </a:p>
      </dgm:t>
    </dgm:pt>
    <dgm:pt modelId="{4C58B47D-0A8C-4864-869E-EBFD9C0AA1A3}">
      <dgm:prSet/>
      <dgm:spPr/>
      <dgm:t>
        <a:bodyPr/>
        <a:lstStyle/>
        <a:p>
          <a:pPr>
            <a:lnSpc>
              <a:spcPct val="100000"/>
            </a:lnSpc>
            <a:spcAft>
              <a:spcPts val="1500"/>
            </a:spcAft>
          </a:pPr>
          <a:r>
            <a:rPr lang="en-US" dirty="0"/>
            <a:t>For EVERY node, the </a:t>
          </a:r>
          <a:r>
            <a:rPr lang="en-US" b="1" dirty="0"/>
            <a:t>left child’s data is less than the parent’s data</a:t>
          </a:r>
          <a:r>
            <a:rPr lang="en-US" dirty="0"/>
            <a:t>, and the </a:t>
          </a:r>
          <a:r>
            <a:rPr lang="en-US" b="1" dirty="0"/>
            <a:t>right child’s data is greater than the parent’s data</a:t>
          </a:r>
        </a:p>
      </dgm:t>
    </dgm:pt>
    <dgm:pt modelId="{E7CDDA6C-90D2-4034-B1A7-2B4560653A8E}" type="parTrans" cxnId="{2C72A951-F5B3-4A23-97C4-20DC4AE4EA80}">
      <dgm:prSet/>
      <dgm:spPr/>
      <dgm:t>
        <a:bodyPr/>
        <a:lstStyle/>
        <a:p>
          <a:endParaRPr lang="en-US"/>
        </a:p>
      </dgm:t>
    </dgm:pt>
    <dgm:pt modelId="{EFDC2767-1617-4FA1-BF1C-222A8CEDBC1A}" type="sibTrans" cxnId="{2C72A951-F5B3-4A23-97C4-20DC4AE4EA80}">
      <dgm:prSet/>
      <dgm:spPr/>
      <dgm:t>
        <a:bodyPr/>
        <a:lstStyle/>
        <a:p>
          <a:endParaRPr lang="en-US"/>
        </a:p>
      </dgm:t>
    </dgm:pt>
    <dgm:pt modelId="{4959CEEF-6A8B-415F-A9BE-6B2ADC78C98A}">
      <dgm:prSet/>
      <dgm:spPr/>
      <dgm:t>
        <a:bodyPr/>
        <a:lstStyle/>
        <a:p>
          <a:pPr>
            <a:lnSpc>
              <a:spcPct val="100000"/>
            </a:lnSpc>
            <a:spcAft>
              <a:spcPts val="1500"/>
            </a:spcAft>
          </a:pPr>
          <a:r>
            <a:rPr lang="en-US" dirty="0"/>
            <a:t>This means everything to the left is less than the parent, and everything to the right is greater than the parent.</a:t>
          </a:r>
        </a:p>
      </dgm:t>
    </dgm:pt>
    <dgm:pt modelId="{3E18A356-537D-4584-96A8-89A0B15B8394}" type="parTrans" cxnId="{851DA369-8022-45DF-9C35-BB3F95F5E35D}">
      <dgm:prSet/>
      <dgm:spPr/>
      <dgm:t>
        <a:bodyPr/>
        <a:lstStyle/>
        <a:p>
          <a:endParaRPr lang="en-US"/>
        </a:p>
      </dgm:t>
    </dgm:pt>
    <dgm:pt modelId="{512EF7EB-F75B-4109-AD39-BBF988645D29}" type="sibTrans" cxnId="{851DA369-8022-45DF-9C35-BB3F95F5E35D}">
      <dgm:prSet/>
      <dgm:spPr/>
      <dgm:t>
        <a:bodyPr/>
        <a:lstStyle/>
        <a:p>
          <a:endParaRPr lang="en-US"/>
        </a:p>
      </dgm:t>
    </dgm:pt>
    <dgm:pt modelId="{BF9A2140-9C63-498F-AED6-FDCB9E878AA5}" type="pres">
      <dgm:prSet presAssocID="{A8C80CEC-B66C-415E-B3A3-B61D763175DC}" presName="linear" presStyleCnt="0">
        <dgm:presLayoutVars>
          <dgm:animLvl val="lvl"/>
          <dgm:resizeHandles val="exact"/>
        </dgm:presLayoutVars>
      </dgm:prSet>
      <dgm:spPr/>
    </dgm:pt>
    <dgm:pt modelId="{9CECE2D4-42C4-47C9-8DAF-01BC78CEA8C1}" type="pres">
      <dgm:prSet presAssocID="{39942801-5E43-4225-8C3A-574BC7C9679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A66DEEB-8143-444F-8A30-7E7169D4109F}" type="pres">
      <dgm:prSet presAssocID="{39942801-5E43-4225-8C3A-574BC7C96798}" presName="childText" presStyleLbl="revTx" presStyleIdx="0" presStyleCnt="2">
        <dgm:presLayoutVars>
          <dgm:bulletEnabled val="1"/>
        </dgm:presLayoutVars>
      </dgm:prSet>
      <dgm:spPr/>
    </dgm:pt>
    <dgm:pt modelId="{5E8CA4EE-FC55-4E61-A1A0-F51F697740FE}" type="pres">
      <dgm:prSet presAssocID="{D58DA6EF-E9EB-47DC-B02B-E05CC3A89C4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091A9D4-5DA7-43D6-A8E6-1D216BD17556}" type="pres">
      <dgm:prSet presAssocID="{D58DA6EF-E9EB-47DC-B02B-E05CC3A89C4B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4EF25818-E490-4C02-87F3-07EDE2ABC056}" srcId="{39942801-5E43-4225-8C3A-574BC7C96798}" destId="{3A71F8F6-A348-4D61-94F3-589BB34087BE}" srcOrd="1" destOrd="0" parTransId="{AF6CAD5F-4A38-4660-847C-CCA1A187CC66}" sibTransId="{0FD08BFC-A3CF-442C-9900-27BE9362439C}"/>
    <dgm:cxn modelId="{9689AB2D-3052-45C0-A9A1-DC8B93F22B2E}" srcId="{3A71F8F6-A348-4D61-94F3-589BB34087BE}" destId="{42FB3576-733C-4EF4-9F6F-1F5F0DBAD33A}" srcOrd="1" destOrd="0" parTransId="{880B4180-AE4E-40AE-91AA-0585DFF90339}" sibTransId="{015FBF60-09E3-4D89-96B8-12DAF38B469F}"/>
    <dgm:cxn modelId="{F68B0533-83E9-4AC5-8552-595171030FC4}" type="presOf" srcId="{42FB3576-733C-4EF4-9F6F-1F5F0DBAD33A}" destId="{BA66DEEB-8143-444F-8A30-7E7169D4109F}" srcOrd="0" destOrd="6" presId="urn:microsoft.com/office/officeart/2005/8/layout/vList2"/>
    <dgm:cxn modelId="{F146A637-6B77-466F-81BA-E14FE19BBAA7}" type="presOf" srcId="{3A77E648-6078-421A-ACC0-0EBA24CD8D47}" destId="{BA66DEEB-8143-444F-8A30-7E7169D4109F}" srcOrd="0" destOrd="0" presId="urn:microsoft.com/office/officeart/2005/8/layout/vList2"/>
    <dgm:cxn modelId="{23277B38-EC43-494A-BEC9-9023D76C029F}" type="presOf" srcId="{4959CEEF-6A8B-415F-A9BE-6B2ADC78C98A}" destId="{9091A9D4-5DA7-43D6-A8E6-1D216BD17556}" srcOrd="0" destOrd="1" presId="urn:microsoft.com/office/officeart/2005/8/layout/vList2"/>
    <dgm:cxn modelId="{5BF7593B-301F-4E90-956A-49EE010CCFCC}" type="presOf" srcId="{D58DA6EF-E9EB-47DC-B02B-E05CC3A89C4B}" destId="{5E8CA4EE-FC55-4E61-A1A0-F51F697740FE}" srcOrd="0" destOrd="0" presId="urn:microsoft.com/office/officeart/2005/8/layout/vList2"/>
    <dgm:cxn modelId="{A239E465-3BBB-4509-92C0-5FC3C3C56107}" type="presOf" srcId="{3A71F8F6-A348-4D61-94F3-589BB34087BE}" destId="{BA66DEEB-8143-444F-8A30-7E7169D4109F}" srcOrd="0" destOrd="4" presId="urn:microsoft.com/office/officeart/2005/8/layout/vList2"/>
    <dgm:cxn modelId="{2DBEEC68-BB6D-4C78-9E43-DDB8D7E8A1FF}" type="presOf" srcId="{E13F5474-B9F8-414A-BDC0-54327A0395CE}" destId="{BA66DEEB-8143-444F-8A30-7E7169D4109F}" srcOrd="0" destOrd="1" presId="urn:microsoft.com/office/officeart/2005/8/layout/vList2"/>
    <dgm:cxn modelId="{851DA369-8022-45DF-9C35-BB3F95F5E35D}" srcId="{4C58B47D-0A8C-4864-869E-EBFD9C0AA1A3}" destId="{4959CEEF-6A8B-415F-A9BE-6B2ADC78C98A}" srcOrd="0" destOrd="0" parTransId="{3E18A356-537D-4584-96A8-89A0B15B8394}" sibTransId="{512EF7EB-F75B-4109-AD39-BBF988645D29}"/>
    <dgm:cxn modelId="{618B584A-3818-4C53-B2B7-651C4FC1D8C5}" srcId="{A8C80CEC-B66C-415E-B3A3-B61D763175DC}" destId="{39942801-5E43-4225-8C3A-574BC7C96798}" srcOrd="0" destOrd="0" parTransId="{A0B41DD7-2251-4C62-81E8-6915D3B1E6A7}" sibTransId="{4F569AD7-494D-4B08-8F2A-6C500C7EE8B5}"/>
    <dgm:cxn modelId="{F46BCC4B-E0D1-4025-B822-02314AB1CFA6}" type="presOf" srcId="{D7B8A3B4-BE09-4BC4-8D53-3B7FC469A316}" destId="{BA66DEEB-8143-444F-8A30-7E7169D4109F}" srcOrd="0" destOrd="7" presId="urn:microsoft.com/office/officeart/2005/8/layout/vList2"/>
    <dgm:cxn modelId="{2C72A951-F5B3-4A23-97C4-20DC4AE4EA80}" srcId="{D58DA6EF-E9EB-47DC-B02B-E05CC3A89C4B}" destId="{4C58B47D-0A8C-4864-869E-EBFD9C0AA1A3}" srcOrd="0" destOrd="0" parTransId="{E7CDDA6C-90D2-4034-B1A7-2B4560653A8E}" sibTransId="{EFDC2767-1617-4FA1-BF1C-222A8CEDBC1A}"/>
    <dgm:cxn modelId="{A2B78255-7327-411B-A825-A4C64E98E9C0}" type="presOf" srcId="{A8C80CEC-B66C-415E-B3A3-B61D763175DC}" destId="{BF9A2140-9C63-498F-AED6-FDCB9E878AA5}" srcOrd="0" destOrd="0" presId="urn:microsoft.com/office/officeart/2005/8/layout/vList2"/>
    <dgm:cxn modelId="{28C5C289-792D-4D76-A82E-3093AA5A8029}" srcId="{AB6D8813-EF41-4A09-8F63-E5804082BDB3}" destId="{6346C665-C028-4872-8431-2FB26454389F}" srcOrd="0" destOrd="0" parTransId="{1333F4EF-8356-4B2B-B606-23C52DF27B31}" sibTransId="{D9CF6049-C3ED-4942-A16D-EDD0EAF753B0}"/>
    <dgm:cxn modelId="{03EDF68E-9C41-47FD-A4FB-1EC40E49CCF7}" srcId="{3A77E648-6078-421A-ACC0-0EBA24CD8D47}" destId="{AB6D8813-EF41-4A09-8F63-E5804082BDB3}" srcOrd="1" destOrd="0" parTransId="{B6A23731-40A1-438B-91E3-97C7A4CE6D4C}" sibTransId="{6C02A2DF-D3C5-4772-B8E7-643509AF8FF2}"/>
    <dgm:cxn modelId="{9B6DC393-6F40-4C56-B77B-35332D750E6D}" srcId="{A8C80CEC-B66C-415E-B3A3-B61D763175DC}" destId="{D58DA6EF-E9EB-47DC-B02B-E05CC3A89C4B}" srcOrd="1" destOrd="0" parTransId="{2728CE39-93D9-4CA6-B55F-C3E59012D40F}" sibTransId="{1E7E1900-7ED0-4853-ACD7-302DD3C9DF6E}"/>
    <dgm:cxn modelId="{6051D796-1AA4-4D15-A2FA-5C7ED706CDE1}" type="presOf" srcId="{39942801-5E43-4225-8C3A-574BC7C96798}" destId="{9CECE2D4-42C4-47C9-8DAF-01BC78CEA8C1}" srcOrd="0" destOrd="0" presId="urn:microsoft.com/office/officeart/2005/8/layout/vList2"/>
    <dgm:cxn modelId="{15A510A0-59F6-43EC-B5B1-EB625CEF7071}" srcId="{39942801-5E43-4225-8C3A-574BC7C96798}" destId="{3A77E648-6078-421A-ACC0-0EBA24CD8D47}" srcOrd="0" destOrd="0" parTransId="{0D5EDF91-E250-47BB-B38B-8EB304FD7B38}" sibTransId="{E20F2EDC-2056-4EE7-8361-126C32EF0233}"/>
    <dgm:cxn modelId="{046C84A8-8CD0-48B7-A4D9-F3E6547BCE00}" srcId="{3A77E648-6078-421A-ACC0-0EBA24CD8D47}" destId="{E13F5474-B9F8-414A-BDC0-54327A0395CE}" srcOrd="0" destOrd="0" parTransId="{4466DF83-C147-4227-A597-15ECE4E752ED}" sibTransId="{1DB2D3F3-2700-4A07-8FE2-1B19B5696754}"/>
    <dgm:cxn modelId="{BCD702AC-4AC0-4F53-9E9E-D76BE836DF88}" type="presOf" srcId="{6346C665-C028-4872-8431-2FB26454389F}" destId="{BA66DEEB-8143-444F-8A30-7E7169D4109F}" srcOrd="0" destOrd="3" presId="urn:microsoft.com/office/officeart/2005/8/layout/vList2"/>
    <dgm:cxn modelId="{9558C9B5-0DB4-4993-AF45-4144D0FA0640}" srcId="{3A71F8F6-A348-4D61-94F3-589BB34087BE}" destId="{E07FF661-A287-46D1-99F7-4D39DAD4A72D}" srcOrd="0" destOrd="0" parTransId="{EA754459-9BA2-444F-B4F0-213797694903}" sibTransId="{420DB11A-F6B8-40F4-9FC1-EB3C475305D1}"/>
    <dgm:cxn modelId="{0254E1D2-6666-4B46-9EA5-3330033EDBF7}" type="presOf" srcId="{E07FF661-A287-46D1-99F7-4D39DAD4A72D}" destId="{BA66DEEB-8143-444F-8A30-7E7169D4109F}" srcOrd="0" destOrd="5" presId="urn:microsoft.com/office/officeart/2005/8/layout/vList2"/>
    <dgm:cxn modelId="{AB4513D5-69CA-4F57-A112-C8B0C0E667C0}" type="presOf" srcId="{4C58B47D-0A8C-4864-869E-EBFD9C0AA1A3}" destId="{9091A9D4-5DA7-43D6-A8E6-1D216BD17556}" srcOrd="0" destOrd="0" presId="urn:microsoft.com/office/officeart/2005/8/layout/vList2"/>
    <dgm:cxn modelId="{4E5219DA-CF9B-4710-A1FF-DC49A400F5BD}" srcId="{42FB3576-733C-4EF4-9F6F-1F5F0DBAD33A}" destId="{D7B8A3B4-BE09-4BC4-8D53-3B7FC469A316}" srcOrd="0" destOrd="0" parTransId="{19912B55-C6DB-41FB-B0D9-CAFF39AFFCEE}" sibTransId="{B5C554E1-A321-4484-9E8B-623BE8A77A33}"/>
    <dgm:cxn modelId="{30E740DE-2043-425F-9B39-A9B23109B5D8}" type="presOf" srcId="{AB6D8813-EF41-4A09-8F63-E5804082BDB3}" destId="{BA66DEEB-8143-444F-8A30-7E7169D4109F}" srcOrd="0" destOrd="2" presId="urn:microsoft.com/office/officeart/2005/8/layout/vList2"/>
    <dgm:cxn modelId="{28BFA856-40C9-4614-A901-EE0755ED7EDC}" type="presParOf" srcId="{BF9A2140-9C63-498F-AED6-FDCB9E878AA5}" destId="{9CECE2D4-42C4-47C9-8DAF-01BC78CEA8C1}" srcOrd="0" destOrd="0" presId="urn:microsoft.com/office/officeart/2005/8/layout/vList2"/>
    <dgm:cxn modelId="{9E802FDE-8DD4-465C-A2A7-B223BF1C27A5}" type="presParOf" srcId="{BF9A2140-9C63-498F-AED6-FDCB9E878AA5}" destId="{BA66DEEB-8143-444F-8A30-7E7169D4109F}" srcOrd="1" destOrd="0" presId="urn:microsoft.com/office/officeart/2005/8/layout/vList2"/>
    <dgm:cxn modelId="{5C2BD139-C6D0-4A3D-9B2B-D87B9282EA16}" type="presParOf" srcId="{BF9A2140-9C63-498F-AED6-FDCB9E878AA5}" destId="{5E8CA4EE-FC55-4E61-A1A0-F51F697740FE}" srcOrd="2" destOrd="0" presId="urn:microsoft.com/office/officeart/2005/8/layout/vList2"/>
    <dgm:cxn modelId="{17C23C2C-96A0-4B77-9159-29F5B3F09B8F}" type="presParOf" srcId="{BF9A2140-9C63-498F-AED6-FDCB9E878AA5}" destId="{9091A9D4-5DA7-43D6-A8E6-1D216BD1755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CE2D4-42C4-47C9-8DAF-01BC78CEA8C1}">
      <dsp:nvSpPr>
        <dsp:cNvPr id="0" name=""/>
        <dsp:cNvSpPr/>
      </dsp:nvSpPr>
      <dsp:spPr>
        <a:xfrm>
          <a:off x="0" y="96615"/>
          <a:ext cx="9950026" cy="444600"/>
        </a:xfrm>
        <a:prstGeom prst="roundRect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C00000"/>
              </a:solidFill>
            </a:rPr>
            <a:t>Binary Search Trees:</a:t>
          </a:r>
        </a:p>
      </dsp:txBody>
      <dsp:txXfrm>
        <a:off x="21704" y="118319"/>
        <a:ext cx="9906618" cy="401192"/>
      </dsp:txXfrm>
    </dsp:sp>
    <dsp:sp modelId="{BA66DEEB-8143-444F-8A30-7E7169D4109F}">
      <dsp:nvSpPr>
        <dsp:cNvPr id="0" name=""/>
        <dsp:cNvSpPr/>
      </dsp:nvSpPr>
      <dsp:spPr>
        <a:xfrm>
          <a:off x="0" y="541216"/>
          <a:ext cx="9950026" cy="2989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5913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ts val="1500"/>
            </a:spcAft>
            <a:buChar char="•"/>
          </a:pPr>
          <a:r>
            <a:rPr lang="en-US" sz="1500" b="1" kern="1200" dirty="0">
              <a:solidFill>
                <a:srgbClr val="C00000"/>
              </a:solidFill>
            </a:rPr>
            <a:t>Subset of TREES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ts val="1500"/>
            </a:spcAft>
            <a:buChar char="•"/>
          </a:pPr>
          <a:r>
            <a:rPr lang="en-US" sz="1500" kern="1200" dirty="0"/>
            <a:t>Each node has 1 parent and 0 or more children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ts val="1500"/>
            </a:spcAft>
            <a:buChar char="•"/>
          </a:pPr>
          <a:r>
            <a:rPr lang="en-US" sz="1500" kern="1200" dirty="0"/>
            <a:t>1 Node (the root) has no parents (it’s sad, I know).</a:t>
          </a:r>
        </a:p>
        <a:p>
          <a:pPr marL="342900" lvl="3" indent="-114300" algn="l" defTabSz="666750">
            <a:lnSpc>
              <a:spcPct val="90000"/>
            </a:lnSpc>
            <a:spcBef>
              <a:spcPct val="0"/>
            </a:spcBef>
            <a:spcAft>
              <a:spcPts val="1500"/>
            </a:spcAft>
            <a:buChar char="•"/>
          </a:pPr>
          <a:r>
            <a:rPr lang="en-US" sz="1500" kern="1200" dirty="0"/>
            <a:t>This is the starting point.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ts val="1500"/>
            </a:spcAft>
            <a:buChar char="•"/>
          </a:pPr>
          <a:r>
            <a:rPr lang="en-US" sz="1500" b="1" kern="1200" dirty="0">
              <a:solidFill>
                <a:srgbClr val="C00000"/>
              </a:solidFill>
            </a:rPr>
            <a:t>Subset of Binary Trees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ts val="1500"/>
            </a:spcAft>
            <a:buChar char="•"/>
          </a:pPr>
          <a:r>
            <a:rPr lang="en-US" sz="1500" kern="1200" dirty="0"/>
            <a:t>Each node has 1 parent and 0-2 children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ts val="1500"/>
            </a:spcAft>
            <a:buChar char="•"/>
          </a:pPr>
          <a:r>
            <a:rPr lang="en-US" sz="1500" kern="1200" dirty="0"/>
            <a:t>1 node (the root) has no parents (still sad…)</a:t>
          </a:r>
        </a:p>
        <a:p>
          <a:pPr marL="342900" lvl="3" indent="-114300" algn="l" defTabSz="666750">
            <a:lnSpc>
              <a:spcPct val="90000"/>
            </a:lnSpc>
            <a:spcBef>
              <a:spcPct val="0"/>
            </a:spcBef>
            <a:spcAft>
              <a:spcPts val="1500"/>
            </a:spcAft>
            <a:buChar char="•"/>
          </a:pPr>
          <a:r>
            <a:rPr lang="en-US" sz="1500" kern="1200" dirty="0"/>
            <a:t>This node is the starting point</a:t>
          </a:r>
        </a:p>
      </dsp:txBody>
      <dsp:txXfrm>
        <a:off x="0" y="541216"/>
        <a:ext cx="9950026" cy="2989080"/>
      </dsp:txXfrm>
    </dsp:sp>
    <dsp:sp modelId="{5E8CA4EE-FC55-4E61-A1A0-F51F697740FE}">
      <dsp:nvSpPr>
        <dsp:cNvPr id="0" name=""/>
        <dsp:cNvSpPr/>
      </dsp:nvSpPr>
      <dsp:spPr>
        <a:xfrm>
          <a:off x="0" y="3530296"/>
          <a:ext cx="9950026" cy="444600"/>
        </a:xfrm>
        <a:prstGeom prst="roundRect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C00000"/>
              </a:solidFill>
            </a:rPr>
            <a:t>Binary Search Tree </a:t>
          </a:r>
          <a:r>
            <a:rPr lang="en-US" sz="1900" b="1" kern="1200" dirty="0">
              <a:solidFill>
                <a:srgbClr val="C00000"/>
              </a:solidFill>
            </a:rPr>
            <a:t>adds:</a:t>
          </a:r>
        </a:p>
      </dsp:txBody>
      <dsp:txXfrm>
        <a:off x="21704" y="3552000"/>
        <a:ext cx="9906618" cy="401192"/>
      </dsp:txXfrm>
    </dsp:sp>
    <dsp:sp modelId="{9091A9D4-5DA7-43D6-A8E6-1D216BD17556}">
      <dsp:nvSpPr>
        <dsp:cNvPr id="0" name=""/>
        <dsp:cNvSpPr/>
      </dsp:nvSpPr>
      <dsp:spPr>
        <a:xfrm>
          <a:off x="0" y="3974895"/>
          <a:ext cx="9950026" cy="1140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5913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100000"/>
            </a:lnSpc>
            <a:spcBef>
              <a:spcPct val="0"/>
            </a:spcBef>
            <a:spcAft>
              <a:spcPts val="1500"/>
            </a:spcAft>
            <a:buChar char="•"/>
          </a:pPr>
          <a:r>
            <a:rPr lang="en-US" sz="1500" kern="1200" dirty="0"/>
            <a:t>For EVERY node, the </a:t>
          </a:r>
          <a:r>
            <a:rPr lang="en-US" sz="1500" b="1" kern="1200" dirty="0"/>
            <a:t>left child’s data is less than the parent’s data</a:t>
          </a:r>
          <a:r>
            <a:rPr lang="en-US" sz="1500" kern="1200" dirty="0"/>
            <a:t>, and the </a:t>
          </a:r>
          <a:r>
            <a:rPr lang="en-US" sz="1500" b="1" kern="1200" dirty="0"/>
            <a:t>right child’s data is greater than the parent’s data</a:t>
          </a:r>
        </a:p>
        <a:p>
          <a:pPr marL="228600" lvl="2" indent="-114300" algn="l" defTabSz="666750">
            <a:lnSpc>
              <a:spcPct val="100000"/>
            </a:lnSpc>
            <a:spcBef>
              <a:spcPct val="0"/>
            </a:spcBef>
            <a:spcAft>
              <a:spcPts val="1500"/>
            </a:spcAft>
            <a:buChar char="•"/>
          </a:pPr>
          <a:r>
            <a:rPr lang="en-US" sz="1500" kern="1200" dirty="0"/>
            <a:t>This means everything to the left is less than the parent, and everything to the right is greater than the parent.</a:t>
          </a:r>
        </a:p>
      </dsp:txBody>
      <dsp:txXfrm>
        <a:off x="0" y="3974895"/>
        <a:ext cx="9950026" cy="1140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4914F-8C35-4301-B030-039F9E83BF86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E636E-EAC0-4966-B0FB-CBB3C4A88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8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6E96C-9341-4C7B-A72C-7C220513E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337" y="1265314"/>
            <a:ext cx="4299666" cy="3249131"/>
          </a:xfrm>
        </p:spPr>
        <p:txBody>
          <a:bodyPr>
            <a:normAutofit/>
          </a:bodyPr>
          <a:lstStyle/>
          <a:p>
            <a:pPr algn="l"/>
            <a:r>
              <a:rPr lang="en-US" sz="3800" dirty="0"/>
              <a:t>Binary Search Tree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40046B-2159-4D9D-A696-64F5A1F6E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4336" y="4514446"/>
            <a:ext cx="4299666" cy="87104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Subset of ADT Trees!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ADC5C86B-28CE-4597-97B7-4C09E2014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" name="Picture 6" descr="A detective searching&#10;&#10;Description automatically generated">
            <a:extLst>
              <a:ext uri="{FF2B5EF4-FFF2-40B4-BE49-F238E27FC236}">
                <a16:creationId xmlns:a16="http://schemas.microsoft.com/office/drawing/2014/main" id="{38B63B52-9E7F-4BCB-814B-FF90BDA5E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610" y="1265315"/>
            <a:ext cx="3641685" cy="433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333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1C732-EDEE-4759-8F8B-F58F25F46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9681"/>
          </a:xfrm>
        </p:spPr>
        <p:txBody>
          <a:bodyPr/>
          <a:lstStyle/>
          <a:p>
            <a:r>
              <a:rPr lang="en-US" dirty="0"/>
              <a:t>And, btw (tree traversal):</a:t>
            </a:r>
          </a:p>
        </p:txBody>
      </p:sp>
      <p:pic>
        <p:nvPicPr>
          <p:cNvPr id="5" name="Content Placeholder 4" descr="Binary Search Tree pic&#10;">
            <a:extLst>
              <a:ext uri="{FF2B5EF4-FFF2-40B4-BE49-F238E27FC236}">
                <a16:creationId xmlns:a16="http://schemas.microsoft.com/office/drawing/2014/main" id="{734A4CE2-2F25-4F85-93AD-5C205A1519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24626" y="1816029"/>
            <a:ext cx="4774090" cy="2732644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5DDFECB-1797-4978-A797-9636E0613AD0}"/>
              </a:ext>
            </a:extLst>
          </p:cNvPr>
          <p:cNvSpPr txBox="1">
            <a:spLocks/>
          </p:cNvSpPr>
          <p:nvPr/>
        </p:nvSpPr>
        <p:spPr>
          <a:xfrm>
            <a:off x="677334" y="1354091"/>
            <a:ext cx="5499531" cy="4687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dirty="0" err="1"/>
              <a:t>Rememer</a:t>
            </a:r>
            <a:r>
              <a:rPr lang="en-US" dirty="0"/>
              <a:t> In-Order traversal of trees?</a:t>
            </a:r>
          </a:p>
          <a:p>
            <a:pPr marL="0" indent="0">
              <a:buFont typeface="Wingdings 3" charset="2"/>
              <a:buNone/>
            </a:pPr>
            <a:r>
              <a:rPr lang="en-US" dirty="0"/>
              <a:t>Left child, then parent, then right child?</a:t>
            </a:r>
          </a:p>
          <a:p>
            <a:pPr marL="0" indent="0">
              <a:buFont typeface="Wingdings 3" charset="2"/>
              <a:buNone/>
            </a:pPr>
            <a:endParaRPr lang="en-US" dirty="0"/>
          </a:p>
          <a:p>
            <a:pPr>
              <a:buFont typeface="Wingdings 3" charset="2"/>
              <a:buAutoNum type="alphaLcParenR"/>
            </a:pPr>
            <a:r>
              <a:rPr lang="en-US" dirty="0"/>
              <a:t>Is the tree to the left a binary search tree? (hint: yes, it is)</a:t>
            </a:r>
          </a:p>
          <a:p>
            <a:pPr>
              <a:buFont typeface="Wingdings 3" charset="2"/>
              <a:buAutoNum type="alphaLcParenR"/>
            </a:pPr>
            <a:r>
              <a:rPr lang="en-US" dirty="0"/>
              <a:t>If we did an in-order traversal, what order would the nodes be visited in?</a:t>
            </a:r>
          </a:p>
          <a:p>
            <a:pPr marL="0" indent="0">
              <a:buNone/>
            </a:pPr>
            <a:r>
              <a:rPr lang="en-US" dirty="0"/>
              <a:t>	9,12,14,17,19,23,50,54,67,72,76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i="1" dirty="0"/>
              <a:t>(Notice anything?)</a:t>
            </a:r>
          </a:p>
          <a:p>
            <a:pPr>
              <a:buFont typeface="Wingdings 3" charset="2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56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734B6-DFE2-46B8-B0CF-09788187A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734" y="609600"/>
            <a:ext cx="3737268" cy="1320800"/>
          </a:xfrm>
        </p:spPr>
        <p:txBody>
          <a:bodyPr>
            <a:normAutofit/>
          </a:bodyPr>
          <a:lstStyle/>
          <a:p>
            <a:r>
              <a:rPr lang="en-US"/>
              <a:t>Take-aways!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2507-A40A-4F3A-B218-5455A61B3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563" y="1317600"/>
            <a:ext cx="5648037" cy="5371199"/>
          </a:xfrm>
        </p:spPr>
        <p:txBody>
          <a:bodyPr>
            <a:normAutofit/>
          </a:bodyPr>
          <a:lstStyle/>
          <a:p>
            <a:pPr defTabSz="274320">
              <a:spcBef>
                <a:spcPts val="800"/>
              </a:spcBef>
            </a:pPr>
            <a:r>
              <a:rPr lang="en-US" sz="1500" dirty="0">
                <a:solidFill>
                  <a:srgbClr val="C00000"/>
                </a:solidFill>
              </a:rPr>
              <a:t>Binary Search Tree:</a:t>
            </a:r>
          </a:p>
          <a:p>
            <a:pPr lvl="1" defTabSz="274320">
              <a:spcBef>
                <a:spcPts val="800"/>
              </a:spcBef>
            </a:pPr>
            <a:r>
              <a:rPr lang="en-US" sz="1500" dirty="0"/>
              <a:t>Subset of </a:t>
            </a:r>
            <a:r>
              <a:rPr lang="en-US" sz="1500" dirty="0">
                <a:solidFill>
                  <a:srgbClr val="C00000"/>
                </a:solidFill>
              </a:rPr>
              <a:t>Trees </a:t>
            </a:r>
            <a:r>
              <a:rPr lang="en-US" sz="1500" dirty="0"/>
              <a:t>and then of </a:t>
            </a:r>
            <a:r>
              <a:rPr lang="en-US" sz="1500" dirty="0">
                <a:solidFill>
                  <a:srgbClr val="C00000"/>
                </a:solidFill>
              </a:rPr>
              <a:t>Binary Trees</a:t>
            </a:r>
          </a:p>
          <a:p>
            <a:pPr lvl="1" defTabSz="274320">
              <a:spcBef>
                <a:spcPts val="800"/>
              </a:spcBef>
            </a:pPr>
            <a:r>
              <a:rPr lang="en-US" sz="1500" dirty="0"/>
              <a:t>New addition:</a:t>
            </a:r>
          </a:p>
          <a:p>
            <a:pPr lvl="2" defTabSz="274320">
              <a:spcBef>
                <a:spcPts val="800"/>
              </a:spcBef>
            </a:pPr>
            <a:r>
              <a:rPr lang="en-US" sz="1500" dirty="0">
                <a:solidFill>
                  <a:srgbClr val="C00000"/>
                </a:solidFill>
              </a:rPr>
              <a:t>Left child’s </a:t>
            </a:r>
            <a:r>
              <a:rPr lang="en-US" sz="1500" dirty="0"/>
              <a:t>data is </a:t>
            </a:r>
            <a:r>
              <a:rPr lang="en-US" sz="1500" dirty="0">
                <a:solidFill>
                  <a:srgbClr val="C00000"/>
                </a:solidFill>
              </a:rPr>
              <a:t>less </a:t>
            </a:r>
            <a:r>
              <a:rPr lang="en-US" sz="1500" dirty="0"/>
              <a:t>than the parent’s data</a:t>
            </a:r>
          </a:p>
          <a:p>
            <a:pPr lvl="2" defTabSz="274320">
              <a:spcBef>
                <a:spcPts val="800"/>
              </a:spcBef>
            </a:pPr>
            <a:r>
              <a:rPr lang="en-US" sz="1500" dirty="0">
                <a:solidFill>
                  <a:srgbClr val="C00000"/>
                </a:solidFill>
              </a:rPr>
              <a:t>Right</a:t>
            </a:r>
            <a:r>
              <a:rPr lang="en-US" sz="1500" dirty="0"/>
              <a:t> </a:t>
            </a:r>
            <a:r>
              <a:rPr lang="en-US" sz="1500" dirty="0">
                <a:solidFill>
                  <a:srgbClr val="C00000"/>
                </a:solidFill>
              </a:rPr>
              <a:t>child’</a:t>
            </a:r>
            <a:r>
              <a:rPr lang="en-US" sz="1500" dirty="0"/>
              <a:t>s data is </a:t>
            </a:r>
            <a:r>
              <a:rPr lang="en-US" sz="1500" dirty="0">
                <a:solidFill>
                  <a:srgbClr val="C00000"/>
                </a:solidFill>
              </a:rPr>
              <a:t>greater</a:t>
            </a:r>
            <a:r>
              <a:rPr lang="en-US" sz="1500" dirty="0"/>
              <a:t> than the parent’s data</a:t>
            </a:r>
          </a:p>
          <a:p>
            <a:pPr lvl="1" defTabSz="274320">
              <a:spcBef>
                <a:spcPts val="800"/>
              </a:spcBef>
            </a:pPr>
            <a:r>
              <a:rPr lang="en-US" sz="1500" dirty="0"/>
              <a:t>Inserting/Finding</a:t>
            </a:r>
          </a:p>
          <a:p>
            <a:pPr lvl="2" defTabSz="274320">
              <a:spcBef>
                <a:spcPts val="800"/>
              </a:spcBef>
            </a:pPr>
            <a:r>
              <a:rPr lang="en-US" sz="1500" dirty="0">
                <a:solidFill>
                  <a:srgbClr val="C00000"/>
                </a:solidFill>
              </a:rPr>
              <a:t>Starting at root</a:t>
            </a:r>
          </a:p>
          <a:p>
            <a:pPr lvl="3" defTabSz="274320">
              <a:spcBef>
                <a:spcPts val="800"/>
              </a:spcBef>
            </a:pPr>
            <a:r>
              <a:rPr lang="en-US" sz="1500" dirty="0"/>
              <a:t>If Data to Find/Insert is less than root, go to left child</a:t>
            </a:r>
          </a:p>
          <a:p>
            <a:pPr lvl="3" defTabSz="274320">
              <a:spcBef>
                <a:spcPts val="800"/>
              </a:spcBef>
            </a:pPr>
            <a:r>
              <a:rPr lang="en-US" sz="1500" dirty="0"/>
              <a:t>If Data to find/insert is greater than root, to the right child</a:t>
            </a:r>
          </a:p>
          <a:p>
            <a:pPr lvl="2" defTabSz="274320">
              <a:spcBef>
                <a:spcPts val="800"/>
              </a:spcBef>
            </a:pPr>
            <a:r>
              <a:rPr lang="en-US" sz="1500" dirty="0"/>
              <a:t>That child becomes new root</a:t>
            </a:r>
          </a:p>
          <a:p>
            <a:pPr lvl="3" defTabSz="274320">
              <a:spcBef>
                <a:spcPts val="800"/>
              </a:spcBef>
            </a:pPr>
            <a:r>
              <a:rPr lang="en-US" sz="1500" dirty="0"/>
              <a:t>Repeat until you:</a:t>
            </a:r>
          </a:p>
          <a:p>
            <a:pPr lvl="4" defTabSz="274320">
              <a:spcBef>
                <a:spcPts val="800"/>
              </a:spcBef>
            </a:pPr>
            <a:r>
              <a:rPr lang="en-US" sz="1500" dirty="0"/>
              <a:t>Find data</a:t>
            </a:r>
          </a:p>
          <a:p>
            <a:pPr lvl="4" defTabSz="274320">
              <a:spcBef>
                <a:spcPts val="800"/>
              </a:spcBef>
            </a:pPr>
            <a:r>
              <a:rPr lang="en-US" sz="1500" dirty="0"/>
              <a:t>Approach a null child</a:t>
            </a:r>
          </a:p>
          <a:p>
            <a:pPr lvl="5" defTabSz="274320">
              <a:spcBef>
                <a:spcPts val="800"/>
              </a:spcBef>
            </a:pPr>
            <a:r>
              <a:rPr lang="en-US" sz="1500" dirty="0"/>
              <a:t>If inserting, insert there.</a:t>
            </a:r>
          </a:p>
        </p:txBody>
      </p:sp>
      <p:pic>
        <p:nvPicPr>
          <p:cNvPr id="5" name="Picture 4" descr="A dog looking at the camera&#10;&#10;Description automatically generated">
            <a:extLst>
              <a:ext uri="{FF2B5EF4-FFF2-40B4-BE49-F238E27FC236}">
                <a16:creationId xmlns:a16="http://schemas.microsoft.com/office/drawing/2014/main" id="{50ABA985-6503-4FDD-ABCC-8405178E6C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55" r="10968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35" name="Isosceles Triangle 14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7708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556EC-FB64-489B-AD26-715688ED7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n-US" dirty="0"/>
              <a:t>Picture this: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86A28-068E-4AB4-ADCB-434FC7242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3160" y="609600"/>
            <a:ext cx="5286113" cy="54317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500" dirty="0"/>
              <a:t>We have a data set: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The Data set will be changing regularly.</a:t>
            </a:r>
          </a:p>
          <a:p>
            <a:pPr lvl="1">
              <a:lnSpc>
                <a:spcPct val="90000"/>
              </a:lnSpc>
            </a:pPr>
            <a:r>
              <a:rPr lang="en-US" sz="1500" dirty="0"/>
              <a:t>We will be adding and removing data somewhat regularly</a:t>
            </a:r>
          </a:p>
          <a:p>
            <a:pPr lvl="1">
              <a:lnSpc>
                <a:spcPct val="90000"/>
              </a:lnSpc>
            </a:pPr>
            <a:r>
              <a:rPr lang="en-US" sz="1500" dirty="0"/>
              <a:t>Okay, we can do that using push and pop in a linked list </a:t>
            </a:r>
          </a:p>
          <a:p>
            <a:pPr lvl="2">
              <a:lnSpc>
                <a:spcPct val="90000"/>
              </a:lnSpc>
            </a:pPr>
            <a:r>
              <a:rPr lang="en-US" sz="1500" dirty="0">
                <a:solidFill>
                  <a:srgbClr val="C00000"/>
                </a:solidFill>
              </a:rPr>
              <a:t>O(1) </a:t>
            </a:r>
            <a:r>
              <a:rPr lang="en-US" sz="1500" dirty="0"/>
              <a:t>– YEAH!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en-US" sz="1600" dirty="0"/>
              <a:t>BUT</a:t>
            </a:r>
          </a:p>
          <a:p>
            <a:pPr lvl="1">
              <a:lnSpc>
                <a:spcPct val="90000"/>
              </a:lnSpc>
            </a:pPr>
            <a:r>
              <a:rPr lang="en-US" sz="1500" dirty="0"/>
              <a:t>We also want to </a:t>
            </a:r>
            <a:r>
              <a:rPr lang="en-US" sz="1500" b="1" dirty="0">
                <a:solidFill>
                  <a:srgbClr val="0070C0"/>
                </a:solidFill>
              </a:rPr>
              <a:t>find</a:t>
            </a:r>
            <a:r>
              <a:rPr lang="en-US" sz="1500" dirty="0"/>
              <a:t> data regularly</a:t>
            </a:r>
          </a:p>
          <a:p>
            <a:pPr lvl="1">
              <a:lnSpc>
                <a:spcPct val="90000"/>
              </a:lnSpc>
            </a:pPr>
            <a:r>
              <a:rPr lang="en-US" sz="1500" dirty="0"/>
              <a:t>We’ve got arrays:</a:t>
            </a:r>
          </a:p>
          <a:p>
            <a:pPr lvl="2">
              <a:lnSpc>
                <a:spcPct val="90000"/>
              </a:lnSpc>
            </a:pPr>
            <a:r>
              <a:rPr lang="en-US" sz="1500" dirty="0">
                <a:solidFill>
                  <a:srgbClr val="C00000"/>
                </a:solidFill>
              </a:rPr>
              <a:t>O(n) </a:t>
            </a:r>
            <a:r>
              <a:rPr lang="en-US" sz="1500" dirty="0"/>
              <a:t>to find if x is in the data set (BOO, UGH!)</a:t>
            </a:r>
          </a:p>
          <a:p>
            <a:pPr lvl="1">
              <a:lnSpc>
                <a:spcPct val="90000"/>
              </a:lnSpc>
            </a:pPr>
            <a:r>
              <a:rPr lang="en-US" sz="1500" dirty="0"/>
              <a:t>We’ve got linked lists</a:t>
            </a:r>
          </a:p>
          <a:p>
            <a:pPr lvl="2">
              <a:lnSpc>
                <a:spcPct val="90000"/>
              </a:lnSpc>
            </a:pPr>
            <a:r>
              <a:rPr lang="en-US" sz="1500" dirty="0">
                <a:solidFill>
                  <a:srgbClr val="C00000"/>
                </a:solidFill>
              </a:rPr>
              <a:t>O(n) </a:t>
            </a:r>
            <a:r>
              <a:rPr lang="en-US" sz="1500" dirty="0"/>
              <a:t>to find if x is in the data set (BOO, UGH!)</a:t>
            </a:r>
          </a:p>
          <a:p>
            <a:pPr>
              <a:lnSpc>
                <a:spcPct val="90000"/>
              </a:lnSpc>
            </a:pPr>
            <a:r>
              <a:rPr lang="en-US" b="1" i="1" dirty="0"/>
              <a:t>Oh NO!!!  HORRORS!!!  What are we to do???</a:t>
            </a:r>
          </a:p>
          <a:p>
            <a:pPr lvl="1">
              <a:lnSpc>
                <a:spcPct val="90000"/>
              </a:lnSpc>
            </a:pPr>
            <a:endParaRPr lang="en-US" sz="1500" dirty="0"/>
          </a:p>
        </p:txBody>
      </p:sp>
      <p:pic>
        <p:nvPicPr>
          <p:cNvPr id="5" name="Picture 4" descr="vintage pic of a woman screaming from an old horror movie&#10;">
            <a:extLst>
              <a:ext uri="{FF2B5EF4-FFF2-40B4-BE49-F238E27FC236}">
                <a16:creationId xmlns:a16="http://schemas.microsoft.com/office/drawing/2014/main" id="{DADA36F7-C6BA-4D42-9A5D-C1E108CB56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55" r="22852" b="3"/>
          <a:stretch/>
        </p:blipFill>
        <p:spPr>
          <a:xfrm>
            <a:off x="677334" y="2159331"/>
            <a:ext cx="3144597" cy="388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89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A12DD-A4FD-43B1-A21F-8676CDB9C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414" y="162559"/>
            <a:ext cx="9381066" cy="1320800"/>
          </a:xfrm>
        </p:spPr>
        <p:txBody>
          <a:bodyPr>
            <a:normAutofit/>
          </a:bodyPr>
          <a:lstStyle/>
          <a:p>
            <a:r>
              <a:rPr lang="en-US" dirty="0"/>
              <a:t>Fear Not!  </a:t>
            </a:r>
            <a:br>
              <a:rPr lang="en-US" dirty="0"/>
            </a:br>
            <a:r>
              <a:rPr lang="en-US" dirty="0"/>
              <a:t>There’s a Data Structure for that!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A6F2C4B-9E7B-49D0-A50E-D9A645B1F5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684669"/>
              </p:ext>
            </p:extLst>
          </p:nvPr>
        </p:nvGraphicFramePr>
        <p:xfrm>
          <a:off x="555414" y="1483359"/>
          <a:ext cx="9950026" cy="5212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373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602" y="58602"/>
            <a:ext cx="4276692" cy="1320800"/>
          </a:xfrm>
        </p:spPr>
        <p:txBody>
          <a:bodyPr anchor="ctr">
            <a:normAutofit/>
          </a:bodyPr>
          <a:lstStyle/>
          <a:p>
            <a:r>
              <a:rPr lang="en-US" dirty="0"/>
              <a:t>Binary Search Tree: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49" y="1527033"/>
            <a:ext cx="3861905" cy="319572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174" y="304949"/>
            <a:ext cx="5242985" cy="6466691"/>
          </a:xfrm>
          <a:solidFill>
            <a:schemeClr val="accent2">
              <a:lumMod val="20000"/>
              <a:lumOff val="80000"/>
              <a:alpha val="59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500" dirty="0">
                <a:solidFill>
                  <a:srgbClr val="C00000"/>
                </a:solidFill>
              </a:rPr>
              <a:t>A tree </a:t>
            </a:r>
            <a:r>
              <a:rPr lang="en-US" sz="1500" dirty="0"/>
              <a:t>in which:</a:t>
            </a:r>
          </a:p>
          <a:p>
            <a:pPr lvl="1">
              <a:lnSpc>
                <a:spcPct val="90000"/>
              </a:lnSpc>
            </a:pPr>
            <a:r>
              <a:rPr lang="en-US" sz="1500" dirty="0"/>
              <a:t> the data in every</a:t>
            </a:r>
            <a:r>
              <a:rPr lang="en-US" sz="1500" dirty="0">
                <a:solidFill>
                  <a:srgbClr val="C00000"/>
                </a:solidFill>
              </a:rPr>
              <a:t> left </a:t>
            </a:r>
            <a:r>
              <a:rPr lang="en-US" sz="1500" dirty="0"/>
              <a:t>node is </a:t>
            </a:r>
            <a:r>
              <a:rPr lang="en-US" sz="1500" dirty="0">
                <a:solidFill>
                  <a:srgbClr val="C00000"/>
                </a:solidFill>
              </a:rPr>
              <a:t>less</a:t>
            </a:r>
            <a:r>
              <a:rPr lang="en-US" sz="1500" dirty="0"/>
              <a:t> than the data in its parent</a:t>
            </a:r>
          </a:p>
          <a:p>
            <a:pPr lvl="1">
              <a:lnSpc>
                <a:spcPct val="90000"/>
              </a:lnSpc>
            </a:pPr>
            <a:r>
              <a:rPr lang="en-US" sz="1500" dirty="0"/>
              <a:t>the data in the</a:t>
            </a:r>
            <a:r>
              <a:rPr lang="en-US" sz="1500" dirty="0">
                <a:solidFill>
                  <a:srgbClr val="C00000"/>
                </a:solidFill>
              </a:rPr>
              <a:t> right </a:t>
            </a:r>
            <a:r>
              <a:rPr lang="en-US" sz="1500" dirty="0"/>
              <a:t>node is </a:t>
            </a:r>
            <a:r>
              <a:rPr lang="en-US" sz="1500" dirty="0">
                <a:solidFill>
                  <a:srgbClr val="C00000"/>
                </a:solidFill>
              </a:rPr>
              <a:t>greater</a:t>
            </a:r>
            <a:r>
              <a:rPr lang="en-US" sz="1500" dirty="0"/>
              <a:t> than the data in its parent.  </a:t>
            </a:r>
          </a:p>
          <a:p>
            <a:pPr>
              <a:lnSpc>
                <a:spcPct val="90000"/>
              </a:lnSpc>
            </a:pPr>
            <a:r>
              <a:rPr lang="en-US" sz="1500" dirty="0">
                <a:solidFill>
                  <a:srgbClr val="00B050"/>
                </a:solidFill>
              </a:rPr>
              <a:t>Inserting/Finding Data:</a:t>
            </a:r>
          </a:p>
          <a:p>
            <a:pPr lvl="1">
              <a:lnSpc>
                <a:spcPct val="90000"/>
              </a:lnSpc>
            </a:pPr>
            <a:r>
              <a:rPr lang="en-US" sz="1500" dirty="0">
                <a:solidFill>
                  <a:srgbClr val="C00000"/>
                </a:solidFill>
              </a:rPr>
              <a:t>Start at the root!!!!!:</a:t>
            </a:r>
          </a:p>
          <a:p>
            <a:pPr lvl="1">
              <a:lnSpc>
                <a:spcPct val="90000"/>
              </a:lnSpc>
            </a:pPr>
            <a:r>
              <a:rPr lang="en-US" sz="1500" dirty="0"/>
              <a:t>Data is inserted(found) by comparing the new data to the </a:t>
            </a:r>
            <a:r>
              <a:rPr lang="en-US" sz="1500" dirty="0">
                <a:solidFill>
                  <a:srgbClr val="C00000"/>
                </a:solidFill>
              </a:rPr>
              <a:t>root’s data</a:t>
            </a:r>
          </a:p>
          <a:p>
            <a:pPr marL="800100" lvl="1" indent="-342900">
              <a:lnSpc>
                <a:spcPct val="90000"/>
              </a:lnSpc>
              <a:buFont typeface="+mj-lt"/>
              <a:buAutoNum type="arabicPeriod"/>
            </a:pPr>
            <a:r>
              <a:rPr lang="en-US" sz="1500" dirty="0"/>
              <a:t>Go to the left child if the data to be found (DTBF) is less than the root’s data</a:t>
            </a:r>
          </a:p>
          <a:p>
            <a:pPr marL="800100" lvl="1" indent="-342900">
              <a:lnSpc>
                <a:spcPct val="90000"/>
              </a:lnSpc>
              <a:buFont typeface="+mj-lt"/>
              <a:buAutoNum type="arabicPeriod"/>
            </a:pPr>
            <a:r>
              <a:rPr lang="en-US" sz="1500" dirty="0"/>
              <a:t>Go to the right child if the DTBF is greater than the root’s data</a:t>
            </a:r>
          </a:p>
          <a:p>
            <a:pPr marL="800100" lvl="1" indent="-342900">
              <a:lnSpc>
                <a:spcPct val="90000"/>
              </a:lnSpc>
              <a:buFont typeface="+mj-lt"/>
              <a:buAutoNum type="arabicPeriod"/>
            </a:pPr>
            <a:r>
              <a:rPr lang="en-US" sz="1500" dirty="0"/>
              <a:t> The child, in essence, becomes the root of the subtree</a:t>
            </a:r>
          </a:p>
          <a:p>
            <a:pPr marL="1200150" lvl="2" indent="-342900">
              <a:lnSpc>
                <a:spcPct val="90000"/>
              </a:lnSpc>
            </a:pPr>
            <a:r>
              <a:rPr lang="en-US" sz="1500" i="1" dirty="0"/>
              <a:t>I smell a recursive definition…</a:t>
            </a:r>
          </a:p>
          <a:p>
            <a:pPr lvl="1">
              <a:lnSpc>
                <a:spcPct val="90000"/>
              </a:lnSpc>
            </a:pPr>
            <a:r>
              <a:rPr lang="en-US" sz="1500" dirty="0"/>
              <a:t>Repeat 1-3 until:</a:t>
            </a:r>
          </a:p>
          <a:p>
            <a:pPr lvl="2">
              <a:lnSpc>
                <a:spcPct val="90000"/>
              </a:lnSpc>
            </a:pPr>
            <a:r>
              <a:rPr lang="en-US" sz="1500" dirty="0"/>
              <a:t>data is found or </a:t>
            </a:r>
          </a:p>
          <a:p>
            <a:pPr lvl="2">
              <a:lnSpc>
                <a:spcPct val="90000"/>
              </a:lnSpc>
            </a:pPr>
            <a:r>
              <a:rPr lang="en-US" sz="1500" dirty="0"/>
              <a:t>the child is null</a:t>
            </a:r>
          </a:p>
          <a:p>
            <a:pPr lvl="3">
              <a:lnSpc>
                <a:spcPct val="90000"/>
              </a:lnSpc>
            </a:pPr>
            <a:r>
              <a:rPr lang="en-US" sz="1100" dirty="0"/>
              <a:t>If inserting, the data is inserted here</a:t>
            </a:r>
          </a:p>
          <a:p>
            <a:pPr lvl="3">
              <a:lnSpc>
                <a:spcPct val="90000"/>
              </a:lnSpc>
            </a:pPr>
            <a:r>
              <a:rPr lang="en-US" sz="1100" dirty="0"/>
              <a:t>If finding, data not in tree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6108" y="5148404"/>
            <a:ext cx="39856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&lt;- left          (For the directionally challenged (like me))           right -&gt;</a:t>
            </a:r>
          </a:p>
        </p:txBody>
      </p:sp>
    </p:spTree>
    <p:extLst>
      <p:ext uri="{BB962C8B-B14F-4D97-AF65-F5344CB8AC3E}">
        <p14:creationId xmlns:p14="http://schemas.microsoft.com/office/powerpoint/2010/main" val="2811678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239" y="228600"/>
            <a:ext cx="7222817" cy="732578"/>
          </a:xfrm>
        </p:spPr>
        <p:txBody>
          <a:bodyPr anchor="ctr">
            <a:normAutofit/>
          </a:bodyPr>
          <a:lstStyle/>
          <a:p>
            <a:r>
              <a:rPr lang="en-US" dirty="0"/>
              <a:t>Binary Search Tree Find Example: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878" y="1749613"/>
            <a:ext cx="3861905" cy="319572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3631" y="1315616"/>
            <a:ext cx="4285176" cy="4753947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Aft>
                <a:spcPts val="700"/>
              </a:spcAft>
              <a:buNone/>
            </a:pPr>
            <a:r>
              <a:rPr lang="en-US" b="1" dirty="0">
                <a:solidFill>
                  <a:srgbClr val="C00000"/>
                </a:solidFill>
              </a:rPr>
              <a:t>So Finding 4:</a:t>
            </a:r>
          </a:p>
          <a:p>
            <a:pPr>
              <a:lnSpc>
                <a:spcPct val="90000"/>
              </a:lnSpc>
              <a:spcAft>
                <a:spcPts val="700"/>
              </a:spcAft>
            </a:pPr>
            <a:r>
              <a:rPr lang="en-US" dirty="0"/>
              <a:t>Start at 8 (always start at the root!)</a:t>
            </a:r>
          </a:p>
          <a:p>
            <a:pPr lvl="1">
              <a:lnSpc>
                <a:spcPct val="90000"/>
              </a:lnSpc>
              <a:spcAft>
                <a:spcPts val="700"/>
              </a:spcAft>
            </a:pPr>
            <a:r>
              <a:rPr lang="en-US" sz="1800" dirty="0"/>
              <a:t>4 is less than 8 (go left)</a:t>
            </a:r>
          </a:p>
          <a:p>
            <a:pPr>
              <a:lnSpc>
                <a:spcPct val="90000"/>
              </a:lnSpc>
              <a:spcAft>
                <a:spcPts val="700"/>
              </a:spcAft>
            </a:pPr>
            <a:r>
              <a:rPr lang="en-US" dirty="0"/>
              <a:t>Go to 3</a:t>
            </a:r>
          </a:p>
          <a:p>
            <a:pPr lvl="1">
              <a:lnSpc>
                <a:spcPct val="90000"/>
              </a:lnSpc>
              <a:spcAft>
                <a:spcPts val="700"/>
              </a:spcAft>
            </a:pPr>
            <a:r>
              <a:rPr lang="en-US" sz="1800" dirty="0"/>
              <a:t>4 is greater than 3 (go right)</a:t>
            </a:r>
          </a:p>
          <a:p>
            <a:pPr>
              <a:lnSpc>
                <a:spcPct val="90000"/>
              </a:lnSpc>
              <a:spcAft>
                <a:spcPts val="700"/>
              </a:spcAft>
            </a:pPr>
            <a:r>
              <a:rPr lang="en-US" dirty="0"/>
              <a:t>Go to 6</a:t>
            </a:r>
          </a:p>
          <a:p>
            <a:pPr lvl="1">
              <a:lnSpc>
                <a:spcPct val="90000"/>
              </a:lnSpc>
              <a:spcAft>
                <a:spcPts val="700"/>
              </a:spcAft>
            </a:pPr>
            <a:r>
              <a:rPr lang="en-US" sz="1800" dirty="0"/>
              <a:t>4 is less than 6 (go left)</a:t>
            </a:r>
          </a:p>
          <a:p>
            <a:pPr>
              <a:lnSpc>
                <a:spcPct val="90000"/>
              </a:lnSpc>
              <a:spcAft>
                <a:spcPts val="700"/>
              </a:spcAft>
            </a:pPr>
            <a:r>
              <a:rPr lang="en-US" dirty="0"/>
              <a:t>Go to 4</a:t>
            </a:r>
          </a:p>
          <a:p>
            <a:pPr lvl="1">
              <a:lnSpc>
                <a:spcPct val="90000"/>
              </a:lnSpc>
              <a:spcAft>
                <a:spcPts val="700"/>
              </a:spcAft>
            </a:pPr>
            <a:r>
              <a:rPr lang="en-US" sz="1800" dirty="0"/>
              <a:t>4=4</a:t>
            </a:r>
          </a:p>
          <a:p>
            <a:pPr lvl="1">
              <a:lnSpc>
                <a:spcPct val="90000"/>
              </a:lnSpc>
              <a:spcAft>
                <a:spcPts val="700"/>
              </a:spcAft>
            </a:pPr>
            <a:r>
              <a:rPr lang="en-US" sz="1800" dirty="0"/>
              <a:t>FOUND!!!</a:t>
            </a:r>
            <a:endParaRPr lang="en-US" sz="1400" dirty="0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38FAF6FC-8D17-4689-A7F5-72F417E355C5}"/>
              </a:ext>
            </a:extLst>
          </p:cNvPr>
          <p:cNvSpPr txBox="1">
            <a:spLocks/>
          </p:cNvSpPr>
          <p:nvPr/>
        </p:nvSpPr>
        <p:spPr>
          <a:xfrm>
            <a:off x="486108" y="5148404"/>
            <a:ext cx="398568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/>
              <a:t>&lt;- left          (For the directionally challenged (like me))           right -&gt;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957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157" y="56629"/>
            <a:ext cx="8432821" cy="735070"/>
          </a:xfrm>
        </p:spPr>
        <p:txBody>
          <a:bodyPr anchor="ctr">
            <a:normAutofit/>
          </a:bodyPr>
          <a:lstStyle/>
          <a:p>
            <a:r>
              <a:rPr lang="en-US" dirty="0"/>
              <a:t>Binary Search Tree Inserting Example: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878" y="1749613"/>
            <a:ext cx="3861905" cy="319572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874" y="1052003"/>
            <a:ext cx="5030332" cy="5339465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C00000"/>
                </a:solidFill>
              </a:rPr>
              <a:t>Inserting 12: </a:t>
            </a:r>
            <a:br>
              <a:rPr lang="en-US" sz="1600" b="1" dirty="0">
                <a:solidFill>
                  <a:srgbClr val="C00000"/>
                </a:solidFill>
              </a:rPr>
            </a:br>
            <a:r>
              <a:rPr lang="en-US" sz="1600" b="1" dirty="0">
                <a:solidFill>
                  <a:srgbClr val="C00000"/>
                </a:solidFill>
              </a:rPr>
              <a:t>(Trick – must stop BEFORE hitting NULL node!!)</a:t>
            </a:r>
          </a:p>
          <a:p>
            <a:pPr>
              <a:lnSpc>
                <a:spcPct val="90000"/>
              </a:lnSpc>
            </a:pPr>
            <a:r>
              <a:rPr lang="en-US" sz="1600" dirty="0"/>
              <a:t>Start at 8 (always start at the root!)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12 is greater than 8 (check right for NULL)</a:t>
            </a:r>
          </a:p>
          <a:p>
            <a:pPr>
              <a:lnSpc>
                <a:spcPct val="90000"/>
              </a:lnSpc>
            </a:pPr>
            <a:r>
              <a:rPr lang="en-US" sz="1600" dirty="0"/>
              <a:t>Go to 10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12 is greater than 10 (check right for NULL)</a:t>
            </a:r>
          </a:p>
          <a:p>
            <a:pPr>
              <a:lnSpc>
                <a:spcPct val="90000"/>
              </a:lnSpc>
            </a:pPr>
            <a:r>
              <a:rPr lang="en-US" sz="1600" dirty="0"/>
              <a:t>Go to 14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12 is less than 14 (check left for NULL)</a:t>
            </a:r>
          </a:p>
          <a:p>
            <a:pPr>
              <a:lnSpc>
                <a:spcPct val="90000"/>
              </a:lnSpc>
            </a:pPr>
            <a:r>
              <a:rPr lang="en-US" sz="1600" dirty="0"/>
              <a:t>Go to 13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12 is less than 13 (check left for NULL)</a:t>
            </a:r>
          </a:p>
          <a:p>
            <a:pPr>
              <a:lnSpc>
                <a:spcPct val="90000"/>
              </a:lnSpc>
            </a:pPr>
            <a:r>
              <a:rPr lang="en-US" dirty="0"/>
              <a:t>13’s left child is NULL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Make a new node (12), and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Make 13’s left child point to the new node (12)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Make new node 12’s parent point to 13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38FAF6FC-8D17-4689-A7F5-72F417E355C5}"/>
              </a:ext>
            </a:extLst>
          </p:cNvPr>
          <p:cNvSpPr txBox="1">
            <a:spLocks/>
          </p:cNvSpPr>
          <p:nvPr/>
        </p:nvSpPr>
        <p:spPr>
          <a:xfrm>
            <a:off x="486108" y="5148404"/>
            <a:ext cx="398568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/>
              <a:t>&lt;- left          (For the directionally challenged (like me))           right -&gt;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41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74918"/>
            <a:ext cx="8596668" cy="657411"/>
          </a:xfrm>
        </p:spPr>
        <p:txBody>
          <a:bodyPr>
            <a:normAutofit/>
          </a:bodyPr>
          <a:lstStyle/>
          <a:p>
            <a:r>
              <a:rPr lang="en-US" dirty="0"/>
              <a:t>Binary Search Tree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384" y="1156448"/>
            <a:ext cx="8773771" cy="5153856"/>
          </a:xfrm>
        </p:spPr>
        <p:txBody>
          <a:bodyPr/>
          <a:lstStyle/>
          <a:p>
            <a:r>
              <a:rPr lang="en-US" dirty="0"/>
              <a:t>Inserting: 17, 13, 26,12, 15, 11, 14, 28, 33, 32  </a:t>
            </a:r>
          </a:p>
          <a:p>
            <a:r>
              <a:rPr lang="en-US" dirty="0"/>
              <a:t>(always insert in order data comes in, so 17, then 13, then 26, etc.)</a:t>
            </a:r>
          </a:p>
          <a:p>
            <a:r>
              <a:rPr lang="en-US" dirty="0"/>
              <a:t>17 will be root! </a:t>
            </a:r>
          </a:p>
          <a:p>
            <a:r>
              <a:rPr lang="en-US" dirty="0"/>
              <a:t>(by default, 32 will be a leaf)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20475" y="2335580"/>
            <a:ext cx="5804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17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51127" y="3172281"/>
            <a:ext cx="5804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17313" y="3172281"/>
            <a:ext cx="5804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60194" y="3878163"/>
            <a:ext cx="5804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15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64810" y="3878163"/>
            <a:ext cx="5804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12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773890" y="5846536"/>
            <a:ext cx="5804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32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66883" y="4898758"/>
            <a:ext cx="5804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33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95194" y="3910039"/>
            <a:ext cx="5804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28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77868" y="4936145"/>
            <a:ext cx="5804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14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089" y="4936145"/>
            <a:ext cx="5804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11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4904319" y="2797245"/>
            <a:ext cx="1716156" cy="375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200920" y="2797245"/>
            <a:ext cx="1269687" cy="375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528743" y="3633946"/>
            <a:ext cx="657340" cy="271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04319" y="3633946"/>
            <a:ext cx="331223" cy="244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354632" y="4379187"/>
            <a:ext cx="489006" cy="476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268090" y="4364945"/>
            <a:ext cx="355531" cy="535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8931572" y="3642679"/>
            <a:ext cx="327244" cy="241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9615082" y="4412645"/>
            <a:ext cx="723834" cy="4434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9869208" y="5357047"/>
            <a:ext cx="414873" cy="519357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</p:spTree>
    <p:extLst>
      <p:ext uri="{BB962C8B-B14F-4D97-AF65-F5344CB8AC3E}">
        <p14:creationId xmlns:p14="http://schemas.microsoft.com/office/powerpoint/2010/main" val="4013745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898" y="334241"/>
            <a:ext cx="8596668" cy="793173"/>
          </a:xfrm>
        </p:spPr>
        <p:txBody>
          <a:bodyPr/>
          <a:lstStyle/>
          <a:p>
            <a:r>
              <a:rPr lang="en-US" dirty="0"/>
              <a:t>BST: Inserting pseudocode: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951" y="1127414"/>
            <a:ext cx="5671511" cy="5501986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/>
              <a:t>Bool </a:t>
            </a:r>
            <a:r>
              <a:rPr lang="en-US" b="1" dirty="0" err="1"/>
              <a:t>InsertIt</a:t>
            </a:r>
            <a:r>
              <a:rPr lang="en-US" b="1" dirty="0"/>
              <a:t>(</a:t>
            </a:r>
            <a:r>
              <a:rPr lang="en-US" b="1" dirty="0" err="1"/>
              <a:t>int</a:t>
            </a:r>
            <a:r>
              <a:rPr lang="en-US" b="1" dirty="0"/>
              <a:t> x):  // iterative version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/>
              <a:t>if root is NULL: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	set root to new Node, with data x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/>
              <a:t>else {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 	set n to be the root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/>
              <a:t>	while n is not NULL {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/>
              <a:t>		if x &lt; n’s data 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/>
              <a:t>			if n’s left child is NULL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				set n’s left child to new Node with data x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				set the new node’s parent to be n;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				return True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/>
              <a:t>			otherwise set n to be n’s left child</a:t>
            </a:r>
            <a:endParaRPr lang="en-US" dirty="0"/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/>
              <a:t>		else if x &gt; n’s data 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/>
              <a:t>			if n’s right child is NULL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				set n’s right child to new Node with data x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				set the new node’s parent to be n;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				return True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/>
              <a:t>			otherwise set n to be n’s right child</a:t>
            </a:r>
            <a:endParaRPr lang="en-US" dirty="0"/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b="1" dirty="0"/>
              <a:t>		else  return false;   //x already in tree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	}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48592" y="1127414"/>
            <a:ext cx="5671511" cy="55019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b="1" dirty="0"/>
              <a:t>Bool </a:t>
            </a:r>
            <a:r>
              <a:rPr lang="en-US" b="1" dirty="0" err="1"/>
              <a:t>InsertRec</a:t>
            </a:r>
            <a:r>
              <a:rPr lang="en-US" b="1" dirty="0"/>
              <a:t>(</a:t>
            </a:r>
            <a:r>
              <a:rPr lang="en-US" b="1" dirty="0" err="1"/>
              <a:t>int</a:t>
            </a:r>
            <a:r>
              <a:rPr lang="en-US" b="1" dirty="0"/>
              <a:t> x, Node n):  // recursive version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b="1" dirty="0"/>
              <a:t>if n is NULL:</a:t>
            </a:r>
            <a:endParaRPr lang="en-US" dirty="0"/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dirty="0"/>
              <a:t>	set root to new Node, with data x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b="1" dirty="0"/>
              <a:t>else {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b="1" dirty="0"/>
              <a:t>		if x &lt; n’s data 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b="1" dirty="0"/>
              <a:t>			if n’s left child is NULL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dirty="0"/>
              <a:t>				set n’s left child to new Node with data x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dirty="0"/>
              <a:t>				set the new node’s parent to be n;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dirty="0"/>
              <a:t>				return True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b="1" dirty="0"/>
              <a:t>			otherwise call </a:t>
            </a:r>
            <a:r>
              <a:rPr lang="en-US" b="1" dirty="0" err="1"/>
              <a:t>InsertRec</a:t>
            </a:r>
            <a:r>
              <a:rPr lang="en-US" b="1" dirty="0"/>
              <a:t> with x and n’s left child</a:t>
            </a:r>
            <a:endParaRPr lang="en-US" dirty="0"/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b="1" dirty="0"/>
              <a:t>		else if x &gt; n’s data 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b="1" dirty="0"/>
              <a:t>			if n’s right child is NULL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dirty="0"/>
              <a:t>				set n’s right child to new Node with data x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dirty="0"/>
              <a:t>				set the new node’s parent to be n;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dirty="0"/>
              <a:t>				return True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/>
              <a:t>			</a:t>
            </a:r>
            <a:r>
              <a:rPr lang="en-US" b="1" dirty="0"/>
              <a:t>otherwise call </a:t>
            </a:r>
            <a:r>
              <a:rPr lang="en-US" b="1" dirty="0" err="1"/>
              <a:t>InsertRec</a:t>
            </a:r>
            <a:r>
              <a:rPr lang="en-US" b="1" dirty="0"/>
              <a:t> with x and n’s right child</a:t>
            </a:r>
            <a:endParaRPr lang="en-US" dirty="0"/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b="1" dirty="0"/>
              <a:t>		else  return false;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dirty="0"/>
              <a:t>	}</a:t>
            </a:r>
          </a:p>
          <a:p>
            <a:pPr marL="0" indent="0" defTabSz="228600">
              <a:lnSpc>
                <a:spcPct val="120000"/>
              </a:lnSpc>
              <a:spcBef>
                <a:spcPts val="200"/>
              </a:spcBef>
              <a:buFont typeface="Wingdings 3" charset="2"/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08734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260D5-FA0E-467B-AA5E-DC364D18A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4490"/>
          </a:xfrm>
        </p:spPr>
        <p:txBody>
          <a:bodyPr/>
          <a:lstStyle/>
          <a:p>
            <a:r>
              <a:rPr lang="en-US" dirty="0"/>
              <a:t>Binary Search Tree Class (header file):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E64DE-2EA9-4D6E-876C-C2E7BDD81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4091"/>
            <a:ext cx="8596668" cy="46872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#include "NodeT.hpp“  // for the tree nodes – see previous </a:t>
            </a:r>
            <a:r>
              <a:rPr lang="en-US" dirty="0" err="1"/>
              <a:t>powerpoints</a:t>
            </a:r>
            <a:r>
              <a:rPr lang="en-US" dirty="0"/>
              <a:t> on binary trees!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class BST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NodeT</a:t>
            </a:r>
            <a:r>
              <a:rPr lang="en-US" dirty="0"/>
              <a:t> *root;</a:t>
            </a:r>
          </a:p>
          <a:p>
            <a:pPr marL="0" indent="0">
              <a:buNone/>
            </a:pPr>
            <a:r>
              <a:rPr lang="en-US" dirty="0"/>
              <a:t>public:</a:t>
            </a:r>
          </a:p>
          <a:p>
            <a:pPr marL="0" indent="0">
              <a:buNone/>
            </a:pPr>
            <a:r>
              <a:rPr lang="en-US" dirty="0"/>
              <a:t>	BST() ;</a:t>
            </a:r>
          </a:p>
          <a:p>
            <a:pPr marL="0" indent="0">
              <a:buNone/>
            </a:pPr>
            <a:r>
              <a:rPr lang="en-US" dirty="0"/>
              <a:t>	bool insert(int x);</a:t>
            </a:r>
          </a:p>
          <a:p>
            <a:pPr marL="0" indent="0">
              <a:buNone/>
            </a:pPr>
            <a:r>
              <a:rPr lang="en-US" dirty="0"/>
              <a:t>	bool find(</a:t>
            </a:r>
            <a:r>
              <a:rPr lang="en-US" dirty="0" err="1"/>
              <a:t>NodeT</a:t>
            </a:r>
            <a:r>
              <a:rPr lang="en-US" dirty="0"/>
              <a:t> *n);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printTreeio</a:t>
            </a:r>
            <a:r>
              <a:rPr lang="en-US" dirty="0"/>
              <a:t>(</a:t>
            </a:r>
            <a:r>
              <a:rPr lang="en-US" dirty="0" err="1"/>
              <a:t>NodeT</a:t>
            </a:r>
            <a:r>
              <a:rPr lang="en-US" dirty="0"/>
              <a:t> *n);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printTreepre</a:t>
            </a:r>
            <a:r>
              <a:rPr lang="en-US" dirty="0"/>
              <a:t>(</a:t>
            </a:r>
            <a:r>
              <a:rPr lang="en-US" dirty="0" err="1"/>
              <a:t>NodeT</a:t>
            </a:r>
            <a:r>
              <a:rPr lang="en-US" dirty="0"/>
              <a:t> *n);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printTreepost</a:t>
            </a:r>
            <a:r>
              <a:rPr lang="en-US" dirty="0"/>
              <a:t>(</a:t>
            </a:r>
            <a:r>
              <a:rPr lang="en-US" dirty="0" err="1"/>
              <a:t>NodeT</a:t>
            </a:r>
            <a:r>
              <a:rPr lang="en-US" dirty="0"/>
              <a:t> *n);</a:t>
            </a:r>
          </a:p>
          <a:p>
            <a:pPr marL="0" indent="0">
              <a:buNone/>
            </a:pPr>
            <a:r>
              <a:rPr lang="en-US" dirty="0"/>
              <a:t>	bool remove(</a:t>
            </a:r>
            <a:r>
              <a:rPr lang="en-US" dirty="0" err="1"/>
              <a:t>NodeT</a:t>
            </a:r>
            <a:r>
              <a:rPr lang="en-US" dirty="0"/>
              <a:t> *n, int x);  //coming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removeNode</a:t>
            </a:r>
            <a:r>
              <a:rPr lang="en-US" dirty="0"/>
              <a:t>(</a:t>
            </a:r>
            <a:r>
              <a:rPr lang="en-US" dirty="0" err="1"/>
              <a:t>NodeT</a:t>
            </a:r>
            <a:r>
              <a:rPr lang="en-US" dirty="0"/>
              <a:t> *parent, </a:t>
            </a:r>
            <a:r>
              <a:rPr lang="en-US" dirty="0" err="1"/>
              <a:t>NodeT</a:t>
            </a:r>
            <a:r>
              <a:rPr lang="en-US" dirty="0"/>
              <a:t> *child, bool </a:t>
            </a:r>
            <a:r>
              <a:rPr lang="en-US" dirty="0" err="1"/>
              <a:t>isLeft</a:t>
            </a:r>
            <a:r>
              <a:rPr lang="en-US" dirty="0"/>
              <a:t>);  //coming</a:t>
            </a:r>
          </a:p>
          <a:p>
            <a:pPr marL="0" indent="0">
              <a:buNone/>
            </a:pPr>
            <a:r>
              <a:rPr lang="en-US" dirty="0"/>
              <a:t>	~BST();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83234770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3082</TotalTime>
  <Words>1296</Words>
  <Application>Microsoft Office PowerPoint</Application>
  <PresentationFormat>Widescreen</PresentationFormat>
  <Paragraphs>169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</vt:lpstr>
      <vt:lpstr>Binary Search Tree</vt:lpstr>
      <vt:lpstr>Picture this:</vt:lpstr>
      <vt:lpstr>Fear Not!   There’s a Data Structure for that!</vt:lpstr>
      <vt:lpstr>Binary Search Tree:</vt:lpstr>
      <vt:lpstr>Binary Search Tree Find Example:</vt:lpstr>
      <vt:lpstr>Binary Search Tree Inserting Example:</vt:lpstr>
      <vt:lpstr>Binary Search Tree</vt:lpstr>
      <vt:lpstr>BST: Inserting pseudocode:</vt:lpstr>
      <vt:lpstr>Binary Search Tree Class (header file):</vt:lpstr>
      <vt:lpstr>And, btw (tree traversal):</vt:lpstr>
      <vt:lpstr>Take-aways!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Search Tree</dc:title>
  <dc:creator>Yarrington, Debra</dc:creator>
  <cp:lastModifiedBy>Yarrington, Debra</cp:lastModifiedBy>
  <cp:revision>10</cp:revision>
  <dcterms:created xsi:type="dcterms:W3CDTF">2020-10-14T20:22:49Z</dcterms:created>
  <dcterms:modified xsi:type="dcterms:W3CDTF">2021-03-26T17:58:41Z</dcterms:modified>
</cp:coreProperties>
</file>