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1" r:id="rId3"/>
    <p:sldId id="286" r:id="rId4"/>
    <p:sldId id="287" r:id="rId5"/>
    <p:sldId id="288" r:id="rId6"/>
    <p:sldId id="289" r:id="rId7"/>
    <p:sldId id="290" r:id="rId8"/>
    <p:sldId id="29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80" d="100"/>
          <a:sy n="80" d="100"/>
        </p:scale>
        <p:origin x="535" y="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calendar, circle&#10;&#10;Description automatically generated">
            <a:extLst>
              <a:ext uri="{FF2B5EF4-FFF2-40B4-BE49-F238E27FC236}">
                <a16:creationId xmlns:a16="http://schemas.microsoft.com/office/drawing/2014/main" id="{9381FCC2-33F1-44B5-80E5-1008FBAF13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709" t="7298" b="9562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24E7EB66-9C56-417E-AD36-90F0A4FA4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D36D0E28-B9D3-4DBB-A778-AB3034CB0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33800" y="0"/>
            <a:ext cx="7315200" cy="6858000"/>
          </a:xfrm>
          <a:prstGeom prst="parallelogram">
            <a:avLst>
              <a:gd name="adj" fmla="val 15925"/>
            </a:avLst>
          </a:prstGeom>
          <a:solidFill>
            <a:schemeClr val="bg1">
              <a:alpha val="8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E68CD5B-0223-4AE6-B6A3-711726765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16FB9D1-71CC-4556-A99B-C6B6EA404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110044A-0F35-417C-AFC9-3D5229E09E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405F07E0-624E-4DB9-99BE-45657D56B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D9110236-130A-485F-AF93-06A31013AD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975E9-C454-4C31-A16F-A397AA0D8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1450" y="1678665"/>
            <a:ext cx="4482553" cy="2369131"/>
          </a:xfrm>
        </p:spPr>
        <p:txBody>
          <a:bodyPr>
            <a:normAutofit/>
          </a:bodyPr>
          <a:lstStyle/>
          <a:p>
            <a:r>
              <a:rPr lang="en-US" dirty="0"/>
              <a:t>Run Time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58B7B-150C-4D82-A00E-5D1AEE09EE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8276" y="4050832"/>
            <a:ext cx="4485725" cy="1096899"/>
          </a:xfrm>
        </p:spPr>
        <p:txBody>
          <a:bodyPr>
            <a:normAutofit/>
          </a:bodyPr>
          <a:lstStyle/>
          <a:p>
            <a:r>
              <a:rPr lang="en-US" sz="3200" dirty="0"/>
              <a:t>Of Binary Search Tree</a:t>
            </a:r>
          </a:p>
        </p:txBody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2CCB6C74-5C11-4DD9-9924-739CF4C61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8">
            <a:extLst>
              <a:ext uri="{FF2B5EF4-FFF2-40B4-BE49-F238E27FC236}">
                <a16:creationId xmlns:a16="http://schemas.microsoft.com/office/drawing/2014/main" id="{62788DFB-41B7-4B65-9C76-4520BDC76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9">
            <a:extLst>
              <a:ext uri="{FF2B5EF4-FFF2-40B4-BE49-F238E27FC236}">
                <a16:creationId xmlns:a16="http://schemas.microsoft.com/office/drawing/2014/main" id="{DDACA242-546B-4141-9D7A-FF2A376FF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3C6E4C41-542E-4509-9FFC-83947D305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3155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A2528-B9A4-468E-AA60-EEF50290A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Remember find?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443D6-3F8F-4356-8055-B95CB44B7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163" y="2188585"/>
            <a:ext cx="6894059" cy="141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Lists:</a:t>
            </a:r>
          </a:p>
          <a:p>
            <a:r>
              <a:rPr lang="en-US" dirty="0"/>
              <a:t>Linked Lists: O(n)  Ugh, blech!</a:t>
            </a:r>
          </a:p>
          <a:p>
            <a:r>
              <a:rPr lang="en-US" dirty="0"/>
              <a:t>Arrays: O(n)  Ugh Blech!!</a:t>
            </a:r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E3F080-FF1B-4C7D-A4E7-1B7E9824E6AC}"/>
              </a:ext>
            </a:extLst>
          </p:cNvPr>
          <p:cNvSpPr txBox="1">
            <a:spLocks/>
          </p:cNvSpPr>
          <p:nvPr/>
        </p:nvSpPr>
        <p:spPr>
          <a:xfrm>
            <a:off x="551730" y="5285433"/>
            <a:ext cx="9770792" cy="893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/>
              <a:t>What about the Binary Search Trees we’ve seen? </a:t>
            </a:r>
          </a:p>
          <a:p>
            <a:pPr lvl="1"/>
            <a:r>
              <a:rPr lang="en-US" b="1" i="1" dirty="0"/>
              <a:t>Does it consistently take less time to find data in a Binary Search tree?</a:t>
            </a:r>
          </a:p>
        </p:txBody>
      </p:sp>
      <p:pic>
        <p:nvPicPr>
          <p:cNvPr id="7" name="Picture 6" descr="A picture containing text, linedrawing&#10;&#10;Description automatically generated">
            <a:extLst>
              <a:ext uri="{FF2B5EF4-FFF2-40B4-BE49-F238E27FC236}">
                <a16:creationId xmlns:a16="http://schemas.microsoft.com/office/drawing/2014/main" id="{151ED8C9-358E-4BD3-8AD1-5D2B2CE34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693" y="1471141"/>
            <a:ext cx="1618470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00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78947"/>
            <a:ext cx="8596668" cy="711855"/>
          </a:xfrm>
        </p:spPr>
        <p:txBody>
          <a:bodyPr/>
          <a:lstStyle/>
          <a:p>
            <a:r>
              <a:rPr lang="en-US" dirty="0"/>
              <a:t>How many steps?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14" y="832086"/>
            <a:ext cx="3536662" cy="2222400"/>
          </a:xfrm>
        </p:spPr>
      </p:pic>
      <p:sp>
        <p:nvSpPr>
          <p:cNvPr id="5" name="TextBox 4"/>
          <p:cNvSpPr txBox="1"/>
          <p:nvPr/>
        </p:nvSpPr>
        <p:spPr>
          <a:xfrm>
            <a:off x="341660" y="2968961"/>
            <a:ext cx="37439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/>
              <a:t>How many comparisons to find if 12 is in the tree?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How many nodes in the tree?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The number of nodes is 7, and the number of levels is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6E4F3B-7437-4AB9-A74F-D31476C752D4}"/>
              </a:ext>
            </a:extLst>
          </p:cNvPr>
          <p:cNvSpPr txBox="1"/>
          <p:nvPr/>
        </p:nvSpPr>
        <p:spPr>
          <a:xfrm>
            <a:off x="293328" y="5054907"/>
            <a:ext cx="10489803" cy="12311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/>
              <a:t>The number of nodes is n, and the number of levels is l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The relationship between the number of nodes and the number of levels is: for l levels, the number of nodes n will be between 2</a:t>
            </a:r>
            <a:r>
              <a:rPr lang="en-US" sz="1600" baseline="30000" dirty="0"/>
              <a:t>l-1</a:t>
            </a:r>
            <a:r>
              <a:rPr lang="en-US" sz="1600" dirty="0"/>
              <a:t> and 2</a:t>
            </a:r>
            <a:r>
              <a:rPr lang="en-US" sz="1600" baseline="30000" dirty="0"/>
              <a:t>l</a:t>
            </a:r>
            <a:r>
              <a:rPr lang="en-US" sz="1600" dirty="0"/>
              <a:t> (not including 2</a:t>
            </a:r>
            <a:r>
              <a:rPr lang="en-US" sz="1600" baseline="30000" dirty="0"/>
              <a:t>l</a:t>
            </a:r>
            <a:r>
              <a:rPr lang="en-US" sz="1600" dirty="0"/>
              <a:t>)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Thus given n nodes, there will be at most l steps to find a node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0E73F8E9-F916-487E-B02A-8C437D0334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9853" y="1125198"/>
            <a:ext cx="3629125" cy="178531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448C13F-C34F-4EB3-88C3-CC85BCEFAC94}"/>
              </a:ext>
            </a:extLst>
          </p:cNvPr>
          <p:cNvSpPr txBox="1"/>
          <p:nvPr/>
        </p:nvSpPr>
        <p:spPr>
          <a:xfrm>
            <a:off x="5034932" y="3144912"/>
            <a:ext cx="37439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/>
              <a:t>How many comparisons to find if R is in the tree?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How many nodes in the tree?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The number of nodes is 15, and the number of levels is 4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BC87081-8846-4BFD-8DEA-104D8C39C6FB}"/>
              </a:ext>
            </a:extLst>
          </p:cNvPr>
          <p:cNvCxnSpPr/>
          <p:nvPr/>
        </p:nvCxnSpPr>
        <p:spPr>
          <a:xfrm flipH="1">
            <a:off x="5529263" y="4972050"/>
            <a:ext cx="614362" cy="219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437C7A0-6BF6-40B0-BAED-D0DBB8042BBB}"/>
              </a:ext>
            </a:extLst>
          </p:cNvPr>
          <p:cNvSpPr txBox="1"/>
          <p:nvPr/>
        </p:nvSpPr>
        <p:spPr>
          <a:xfrm rot="21304439">
            <a:off x="5369200" y="4688585"/>
            <a:ext cx="20349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accent1"/>
                </a:solidFill>
              </a:rPr>
              <a:t>That’s an l, like llama!</a:t>
            </a:r>
          </a:p>
        </p:txBody>
      </p:sp>
    </p:spTree>
    <p:extLst>
      <p:ext uri="{BB962C8B-B14F-4D97-AF65-F5344CB8AC3E}">
        <p14:creationId xmlns:p14="http://schemas.microsoft.com/office/powerpoint/2010/main" val="55547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2B58F7-CF35-4073-BCF3-3A36DA965D8E}"/>
              </a:ext>
            </a:extLst>
          </p:cNvPr>
          <p:cNvSpPr/>
          <p:nvPr/>
        </p:nvSpPr>
        <p:spPr>
          <a:xfrm>
            <a:off x="0" y="0"/>
            <a:ext cx="10677197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57AFB7C-0467-4E2B-8FEA-18CB8E5ECD9C}"/>
              </a:ext>
            </a:extLst>
          </p:cNvPr>
          <p:cNvSpPr/>
          <p:nvPr/>
        </p:nvSpPr>
        <p:spPr>
          <a:xfrm>
            <a:off x="261727" y="717480"/>
            <a:ext cx="9843970" cy="611293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ireworks in the sky&#10;&#10;Description automatically generated">
            <a:extLst>
              <a:ext uri="{FF2B5EF4-FFF2-40B4-BE49-F238E27FC236}">
                <a16:creationId xmlns:a16="http://schemas.microsoft.com/office/drawing/2014/main" id="{FC9555BA-4597-471E-9582-2B8D7A47E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88" y="4045834"/>
            <a:ext cx="4895630" cy="27569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369" y="207582"/>
            <a:ext cx="8596668" cy="72562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How ‘bout this one?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88" y="1085612"/>
            <a:ext cx="9548390" cy="2737121"/>
          </a:xfrm>
        </p:spPr>
      </p:pic>
      <p:pic>
        <p:nvPicPr>
          <p:cNvPr id="5" name="Picture 4" descr="Fireworks in the sky&#10;&#10;Description automatically generated">
            <a:extLst>
              <a:ext uri="{FF2B5EF4-FFF2-40B4-BE49-F238E27FC236}">
                <a16:creationId xmlns:a16="http://schemas.microsoft.com/office/drawing/2014/main" id="{CE0FA367-452E-424C-9912-F06C329215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925" y="4045834"/>
            <a:ext cx="4895630" cy="275699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14F58F-83E2-4A3A-84E4-977CCDE62A15}"/>
              </a:ext>
            </a:extLst>
          </p:cNvPr>
          <p:cNvSpPr/>
          <p:nvPr/>
        </p:nvSpPr>
        <p:spPr>
          <a:xfrm>
            <a:off x="277731" y="4041893"/>
            <a:ext cx="9798824" cy="2756992"/>
          </a:xfrm>
          <a:prstGeom prst="rect">
            <a:avLst/>
          </a:prstGeom>
          <a:solidFill>
            <a:srgbClr val="002060">
              <a:alpha val="72000"/>
            </a:srgb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00834" y="4276226"/>
            <a:ext cx="95750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How many comparisons to find if 1600 is in the tree?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How many nodes in the tree?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The number of levels is 5, and the number of nodes n is between 2</a:t>
            </a:r>
            <a:r>
              <a:rPr lang="en-US" baseline="30000" dirty="0">
                <a:solidFill>
                  <a:schemeClr val="bg1"/>
                </a:solidFill>
              </a:rPr>
              <a:t>l-1</a:t>
            </a:r>
            <a:r>
              <a:rPr lang="en-US" dirty="0">
                <a:solidFill>
                  <a:schemeClr val="bg1"/>
                </a:solidFill>
              </a:rPr>
              <a:t> and 2</a:t>
            </a:r>
            <a:r>
              <a:rPr lang="en-US" baseline="30000" dirty="0">
                <a:solidFill>
                  <a:schemeClr val="bg1"/>
                </a:solidFill>
              </a:rPr>
              <a:t>l</a:t>
            </a:r>
            <a:r>
              <a:rPr lang="en-US" dirty="0">
                <a:solidFill>
                  <a:schemeClr val="bg1"/>
                </a:solidFill>
              </a:rPr>
              <a:t> – what’s n?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i="1" dirty="0">
                <a:solidFill>
                  <a:srgbClr val="FFFF00"/>
                </a:solidFill>
              </a:rPr>
              <a:t>NOTICE: The number of the nodes DOUBLES each time we add a layer – the number of </a:t>
            </a:r>
          </a:p>
          <a:p>
            <a:r>
              <a:rPr lang="en-US" b="1" i="1" dirty="0">
                <a:solidFill>
                  <a:srgbClr val="FFFF00"/>
                </a:solidFill>
              </a:rPr>
              <a:t>Comparisons to find a node only INCREASES BY 1!!!!!  Woah!!!!</a:t>
            </a:r>
          </a:p>
        </p:txBody>
      </p:sp>
    </p:spTree>
    <p:extLst>
      <p:ext uri="{BB962C8B-B14F-4D97-AF65-F5344CB8AC3E}">
        <p14:creationId xmlns:p14="http://schemas.microsoft.com/office/powerpoint/2010/main" val="145527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 descr="Fireworks in the sky&#10;&#10;Description automatically generated">
            <a:extLst>
              <a:ext uri="{FF2B5EF4-FFF2-40B4-BE49-F238E27FC236}">
                <a16:creationId xmlns:a16="http://schemas.microsoft.com/office/drawing/2014/main" id="{D0096450-D4B5-4A84-943E-2D2C0FD6EE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l="149" r="1" b="1"/>
          <a:stretch/>
        </p:blipFill>
        <p:spPr>
          <a:xfrm>
            <a:off x="20" y="-1"/>
            <a:ext cx="12188804" cy="68664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637" y="221561"/>
            <a:ext cx="8596668" cy="132080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Analysis: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E8BE87-3EA6-419B-A6AB-A54D6B592F85}"/>
              </a:ext>
            </a:extLst>
          </p:cNvPr>
          <p:cNvSpPr/>
          <p:nvPr/>
        </p:nvSpPr>
        <p:spPr>
          <a:xfrm>
            <a:off x="575441" y="1202121"/>
            <a:ext cx="11020097" cy="4843955"/>
          </a:xfrm>
          <a:prstGeom prst="rect">
            <a:avLst/>
          </a:prstGeom>
          <a:solidFill>
            <a:schemeClr val="tx1">
              <a:alpha val="8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9160"/>
            <a:ext cx="6857194" cy="4515026"/>
          </a:xfrm>
        </p:spPr>
        <p:txBody>
          <a:bodyPr anchor="t">
            <a:normAutofit lnSpcReduction="10000"/>
          </a:bodyPr>
          <a:lstStyle/>
          <a:p>
            <a:pPr marL="228600" indent="-228600">
              <a:lnSpc>
                <a:spcPct val="90000"/>
              </a:lnSpc>
              <a:spcBef>
                <a:spcPts val="1700"/>
              </a:spcBef>
              <a:tabLst>
                <a:tab pos="401638" algn="l"/>
                <a:tab pos="630238" algn="l"/>
              </a:tabLst>
            </a:pPr>
            <a:r>
              <a:rPr lang="en-US" sz="1400" dirty="0">
                <a:solidFill>
                  <a:srgbClr val="002060"/>
                </a:solidFill>
              </a:rPr>
              <a:t>If a binary search tree has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2044 nodes</a:t>
            </a:r>
            <a:r>
              <a:rPr lang="en-US" sz="1400" dirty="0">
                <a:solidFill>
                  <a:srgbClr val="002060"/>
                </a:solidFill>
              </a:rPr>
              <a:t>, in the best case, how many levels does it have?  </a:t>
            </a:r>
          </a:p>
          <a:p>
            <a:pPr marL="628650" lvl="2">
              <a:lnSpc>
                <a:spcPct val="90000"/>
              </a:lnSpc>
              <a:spcBef>
                <a:spcPts val="900"/>
              </a:spcBef>
              <a:tabLst>
                <a:tab pos="401638" algn="l"/>
                <a:tab pos="630238" algn="l"/>
              </a:tabLst>
            </a:pPr>
            <a:r>
              <a:rPr lang="en-US" sz="1100" b="1" dirty="0">
                <a:solidFill>
                  <a:schemeClr val="accent1">
                    <a:lumMod val="75000"/>
                  </a:schemeClr>
                </a:solidFill>
              </a:rPr>
              <a:t>11</a:t>
            </a:r>
          </a:p>
          <a:p>
            <a:pPr marL="628650" lvl="1" indent="-228600">
              <a:lnSpc>
                <a:spcPct val="90000"/>
              </a:lnSpc>
              <a:spcBef>
                <a:spcPts val="900"/>
              </a:spcBef>
              <a:tabLst>
                <a:tab pos="401638" algn="l"/>
                <a:tab pos="630238" algn="l"/>
              </a:tabLst>
            </a:pPr>
            <a:r>
              <a:rPr lang="en-US" sz="1200" dirty="0">
                <a:solidFill>
                  <a:srgbClr val="002060"/>
                </a:solidFill>
              </a:rPr>
              <a:t>How many steps (at most) to find any node in the tree (best case)?</a:t>
            </a:r>
          </a:p>
          <a:p>
            <a:pPr marL="1085850" lvl="3">
              <a:lnSpc>
                <a:spcPct val="90000"/>
              </a:lnSpc>
              <a:spcBef>
                <a:spcPts val="900"/>
              </a:spcBef>
              <a:tabLst>
                <a:tab pos="401638" algn="l"/>
                <a:tab pos="630238" algn="l"/>
              </a:tabLst>
            </a:pPr>
            <a:r>
              <a:rPr lang="en-US" sz="1050" b="1" dirty="0">
                <a:solidFill>
                  <a:schemeClr val="accent1">
                    <a:lumMod val="75000"/>
                  </a:schemeClr>
                </a:solidFill>
              </a:rPr>
              <a:t>11</a:t>
            </a:r>
          </a:p>
          <a:p>
            <a:pPr marL="228600" indent="-228600">
              <a:lnSpc>
                <a:spcPct val="90000"/>
              </a:lnSpc>
              <a:spcBef>
                <a:spcPts val="1700"/>
              </a:spcBef>
              <a:tabLst>
                <a:tab pos="401638" algn="l"/>
                <a:tab pos="630238" algn="l"/>
              </a:tabLst>
            </a:pPr>
            <a:r>
              <a:rPr lang="en-US" sz="1400" dirty="0">
                <a:solidFill>
                  <a:srgbClr val="002060"/>
                </a:solidFill>
              </a:rPr>
              <a:t>If a tree has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8100 nodes</a:t>
            </a:r>
            <a:r>
              <a:rPr lang="en-US" sz="1400" dirty="0">
                <a:solidFill>
                  <a:srgbClr val="002060"/>
                </a:solidFill>
              </a:rPr>
              <a:t>, at most it will take 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12 steps </a:t>
            </a:r>
            <a:r>
              <a:rPr lang="en-US" sz="1400" dirty="0">
                <a:solidFill>
                  <a:srgbClr val="002060"/>
                </a:solidFill>
              </a:rPr>
              <a:t>to find anything in the tree (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12 levels</a:t>
            </a:r>
            <a:r>
              <a:rPr lang="en-US" sz="1400" dirty="0">
                <a:solidFill>
                  <a:srgbClr val="002060"/>
                </a:solidFill>
              </a:rPr>
              <a:t>) to the tree)</a:t>
            </a:r>
          </a:p>
          <a:p>
            <a:pPr marL="228600" indent="-228600">
              <a:lnSpc>
                <a:spcPct val="90000"/>
              </a:lnSpc>
              <a:spcBef>
                <a:spcPts val="1700"/>
              </a:spcBef>
              <a:tabLst>
                <a:tab pos="401638" algn="l"/>
                <a:tab pos="630238" algn="l"/>
              </a:tabLst>
            </a:pPr>
            <a:r>
              <a:rPr lang="en-US" sz="1400" dirty="0">
                <a:solidFill>
                  <a:srgbClr val="002060"/>
                </a:solidFill>
              </a:rPr>
              <a:t>If a tree has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1048570 nodes</a:t>
            </a:r>
            <a:r>
              <a:rPr lang="en-US" sz="1400" dirty="0">
                <a:solidFill>
                  <a:srgbClr val="002060"/>
                </a:solidFill>
              </a:rPr>
              <a:t>, at most it will take 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20 steps </a:t>
            </a:r>
            <a:r>
              <a:rPr lang="en-US" sz="1400" dirty="0">
                <a:solidFill>
                  <a:srgbClr val="002060"/>
                </a:solidFill>
              </a:rPr>
              <a:t>to find anything in the tree (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20 levels)</a:t>
            </a:r>
          </a:p>
          <a:p>
            <a:pPr marL="228600" indent="-228600">
              <a:lnSpc>
                <a:spcPct val="90000"/>
              </a:lnSpc>
              <a:spcBef>
                <a:spcPts val="1700"/>
              </a:spcBef>
              <a:tabLst>
                <a:tab pos="401638" algn="l"/>
                <a:tab pos="630238" algn="l"/>
              </a:tabLst>
            </a:pPr>
            <a:r>
              <a:rPr lang="en-US" sz="1400" dirty="0">
                <a:solidFill>
                  <a:srgbClr val="002060"/>
                </a:solidFill>
              </a:rPr>
              <a:t>If a tree has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2,147,483,640 nodes</a:t>
            </a:r>
            <a:r>
              <a:rPr lang="en-US" sz="1400" dirty="0">
                <a:solidFill>
                  <a:srgbClr val="002060"/>
                </a:solidFill>
              </a:rPr>
              <a:t>, it will take at most 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31 steps </a:t>
            </a:r>
            <a:r>
              <a:rPr lang="en-US" sz="1400" dirty="0">
                <a:solidFill>
                  <a:srgbClr val="002060"/>
                </a:solidFill>
              </a:rPr>
              <a:t>to find/insert/remove anything in the tree.</a:t>
            </a:r>
          </a:p>
          <a:p>
            <a:pPr marL="0" indent="0">
              <a:lnSpc>
                <a:spcPct val="90000"/>
              </a:lnSpc>
              <a:spcBef>
                <a:spcPts val="1700"/>
              </a:spcBef>
              <a:buNone/>
            </a:pP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WOW!  This is seriously better than O(n)!!! </a:t>
            </a:r>
          </a:p>
          <a:p>
            <a:pPr marL="0" indent="0">
              <a:lnSpc>
                <a:spcPct val="90000"/>
              </a:lnSpc>
              <a:spcBef>
                <a:spcPts val="1700"/>
              </a:spcBef>
              <a:buNone/>
            </a:pPr>
            <a:r>
              <a:rPr lang="en-US" sz="1400" dirty="0">
                <a:solidFill>
                  <a:srgbClr val="002060"/>
                </a:solidFill>
              </a:rPr>
              <a:t>Can you see how, the more nodes, the bigger the savings for finding/inserting/deleting from a binary search tree?</a:t>
            </a:r>
          </a:p>
          <a:p>
            <a:pPr marL="0" indent="0">
              <a:lnSpc>
                <a:spcPct val="90000"/>
              </a:lnSpc>
              <a:spcBef>
                <a:spcPts val="1700"/>
              </a:spcBef>
              <a:buNone/>
            </a:pPr>
            <a:r>
              <a:rPr lang="en-US" sz="1400" b="1" dirty="0">
                <a:solidFill>
                  <a:srgbClr val="002060"/>
                </a:solidFill>
              </a:rPr>
              <a:t>Note:  if, whenever the size of the data doubles, the amount of work only increases BY 1, the run time analysis is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log</a:t>
            </a:r>
            <a:r>
              <a:rPr lang="en-US" sz="1400" b="1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n</a:t>
            </a:r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8BE405BE-0802-48CC-86AC-38F51525075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53" r="52" b="-5"/>
          <a:stretch/>
        </p:blipFill>
        <p:spPr>
          <a:xfrm>
            <a:off x="7537704" y="1389160"/>
            <a:ext cx="4010830" cy="328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011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111FD-C1A4-427D-9863-D8C87762271E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5258" y="2517986"/>
            <a:ext cx="6296772" cy="3945562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Tx/>
              <a:buNone/>
              <a:tabLst>
                <a:tab pos="457200" algn="l"/>
              </a:tabLst>
            </a:pPr>
            <a:r>
              <a:rPr lang="en-US" altLang="en-US" dirty="0"/>
              <a:t>Is it a binary search Tree?</a:t>
            </a:r>
          </a:p>
          <a:p>
            <a:pPr marL="457200" indent="-457200">
              <a:buFontTx/>
              <a:buNone/>
              <a:tabLst>
                <a:tab pos="457200" algn="l"/>
              </a:tabLst>
            </a:pPr>
            <a:r>
              <a:rPr lang="en-US" altLang="en-US" dirty="0"/>
              <a:t>     Yes!  </a:t>
            </a:r>
          </a:p>
          <a:p>
            <a:pPr marL="457200" indent="-457200">
              <a:buFontTx/>
              <a:buNone/>
              <a:tabLst>
                <a:tab pos="457200" algn="l"/>
                <a:tab pos="630238" algn="l"/>
              </a:tabLst>
            </a:pPr>
            <a:r>
              <a:rPr lang="en-US" altLang="en-US" dirty="0"/>
              <a:t>	Every node has 0-2 children.</a:t>
            </a:r>
          </a:p>
          <a:p>
            <a:pPr marL="457200" indent="-457200" defTabSz="315913">
              <a:buFontTx/>
              <a:buNone/>
              <a:tabLst>
                <a:tab pos="457200" algn="l"/>
              </a:tabLst>
            </a:pPr>
            <a:r>
              <a:rPr lang="en-US" altLang="en-US" dirty="0"/>
              <a:t>	For every node, the left child is less than the </a:t>
            </a:r>
            <a:br>
              <a:rPr lang="en-US" altLang="en-US" dirty="0"/>
            </a:br>
            <a:r>
              <a:rPr lang="en-US" altLang="en-US" dirty="0"/>
              <a:t>parent (or NULL) and the right child is greater than the 	</a:t>
            </a:r>
            <a:br>
              <a:rPr lang="en-US" altLang="en-US" dirty="0"/>
            </a:br>
            <a:r>
              <a:rPr lang="en-US" altLang="en-US" dirty="0"/>
              <a:t>parent (or NULL)</a:t>
            </a:r>
          </a:p>
          <a:p>
            <a:pPr marL="0" indent="0">
              <a:buFontTx/>
              <a:buNone/>
            </a:pPr>
            <a:r>
              <a:rPr lang="en-US" altLang="en-US" dirty="0"/>
              <a:t>There are 11 nodes in this tree: How many comparisons to find 55 in this tree?  </a:t>
            </a:r>
          </a:p>
          <a:p>
            <a:pPr>
              <a:buFontTx/>
              <a:buNone/>
            </a:pPr>
            <a:r>
              <a:rPr lang="en-US" altLang="en-US" dirty="0"/>
              <a:t>	11 (UGH!!!)</a:t>
            </a:r>
          </a:p>
          <a:p>
            <a:pPr>
              <a:buFontTx/>
              <a:buNone/>
            </a:pPr>
            <a:r>
              <a:rPr lang="en-US" altLang="en-US" dirty="0"/>
              <a:t>What did we just learn about binary search trees and efficiency?  </a:t>
            </a:r>
          </a:p>
          <a:p>
            <a:pPr>
              <a:buFontTx/>
              <a:buNone/>
            </a:pPr>
            <a:r>
              <a:rPr lang="en-US" altLang="en-US" dirty="0"/>
              <a:t>(Sigh.  We’re back to  </a:t>
            </a:r>
            <a:r>
              <a:rPr lang="en-US" altLang="en-US" dirty="0">
                <a:solidFill>
                  <a:srgbClr val="00B050"/>
                </a:solidFill>
              </a:rPr>
              <a:t>Ugh.  Blech. O(n)</a:t>
            </a:r>
            <a:r>
              <a:rPr lang="en-US" altLang="en-US" dirty="0">
                <a:solidFill>
                  <a:schemeClr val="tx1"/>
                </a:solidFill>
              </a:rPr>
              <a:t>)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00B050"/>
                </a:solidFill>
              </a:rPr>
              <a:t>Can’t we do something about that?????</a:t>
            </a:r>
          </a:p>
          <a:p>
            <a:pPr>
              <a:buFontTx/>
              <a:buNone/>
            </a:pPr>
            <a:r>
              <a:rPr lang="en-US" altLang="en-US" i="1" dirty="0">
                <a:solidFill>
                  <a:schemeClr val="tx1"/>
                </a:solidFill>
              </a:rPr>
              <a:t>Hold that thought…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160020" y="274638"/>
            <a:ext cx="10203180" cy="79216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altLang="en-US" dirty="0">
                <a:solidFill>
                  <a:schemeClr val="accent1">
                    <a:lumMod val="75000"/>
                  </a:schemeClr>
                </a:solidFill>
              </a:rPr>
              <a:t>Create a tree by inserting the following data</a:t>
            </a:r>
            <a:endParaRPr lang="en-US" altLang="en-US" dirty="0">
              <a:solidFill>
                <a:srgbClr val="CC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62940" y="1043703"/>
            <a:ext cx="9799320" cy="624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dirty="0"/>
              <a:t>     [1 | 2 | 4 | 7 | 13 | 24 | 29 | 32 | 36 | 42 | 55]</a:t>
            </a:r>
          </a:p>
        </p:txBody>
      </p:sp>
      <p:sp>
        <p:nvSpPr>
          <p:cNvPr id="2" name="Oval 1"/>
          <p:cNvSpPr/>
          <p:nvPr/>
        </p:nvSpPr>
        <p:spPr>
          <a:xfrm>
            <a:off x="2297842" y="153686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91305" y="161509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3097942" y="197120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91405" y="204943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3814222" y="236744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007685" y="244567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4" name="Oval 13"/>
          <p:cNvSpPr/>
          <p:nvPr/>
        </p:nvSpPr>
        <p:spPr>
          <a:xfrm>
            <a:off x="4553362" y="277892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746825" y="285715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6" name="Oval 15"/>
          <p:cNvSpPr/>
          <p:nvPr/>
        </p:nvSpPr>
        <p:spPr>
          <a:xfrm>
            <a:off x="5239162" y="318278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356425" y="3261013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18" name="Oval 17"/>
          <p:cNvSpPr/>
          <p:nvPr/>
        </p:nvSpPr>
        <p:spPr>
          <a:xfrm>
            <a:off x="5993542" y="357902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110805" y="3657253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20" name="Oval 19"/>
          <p:cNvSpPr/>
          <p:nvPr/>
        </p:nvSpPr>
        <p:spPr>
          <a:xfrm>
            <a:off x="6778402" y="393716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895665" y="4015393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22" name="Oval 21"/>
          <p:cNvSpPr/>
          <p:nvPr/>
        </p:nvSpPr>
        <p:spPr>
          <a:xfrm>
            <a:off x="7517542" y="432578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634805" y="4404013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32</a:t>
            </a:r>
          </a:p>
        </p:txBody>
      </p:sp>
      <p:sp>
        <p:nvSpPr>
          <p:cNvPr id="24" name="Oval 23"/>
          <p:cNvSpPr/>
          <p:nvPr/>
        </p:nvSpPr>
        <p:spPr>
          <a:xfrm>
            <a:off x="8256682" y="471440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8373945" y="4792633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36</a:t>
            </a:r>
          </a:p>
        </p:txBody>
      </p:sp>
      <p:sp>
        <p:nvSpPr>
          <p:cNvPr id="26" name="Oval 25"/>
          <p:cNvSpPr/>
          <p:nvPr/>
        </p:nvSpPr>
        <p:spPr>
          <a:xfrm>
            <a:off x="9003442" y="509540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9120705" y="5173633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42</a:t>
            </a:r>
          </a:p>
        </p:txBody>
      </p:sp>
      <p:sp>
        <p:nvSpPr>
          <p:cNvPr id="28" name="Oval 27"/>
          <p:cNvSpPr/>
          <p:nvPr/>
        </p:nvSpPr>
        <p:spPr>
          <a:xfrm>
            <a:off x="9780682" y="5453549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9897945" y="5531773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55</a:t>
            </a:r>
          </a:p>
        </p:txBody>
      </p:sp>
      <p:cxnSp>
        <p:nvCxnSpPr>
          <p:cNvPr id="7" name="Straight Arrow Connector 6"/>
          <p:cNvCxnSpPr>
            <a:endCxn id="8" idx="1"/>
          </p:cNvCxnSpPr>
          <p:nvPr/>
        </p:nvCxnSpPr>
        <p:spPr>
          <a:xfrm>
            <a:off x="2963348" y="189421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702488" y="234379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434008" y="274765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150288" y="315151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866568" y="358585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643808" y="399733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360088" y="435547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8122088" y="472885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8861228" y="511747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600368" y="5483230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9107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            </a:t>
            </a:r>
            <a:r>
              <a:rPr lang="en-US" sz="1800" dirty="0">
                <a:solidFill>
                  <a:srgbClr val="FFFF00"/>
                </a:solidFill>
              </a:rPr>
              <a:t>right -&gt;</a:t>
            </a:r>
          </a:p>
        </p:txBody>
      </p:sp>
    </p:spTree>
    <p:extLst>
      <p:ext uri="{BB962C8B-B14F-4D97-AF65-F5344CB8AC3E}">
        <p14:creationId xmlns:p14="http://schemas.microsoft.com/office/powerpoint/2010/main" val="386082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2" grpId="0" uiExpand="1" build="p"/>
      <p:bldP spid="2" grpId="0" animBg="1"/>
      <p:bldP spid="3" grpId="0"/>
      <p:bldP spid="8" grpId="0" animBg="1"/>
      <p:bldP spid="9" grpId="0"/>
      <p:bldP spid="10" grpId="0" animBg="1"/>
      <p:bldP spid="11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26" grpId="0" animBg="1"/>
      <p:bldP spid="27" grpId="0"/>
      <p:bldP spid="28" grpId="0" animBg="1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232" y="935260"/>
            <a:ext cx="11708467" cy="576081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   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120000"/>
              </a:lnSpc>
              <a:spcBef>
                <a:spcPts val="1600"/>
              </a:spcBef>
              <a:buNone/>
            </a:pPr>
            <a:endParaRPr lang="en-US" altLang="en-US" sz="2200" dirty="0"/>
          </a:p>
          <a:p>
            <a:pPr>
              <a:lnSpc>
                <a:spcPct val="120000"/>
              </a:lnSpc>
              <a:spcBef>
                <a:spcPts val="1600"/>
              </a:spcBef>
              <a:buNone/>
            </a:pPr>
            <a:r>
              <a:rPr lang="en-US" altLang="en-US" sz="2200" dirty="0"/>
              <a:t>If there are between 2</a:t>
            </a:r>
            <a:r>
              <a:rPr lang="en-US" altLang="en-US" sz="2200" baseline="30000" dirty="0"/>
              <a:t>l-1</a:t>
            </a:r>
            <a:r>
              <a:rPr lang="en-US" altLang="en-US" sz="2200" dirty="0"/>
              <a:t>and 2</a:t>
            </a:r>
            <a:r>
              <a:rPr lang="en-US" altLang="en-US" sz="2200" baseline="30000" dirty="0"/>
              <a:t>l</a:t>
            </a:r>
            <a:r>
              <a:rPr lang="en-US" altLang="en-US" sz="2200" dirty="0"/>
              <a:t> (excluding 2</a:t>
            </a:r>
            <a:r>
              <a:rPr lang="en-US" altLang="en-US" sz="2200" baseline="30000" dirty="0"/>
              <a:t>l</a:t>
            </a:r>
            <a:r>
              <a:rPr lang="en-US" altLang="en-US" sz="2200" dirty="0"/>
              <a:t>)</a:t>
            </a:r>
            <a:r>
              <a:rPr lang="en-US" altLang="en-US" sz="2200" dirty="0">
                <a:solidFill>
                  <a:srgbClr val="C00000"/>
                </a:solidFill>
              </a:rPr>
              <a:t> (l stands for level) </a:t>
            </a:r>
            <a:r>
              <a:rPr lang="en-US" altLang="en-US" sz="2200" dirty="0"/>
              <a:t>nodes, it will take at most l steps to find any node in the tree, which is </a:t>
            </a:r>
            <a:r>
              <a:rPr lang="en-US" altLang="en-US" sz="2200" dirty="0">
                <a:solidFill>
                  <a:srgbClr val="C00000"/>
                </a:solidFill>
              </a:rPr>
              <a:t>O(log</a:t>
            </a:r>
            <a:r>
              <a:rPr lang="en-US" altLang="en-US" sz="2200" baseline="-25000" dirty="0">
                <a:solidFill>
                  <a:srgbClr val="C00000"/>
                </a:solidFill>
              </a:rPr>
              <a:t>2</a:t>
            </a:r>
            <a:r>
              <a:rPr lang="en-US" altLang="en-US" sz="2200" dirty="0">
                <a:solidFill>
                  <a:srgbClr val="C00000"/>
                </a:solidFill>
              </a:rPr>
              <a:t> n) </a:t>
            </a:r>
            <a:r>
              <a:rPr lang="en-US" altLang="en-US" sz="2200" dirty="0"/>
              <a:t>	</a:t>
            </a:r>
          </a:p>
          <a:p>
            <a:pPr>
              <a:lnSpc>
                <a:spcPct val="120000"/>
              </a:lnSpc>
              <a:spcBef>
                <a:spcPts val="1600"/>
              </a:spcBef>
              <a:buNone/>
            </a:pPr>
            <a:r>
              <a:rPr lang="en-US" altLang="en-US" sz="2200" dirty="0"/>
              <a:t>At every comparison, we should </a:t>
            </a:r>
            <a:r>
              <a:rPr lang="en-US" altLang="en-US" sz="2200" dirty="0">
                <a:solidFill>
                  <a:srgbClr val="C00000"/>
                </a:solidFill>
              </a:rPr>
              <a:t>eliminate half</a:t>
            </a:r>
            <a:r>
              <a:rPr lang="en-US" altLang="en-US" sz="2200" dirty="0"/>
              <a:t> of the nodes necessary for future comparison</a:t>
            </a:r>
          </a:p>
          <a:p>
            <a:pPr>
              <a:lnSpc>
                <a:spcPct val="120000"/>
              </a:lnSpc>
              <a:spcBef>
                <a:spcPts val="1600"/>
              </a:spcBef>
              <a:buFontTx/>
              <a:buNone/>
            </a:pPr>
            <a:r>
              <a:rPr lang="en-US" altLang="en-US" sz="2200" dirty="0"/>
              <a:t>… </a:t>
            </a:r>
            <a:r>
              <a:rPr lang="en-US" altLang="en-US" sz="2200" b="1" i="1" dirty="0"/>
              <a:t>if tree is balanced!!!!</a:t>
            </a:r>
          </a:p>
          <a:p>
            <a:pPr>
              <a:lnSpc>
                <a:spcPct val="120000"/>
              </a:lnSpc>
              <a:spcBef>
                <a:spcPts val="1600"/>
              </a:spcBef>
              <a:buFontTx/>
              <a:buNone/>
            </a:pPr>
            <a:r>
              <a:rPr lang="en-US" altLang="en-US" sz="2200" b="1" i="1" dirty="0">
                <a:solidFill>
                  <a:srgbClr val="FF0000"/>
                </a:solidFill>
              </a:rPr>
              <a:t>Balanced: </a:t>
            </a:r>
            <a:r>
              <a:rPr lang="en-US" altLang="en-US" sz="2200" b="1" i="1" dirty="0"/>
              <a:t>at any node, the </a:t>
            </a:r>
            <a:r>
              <a:rPr lang="en-US" altLang="en-US" sz="2200" b="1" i="1" dirty="0">
                <a:solidFill>
                  <a:srgbClr val="FF0000"/>
                </a:solidFill>
              </a:rPr>
              <a:t>height of the left subtree </a:t>
            </a:r>
            <a:r>
              <a:rPr lang="en-US" altLang="en-US" sz="2200" b="1" i="1" dirty="0"/>
              <a:t>and the </a:t>
            </a:r>
            <a:r>
              <a:rPr lang="en-US" altLang="en-US" sz="2200" b="1" i="1" dirty="0">
                <a:solidFill>
                  <a:srgbClr val="FF0000"/>
                </a:solidFill>
              </a:rPr>
              <a:t>height</a:t>
            </a:r>
            <a:r>
              <a:rPr lang="en-US" altLang="en-US" sz="2200" b="1" i="1" dirty="0"/>
              <a:t> </a:t>
            </a:r>
            <a:r>
              <a:rPr lang="en-US" altLang="en-US" sz="2200" b="1" i="1" dirty="0">
                <a:solidFill>
                  <a:srgbClr val="FF0000"/>
                </a:solidFill>
              </a:rPr>
              <a:t>of the right subtree</a:t>
            </a:r>
            <a:r>
              <a:rPr lang="en-US" altLang="en-US" sz="2200" b="1" i="1" dirty="0"/>
              <a:t> </a:t>
            </a:r>
            <a:r>
              <a:rPr lang="en-US" altLang="en-US" sz="2200" b="1" i="1" dirty="0">
                <a:solidFill>
                  <a:srgbClr val="FF0000"/>
                </a:solidFill>
              </a:rPr>
              <a:t>differ</a:t>
            </a:r>
            <a:r>
              <a:rPr lang="en-US" altLang="en-US" sz="2200" b="1" i="1" dirty="0"/>
              <a:t> at most by </a:t>
            </a:r>
            <a:r>
              <a:rPr lang="en-US" altLang="en-US" sz="2200" b="1" i="1" dirty="0">
                <a:solidFill>
                  <a:srgbClr val="FF0000"/>
                </a:solidFill>
              </a:rPr>
              <a:t>1 </a:t>
            </a:r>
            <a:r>
              <a:rPr lang="en-US" altLang="en-US" sz="2200" b="1" i="1" dirty="0"/>
              <a:t> </a:t>
            </a:r>
          </a:p>
          <a:p>
            <a:pPr>
              <a:lnSpc>
                <a:spcPct val="120000"/>
              </a:lnSpc>
              <a:spcBef>
                <a:spcPts val="1600"/>
              </a:spcBef>
              <a:buFontTx/>
              <a:buNone/>
            </a:pPr>
            <a:r>
              <a:rPr lang="en-US" altLang="en-US" sz="2200" b="1" i="1" dirty="0"/>
              <a:t>	</a:t>
            </a:r>
            <a:r>
              <a:rPr lang="en-US" altLang="en-US" sz="2200" i="1" dirty="0"/>
              <a:t>(See, I told you we’d want to know a node’s height!)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592865-4FE4-4340-8AE2-65055866912D}"/>
              </a:ext>
            </a:extLst>
          </p:cNvPr>
          <p:cNvSpPr/>
          <p:nvPr/>
        </p:nvSpPr>
        <p:spPr>
          <a:xfrm>
            <a:off x="233232" y="626679"/>
            <a:ext cx="11708468" cy="271561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95561" y="6041362"/>
            <a:ext cx="911939" cy="365125"/>
          </a:xfrm>
        </p:spPr>
        <p:txBody>
          <a:bodyPr/>
          <a:lstStyle/>
          <a:p>
            <a:fld id="{EE4B5B81-3D4B-433B-93E7-9CE4C0E159C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0846" y="112422"/>
            <a:ext cx="8596668" cy="762000"/>
          </a:xfrm>
        </p:spPr>
        <p:txBody>
          <a:bodyPr/>
          <a:lstStyle/>
          <a:p>
            <a:pPr algn="l"/>
            <a:r>
              <a:rPr lang="en-US" altLang="en-US" dirty="0">
                <a:solidFill>
                  <a:schemeClr val="accent1">
                    <a:lumMod val="75000"/>
                  </a:schemeClr>
                </a:solidFill>
              </a:rPr>
              <a:t>BST Example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46459" y="894297"/>
            <a:ext cx="5596462" cy="2184730"/>
            <a:chOff x="1124859" y="1584960"/>
            <a:chExt cx="8160389" cy="3302000"/>
          </a:xfrm>
        </p:grpSpPr>
        <p:grpSp>
          <p:nvGrpSpPr>
            <p:cNvPr id="178217" name="Group 41"/>
            <p:cNvGrpSpPr>
              <a:grpSpLocks/>
            </p:cNvGrpSpPr>
            <p:nvPr/>
          </p:nvGrpSpPr>
          <p:grpSpPr bwMode="auto">
            <a:xfrm>
              <a:off x="1124859" y="1584960"/>
              <a:ext cx="7467600" cy="3302000"/>
              <a:chOff x="96" y="1392"/>
              <a:chExt cx="4704" cy="2080"/>
            </a:xfrm>
          </p:grpSpPr>
          <p:sp>
            <p:nvSpPr>
              <p:cNvPr id="178180" name="Oval 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1" name="Text Box 5"/>
              <p:cNvSpPr txBox="1">
                <a:spLocks noChangeArrowheads="1"/>
              </p:cNvSpPr>
              <p:nvPr/>
            </p:nvSpPr>
            <p:spPr bwMode="auto">
              <a:xfrm>
                <a:off x="2558" y="1431"/>
                <a:ext cx="418" cy="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24</a:t>
                </a:r>
              </a:p>
            </p:txBody>
          </p:sp>
          <p:sp>
            <p:nvSpPr>
              <p:cNvPr id="178182" name="Oval 6"/>
              <p:cNvSpPr>
                <a:spLocks noChangeArrowheads="1"/>
              </p:cNvSpPr>
              <p:nvPr/>
            </p:nvSpPr>
            <p:spPr bwMode="auto">
              <a:xfrm>
                <a:off x="1392" y="18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3" name="Oval 7"/>
              <p:cNvSpPr>
                <a:spLocks noChangeArrowheads="1"/>
              </p:cNvSpPr>
              <p:nvPr/>
            </p:nvSpPr>
            <p:spPr bwMode="auto">
              <a:xfrm>
                <a:off x="3408" y="18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4" name="Oval 8"/>
              <p:cNvSpPr>
                <a:spLocks noChangeArrowheads="1"/>
              </p:cNvSpPr>
              <p:nvPr/>
            </p:nvSpPr>
            <p:spPr bwMode="auto">
              <a:xfrm>
                <a:off x="576" y="2448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5" name="Oval 9"/>
              <p:cNvSpPr>
                <a:spLocks noChangeArrowheads="1"/>
              </p:cNvSpPr>
              <p:nvPr/>
            </p:nvSpPr>
            <p:spPr bwMode="auto">
              <a:xfrm>
                <a:off x="1872" y="2448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6" name="Oval 10"/>
              <p:cNvSpPr>
                <a:spLocks noChangeArrowheads="1"/>
              </p:cNvSpPr>
              <p:nvPr/>
            </p:nvSpPr>
            <p:spPr bwMode="auto">
              <a:xfrm>
                <a:off x="2928" y="2448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7" name="Oval 11"/>
              <p:cNvSpPr>
                <a:spLocks noChangeArrowheads="1"/>
              </p:cNvSpPr>
              <p:nvPr/>
            </p:nvSpPr>
            <p:spPr bwMode="auto">
              <a:xfrm>
                <a:off x="4224" y="2400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8" name="Oval 12"/>
              <p:cNvSpPr>
                <a:spLocks noChangeArrowheads="1"/>
              </p:cNvSpPr>
              <p:nvPr/>
            </p:nvSpPr>
            <p:spPr bwMode="auto">
              <a:xfrm>
                <a:off x="96" y="30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2" name="Oval 16"/>
              <p:cNvSpPr>
                <a:spLocks noChangeArrowheads="1"/>
              </p:cNvSpPr>
              <p:nvPr/>
            </p:nvSpPr>
            <p:spPr bwMode="auto">
              <a:xfrm>
                <a:off x="3936" y="3072"/>
                <a:ext cx="562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4" name="Text Box 18"/>
              <p:cNvSpPr txBox="1">
                <a:spLocks noChangeArrowheads="1"/>
              </p:cNvSpPr>
              <p:nvPr/>
            </p:nvSpPr>
            <p:spPr bwMode="auto">
              <a:xfrm>
                <a:off x="3552" y="1920"/>
                <a:ext cx="438" cy="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36</a:t>
                </a:r>
              </a:p>
            </p:txBody>
          </p:sp>
          <p:sp>
            <p:nvSpPr>
              <p:cNvPr id="178195" name="Text Box 19"/>
              <p:cNvSpPr txBox="1">
                <a:spLocks noChangeArrowheads="1"/>
              </p:cNvSpPr>
              <p:nvPr/>
            </p:nvSpPr>
            <p:spPr bwMode="auto">
              <a:xfrm>
                <a:off x="3072" y="2496"/>
                <a:ext cx="421" cy="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29</a:t>
                </a:r>
              </a:p>
            </p:txBody>
          </p:sp>
          <p:sp>
            <p:nvSpPr>
              <p:cNvPr id="178196" name="Text Box 20"/>
              <p:cNvSpPr txBox="1">
                <a:spLocks noChangeArrowheads="1"/>
              </p:cNvSpPr>
              <p:nvPr/>
            </p:nvSpPr>
            <p:spPr bwMode="auto">
              <a:xfrm>
                <a:off x="4382" y="2448"/>
                <a:ext cx="410" cy="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55</a:t>
                </a:r>
              </a:p>
            </p:txBody>
          </p:sp>
          <p:sp>
            <p:nvSpPr>
              <p:cNvPr id="178197" name="Oval 21"/>
              <p:cNvSpPr>
                <a:spLocks noChangeArrowheads="1"/>
              </p:cNvSpPr>
              <p:nvPr/>
            </p:nvSpPr>
            <p:spPr bwMode="auto">
              <a:xfrm>
                <a:off x="3264" y="30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8" name="Text Box 22"/>
              <p:cNvSpPr txBox="1">
                <a:spLocks noChangeArrowheads="1"/>
              </p:cNvSpPr>
              <p:nvPr/>
            </p:nvSpPr>
            <p:spPr bwMode="auto">
              <a:xfrm>
                <a:off x="3396" y="3120"/>
                <a:ext cx="423" cy="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32</a:t>
                </a:r>
              </a:p>
            </p:txBody>
          </p:sp>
          <p:sp>
            <p:nvSpPr>
              <p:cNvPr id="178199" name="Text Box 23"/>
              <p:cNvSpPr txBox="1">
                <a:spLocks noChangeArrowheads="1"/>
              </p:cNvSpPr>
              <p:nvPr/>
            </p:nvSpPr>
            <p:spPr bwMode="auto">
              <a:xfrm>
                <a:off x="3995" y="3059"/>
                <a:ext cx="444" cy="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42</a:t>
                </a:r>
              </a:p>
            </p:txBody>
          </p:sp>
          <p:sp>
            <p:nvSpPr>
              <p:cNvPr id="178200" name="Line 24"/>
              <p:cNvSpPr>
                <a:spLocks noChangeShapeType="1"/>
              </p:cNvSpPr>
              <p:nvPr/>
            </p:nvSpPr>
            <p:spPr bwMode="auto">
              <a:xfrm flipH="1">
                <a:off x="1872" y="1632"/>
                <a:ext cx="576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1" name="Line 25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2" name="Line 26"/>
              <p:cNvSpPr>
                <a:spLocks noChangeShapeType="1"/>
              </p:cNvSpPr>
              <p:nvPr/>
            </p:nvSpPr>
            <p:spPr bwMode="auto">
              <a:xfrm flipH="1">
                <a:off x="3216" y="2160"/>
                <a:ext cx="28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3" name="Line 27"/>
              <p:cNvSpPr>
                <a:spLocks noChangeShapeType="1"/>
              </p:cNvSpPr>
              <p:nvPr/>
            </p:nvSpPr>
            <p:spPr bwMode="auto">
              <a:xfrm>
                <a:off x="3942" y="2136"/>
                <a:ext cx="336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4" name="Line 28"/>
              <p:cNvSpPr>
                <a:spLocks noChangeShapeType="1"/>
              </p:cNvSpPr>
              <p:nvPr/>
            </p:nvSpPr>
            <p:spPr bwMode="auto">
              <a:xfrm>
                <a:off x="3264" y="2784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5" name="Line 29"/>
              <p:cNvSpPr>
                <a:spLocks noChangeShapeType="1"/>
              </p:cNvSpPr>
              <p:nvPr/>
            </p:nvSpPr>
            <p:spPr bwMode="auto">
              <a:xfrm flipH="1">
                <a:off x="4128" y="2700"/>
                <a:ext cx="198" cy="3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6" name="Text Box 30"/>
              <p:cNvSpPr txBox="1">
                <a:spLocks noChangeArrowheads="1"/>
              </p:cNvSpPr>
              <p:nvPr/>
            </p:nvSpPr>
            <p:spPr bwMode="auto">
              <a:xfrm>
                <a:off x="2004" y="2496"/>
                <a:ext cx="423" cy="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13</a:t>
                </a:r>
              </a:p>
            </p:txBody>
          </p:sp>
          <p:sp>
            <p:nvSpPr>
              <p:cNvPr id="178207" name="Text Box 31"/>
              <p:cNvSpPr txBox="1">
                <a:spLocks noChangeArrowheads="1"/>
              </p:cNvSpPr>
              <p:nvPr/>
            </p:nvSpPr>
            <p:spPr bwMode="auto">
              <a:xfrm>
                <a:off x="746" y="2496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2</a:t>
                </a:r>
              </a:p>
            </p:txBody>
          </p:sp>
          <p:sp>
            <p:nvSpPr>
              <p:cNvPr id="178208" name="Text Box 32"/>
              <p:cNvSpPr txBox="1">
                <a:spLocks noChangeArrowheads="1"/>
              </p:cNvSpPr>
              <p:nvPr/>
            </p:nvSpPr>
            <p:spPr bwMode="auto">
              <a:xfrm>
                <a:off x="1578" y="1920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4</a:t>
                </a:r>
              </a:p>
            </p:txBody>
          </p:sp>
          <p:sp>
            <p:nvSpPr>
              <p:cNvPr id="178210" name="Text Box 34"/>
              <p:cNvSpPr txBox="1">
                <a:spLocks noChangeArrowheads="1"/>
              </p:cNvSpPr>
              <p:nvPr/>
            </p:nvSpPr>
            <p:spPr bwMode="auto">
              <a:xfrm>
                <a:off x="284" y="3120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1</a:t>
                </a:r>
              </a:p>
            </p:txBody>
          </p:sp>
          <p:sp>
            <p:nvSpPr>
              <p:cNvPr id="178211" name="Oval 35"/>
              <p:cNvSpPr>
                <a:spLocks noChangeArrowheads="1"/>
              </p:cNvSpPr>
              <p:nvPr/>
            </p:nvSpPr>
            <p:spPr bwMode="auto">
              <a:xfrm>
                <a:off x="1488" y="30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12" name="Text Box 36"/>
              <p:cNvSpPr txBox="1">
                <a:spLocks noChangeArrowheads="1"/>
              </p:cNvSpPr>
              <p:nvPr/>
            </p:nvSpPr>
            <p:spPr bwMode="auto">
              <a:xfrm>
                <a:off x="1680" y="3120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7</a:t>
                </a:r>
              </a:p>
            </p:txBody>
          </p:sp>
          <p:sp>
            <p:nvSpPr>
              <p:cNvPr id="178213" name="Line 37"/>
              <p:cNvSpPr>
                <a:spLocks noChangeShapeType="1"/>
              </p:cNvSpPr>
              <p:nvPr/>
            </p:nvSpPr>
            <p:spPr bwMode="auto">
              <a:xfrm flipH="1">
                <a:off x="1008" y="2148"/>
                <a:ext cx="450" cy="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14" name="Line 38"/>
              <p:cNvSpPr>
                <a:spLocks noChangeShapeType="1"/>
              </p:cNvSpPr>
              <p:nvPr/>
            </p:nvSpPr>
            <p:spPr bwMode="auto">
              <a:xfrm>
                <a:off x="1872" y="2160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15" name="Line 39"/>
              <p:cNvSpPr>
                <a:spLocks noChangeShapeType="1"/>
              </p:cNvSpPr>
              <p:nvPr/>
            </p:nvSpPr>
            <p:spPr bwMode="auto">
              <a:xfrm flipH="1">
                <a:off x="1872" y="2784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16" name="Line 40"/>
              <p:cNvSpPr>
                <a:spLocks noChangeShapeType="1"/>
              </p:cNvSpPr>
              <p:nvPr/>
            </p:nvSpPr>
            <p:spPr bwMode="auto">
              <a:xfrm flipH="1">
                <a:off x="432" y="2736"/>
                <a:ext cx="24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8" name="Oval 21"/>
            <p:cNvSpPr>
              <a:spLocks noChangeArrowheads="1"/>
            </p:cNvSpPr>
            <p:nvPr/>
          </p:nvSpPr>
          <p:spPr bwMode="auto">
            <a:xfrm>
              <a:off x="4553859" y="4237673"/>
              <a:ext cx="914400" cy="533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Text Box 22"/>
            <p:cNvSpPr txBox="1">
              <a:spLocks noChangeArrowheads="1"/>
            </p:cNvSpPr>
            <p:nvPr/>
          </p:nvSpPr>
          <p:spPr bwMode="auto">
            <a:xfrm>
              <a:off x="4763410" y="4313874"/>
              <a:ext cx="766331" cy="558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/>
                <a:t>17</a:t>
              </a:r>
            </a:p>
          </p:txBody>
        </p:sp>
        <p:sp>
          <p:nvSpPr>
            <p:cNvPr id="40" name="Line 28"/>
            <p:cNvSpPr>
              <a:spLocks noChangeShapeType="1"/>
            </p:cNvSpPr>
            <p:nvPr/>
          </p:nvSpPr>
          <p:spPr bwMode="auto">
            <a:xfrm>
              <a:off x="4553859" y="3780473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Oval 21"/>
            <p:cNvSpPr>
              <a:spLocks noChangeArrowheads="1"/>
            </p:cNvSpPr>
            <p:nvPr/>
          </p:nvSpPr>
          <p:spPr bwMode="auto">
            <a:xfrm>
              <a:off x="2403849" y="4259418"/>
              <a:ext cx="914400" cy="533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22"/>
            <p:cNvSpPr txBox="1">
              <a:spLocks noChangeArrowheads="1"/>
            </p:cNvSpPr>
            <p:nvPr/>
          </p:nvSpPr>
          <p:spPr bwMode="auto">
            <a:xfrm>
              <a:off x="2619173" y="4349905"/>
              <a:ext cx="587375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/>
                <a:t>3</a:t>
              </a:r>
            </a:p>
          </p:txBody>
        </p:sp>
        <p:sp>
          <p:nvSpPr>
            <p:cNvPr id="43" name="Line 28"/>
            <p:cNvSpPr>
              <a:spLocks noChangeShapeType="1"/>
            </p:cNvSpPr>
            <p:nvPr/>
          </p:nvSpPr>
          <p:spPr bwMode="auto">
            <a:xfrm>
              <a:off x="2403849" y="3802218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Oval 21"/>
            <p:cNvSpPr>
              <a:spLocks noChangeArrowheads="1"/>
            </p:cNvSpPr>
            <p:nvPr/>
          </p:nvSpPr>
          <p:spPr bwMode="auto">
            <a:xfrm>
              <a:off x="8370848" y="4237673"/>
              <a:ext cx="914400" cy="533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Text Box 22"/>
            <p:cNvSpPr txBox="1">
              <a:spLocks noChangeArrowheads="1"/>
            </p:cNvSpPr>
            <p:nvPr/>
          </p:nvSpPr>
          <p:spPr bwMode="auto">
            <a:xfrm>
              <a:off x="8580398" y="4313874"/>
              <a:ext cx="704850" cy="558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/>
                <a:t>62</a:t>
              </a:r>
            </a:p>
          </p:txBody>
        </p:sp>
        <p:sp>
          <p:nvSpPr>
            <p:cNvPr id="46" name="Line 28"/>
            <p:cNvSpPr>
              <a:spLocks noChangeShapeType="1"/>
            </p:cNvSpPr>
            <p:nvPr/>
          </p:nvSpPr>
          <p:spPr bwMode="auto">
            <a:xfrm>
              <a:off x="8380378" y="3704273"/>
              <a:ext cx="295269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5BFD346-0791-4E8E-9373-97B5BD35D104}"/>
              </a:ext>
            </a:extLst>
          </p:cNvPr>
          <p:cNvSpPr txBox="1"/>
          <p:nvPr/>
        </p:nvSpPr>
        <p:spPr>
          <a:xfrm>
            <a:off x="6034591" y="70963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level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AF495A0-2929-4890-8B01-2B3989A00AA1}"/>
              </a:ext>
            </a:extLst>
          </p:cNvPr>
          <p:cNvSpPr txBox="1"/>
          <p:nvPr/>
        </p:nvSpPr>
        <p:spPr>
          <a:xfrm>
            <a:off x="6041840" y="1314633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levels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BFB10E2-BB35-4A2B-B4C5-ED91B9B76869}"/>
              </a:ext>
            </a:extLst>
          </p:cNvPr>
          <p:cNvSpPr txBox="1"/>
          <p:nvPr/>
        </p:nvSpPr>
        <p:spPr>
          <a:xfrm>
            <a:off x="6051387" y="1935789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levels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E1355DC-4C91-488A-A7B4-F42EA25CD7FD}"/>
              </a:ext>
            </a:extLst>
          </p:cNvPr>
          <p:cNvSpPr txBox="1"/>
          <p:nvPr/>
        </p:nvSpPr>
        <p:spPr>
          <a:xfrm>
            <a:off x="6070631" y="2626168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levels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80ACA04-9E24-4563-A2AC-D69E2FB8E20B}"/>
              </a:ext>
            </a:extLst>
          </p:cNvPr>
          <p:cNvSpPr txBox="1"/>
          <p:nvPr/>
        </p:nvSpPr>
        <p:spPr>
          <a:xfrm>
            <a:off x="7079893" y="709631"/>
            <a:ext cx="3323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node (at most) from here up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11B0A70-D96E-46CD-96AC-F5E6C3E4ED34}"/>
              </a:ext>
            </a:extLst>
          </p:cNvPr>
          <p:cNvSpPr txBox="1"/>
          <p:nvPr/>
        </p:nvSpPr>
        <p:spPr>
          <a:xfrm>
            <a:off x="7079892" y="1331635"/>
            <a:ext cx="3894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nodes (at most) from this level up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37C457A-C784-4B62-B639-D9066C1B151A}"/>
              </a:ext>
            </a:extLst>
          </p:cNvPr>
          <p:cNvSpPr txBox="1"/>
          <p:nvPr/>
        </p:nvSpPr>
        <p:spPr>
          <a:xfrm>
            <a:off x="7079892" y="1935789"/>
            <a:ext cx="3894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 nodes (at most) from this level up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2266794-3695-42F7-8E37-4A2C00F8C008}"/>
              </a:ext>
            </a:extLst>
          </p:cNvPr>
          <p:cNvSpPr txBox="1"/>
          <p:nvPr/>
        </p:nvSpPr>
        <p:spPr>
          <a:xfrm>
            <a:off x="7082933" y="2626168"/>
            <a:ext cx="4015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 nodes (at most) from this level up</a:t>
            </a:r>
          </a:p>
        </p:txBody>
      </p:sp>
    </p:spTree>
    <p:extLst>
      <p:ext uri="{BB962C8B-B14F-4D97-AF65-F5344CB8AC3E}">
        <p14:creationId xmlns:p14="http://schemas.microsoft.com/office/powerpoint/2010/main" val="38464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F9FF6-750D-4FCB-98B6-3802A02DB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562" y="609600"/>
            <a:ext cx="6424440" cy="1320800"/>
          </a:xfrm>
        </p:spPr>
        <p:txBody>
          <a:bodyPr>
            <a:normAutofit/>
          </a:bodyPr>
          <a:lstStyle/>
          <a:p>
            <a:r>
              <a:rPr lang="en-US" dirty="0"/>
              <a:t>Take </a:t>
            </a:r>
            <a:r>
              <a:rPr lang="en-US" dirty="0" err="1"/>
              <a:t>Aways</a:t>
            </a:r>
            <a:r>
              <a:rPr lang="en-US" dirty="0"/>
              <a:t>: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F8803AC-EE0E-40C2-AD46-FD84FAD82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916" y="3822970"/>
            <a:ext cx="496112" cy="2918298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7" name="Picture 16" descr="Plant growing in a concrete crack">
            <a:extLst>
              <a:ext uri="{FF2B5EF4-FFF2-40B4-BE49-F238E27FC236}">
                <a16:creationId xmlns:a16="http://schemas.microsoft.com/office/drawing/2014/main" id="{EAE965A0-6CB2-4F0D-A284-D19C7B2D9C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887" r="42502" b="-2"/>
          <a:stretch/>
        </p:blipFill>
        <p:spPr>
          <a:xfrm>
            <a:off x="20" y="1"/>
            <a:ext cx="2734036" cy="6858000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461457" y="6858000"/>
                </a:lnTo>
                <a:lnTo>
                  <a:pt x="0" y="4134118"/>
                </a:lnTo>
                <a:close/>
              </a:path>
            </a:pathLst>
          </a:custGeom>
        </p:spPr>
      </p:pic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051A3413-562D-435C-AAE4-56808F0CBC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B1D8B-4C02-4A4C-A775-89B3A97BD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7998" y="1362075"/>
            <a:ext cx="6471510" cy="4781550"/>
          </a:xfrm>
        </p:spPr>
        <p:txBody>
          <a:bodyPr>
            <a:normAutofit/>
          </a:bodyPr>
          <a:lstStyle/>
          <a:p>
            <a:pPr>
              <a:spcBef>
                <a:spcPts val="2000"/>
              </a:spcBef>
            </a:pPr>
            <a:r>
              <a:rPr lang="en-US" dirty="0"/>
              <a:t>Binary Search Trees:</a:t>
            </a:r>
          </a:p>
          <a:p>
            <a:pPr lvl="1">
              <a:spcBef>
                <a:spcPts val="2000"/>
              </a:spcBef>
            </a:pPr>
            <a:r>
              <a:rPr lang="en-US" dirty="0"/>
              <a:t>You can </a:t>
            </a:r>
            <a:r>
              <a:rPr lang="en-US" dirty="0">
                <a:solidFill>
                  <a:srgbClr val="FF0000"/>
                </a:solidFill>
              </a:rPr>
              <a:t>Insert, Remove, and FIND in O(log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n)!!!!! (Sometimes)</a:t>
            </a:r>
          </a:p>
          <a:p>
            <a:pPr lvl="2">
              <a:spcBef>
                <a:spcPts val="2000"/>
              </a:spcBef>
            </a:pPr>
            <a:r>
              <a:rPr lang="en-US" dirty="0"/>
              <a:t>Which means that every time you DOUBLE the amount of data, you only increase the number of checks by 1!!!</a:t>
            </a:r>
          </a:p>
          <a:p>
            <a:pPr lvl="1">
              <a:spcBef>
                <a:spcPts val="2000"/>
              </a:spcBef>
            </a:pPr>
            <a:r>
              <a:rPr lang="en-US" dirty="0">
                <a:solidFill>
                  <a:srgbClr val="FF0000"/>
                </a:solidFill>
              </a:rPr>
              <a:t>THIS ONLY WORKS IF THE TREE IS BALANCED</a:t>
            </a:r>
          </a:p>
          <a:p>
            <a:pPr lvl="2">
              <a:spcBef>
                <a:spcPts val="2000"/>
              </a:spcBef>
            </a:pPr>
            <a:r>
              <a:rPr lang="en-US" dirty="0">
                <a:solidFill>
                  <a:srgbClr val="FF0000"/>
                </a:solidFill>
              </a:rPr>
              <a:t>Height</a:t>
            </a:r>
            <a:r>
              <a:rPr lang="en-US" dirty="0"/>
              <a:t> of left child and right child differs by no more than one.</a:t>
            </a:r>
          </a:p>
          <a:p>
            <a:pPr lvl="1">
              <a:spcBef>
                <a:spcPts val="2000"/>
              </a:spcBef>
            </a:pPr>
            <a:r>
              <a:rPr lang="en-US" dirty="0"/>
              <a:t>If tree is </a:t>
            </a:r>
            <a:r>
              <a:rPr lang="en-US" dirty="0">
                <a:solidFill>
                  <a:srgbClr val="FF0000"/>
                </a:solidFill>
              </a:rPr>
              <a:t>UNBALANCED</a:t>
            </a:r>
            <a:r>
              <a:rPr lang="en-US" dirty="0"/>
              <a:t>, the </a:t>
            </a:r>
            <a:r>
              <a:rPr lang="en-US" dirty="0">
                <a:solidFill>
                  <a:srgbClr val="FF0000"/>
                </a:solidFill>
              </a:rPr>
              <a:t>insert/remove/find </a:t>
            </a:r>
            <a:r>
              <a:rPr lang="en-US" dirty="0"/>
              <a:t>could be as bad as </a:t>
            </a:r>
            <a:r>
              <a:rPr lang="en-US" dirty="0">
                <a:solidFill>
                  <a:srgbClr val="FF0000"/>
                </a:solidFill>
              </a:rPr>
              <a:t>O(n) </a:t>
            </a:r>
            <a:r>
              <a:rPr lang="en-US" dirty="0"/>
              <a:t>(ugh, blech!)</a:t>
            </a:r>
          </a:p>
          <a:p>
            <a:pPr lvl="1">
              <a:spcBef>
                <a:spcPts val="2000"/>
              </a:spcBef>
            </a:pPr>
            <a:endParaRPr lang="en-US" dirty="0"/>
          </a:p>
          <a:p>
            <a:pPr marL="0" lvl="1" indent="0">
              <a:spcBef>
                <a:spcPts val="2000"/>
              </a:spcBef>
              <a:buNone/>
            </a:pPr>
            <a:r>
              <a:rPr lang="en-US" i="1" dirty="0"/>
              <a:t>We want to ALWAYS insert/remove/find in O(log</a:t>
            </a:r>
            <a:r>
              <a:rPr lang="en-US" i="1" baseline="-25000" dirty="0"/>
              <a:t>2</a:t>
            </a:r>
            <a:r>
              <a:rPr lang="en-US" i="1" dirty="0"/>
              <a:t> n)!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41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6484</TotalTime>
  <Words>889</Words>
  <Application>Microsoft Office PowerPoint</Application>
  <PresentationFormat>Widescreen</PresentationFormat>
  <Paragraphs>109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Run Time Analysis</vt:lpstr>
      <vt:lpstr>Remember find?  </vt:lpstr>
      <vt:lpstr>How many steps?</vt:lpstr>
      <vt:lpstr>How ‘bout this one?</vt:lpstr>
      <vt:lpstr>Analysis:</vt:lpstr>
      <vt:lpstr>Create a tree by inserting the following data</vt:lpstr>
      <vt:lpstr>BST Example</vt:lpstr>
      <vt:lpstr>Take 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Search Tree </dc:title>
  <dc:creator>Yarrington, Debra</dc:creator>
  <cp:lastModifiedBy>Yarrington, Debra</cp:lastModifiedBy>
  <cp:revision>16</cp:revision>
  <dcterms:created xsi:type="dcterms:W3CDTF">2020-10-17T16:03:11Z</dcterms:created>
  <dcterms:modified xsi:type="dcterms:W3CDTF">2021-04-06T03:17:53Z</dcterms:modified>
</cp:coreProperties>
</file>