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13"/>
  </p:notesMasterIdLst>
  <p:sldIdLst>
    <p:sldId id="256" r:id="rId3"/>
    <p:sldId id="284" r:id="rId4"/>
    <p:sldId id="285" r:id="rId5"/>
    <p:sldId id="279" r:id="rId6"/>
    <p:sldId id="280" r:id="rId7"/>
    <p:sldId id="281" r:id="rId8"/>
    <p:sldId id="286" r:id="rId9"/>
    <p:sldId id="282" r:id="rId10"/>
    <p:sldId id="283" r:id="rId11"/>
    <p:sldId id="28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>
        <p:scale>
          <a:sx n="97" d="100"/>
          <a:sy n="97" d="100"/>
        </p:scale>
        <p:origin x="7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99C45-51EF-4984-A377-D04E70329E64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6DEA47-4B0A-4922-8AEC-89AD1DB9A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19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51F02-7E25-4EA6-ACAC-17A3AED921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49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51F02-7E25-4EA6-ACAC-17A3AED9219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07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51F02-7E25-4EA6-ACAC-17A3AED9219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543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51F02-7E25-4EA6-ACAC-17A3AED921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12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6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5912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718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5488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08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94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22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301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575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82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459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72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3205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009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118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4264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53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455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55458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127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4220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314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15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910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4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30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33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709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41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0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64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8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5BAAF-2BBA-4743-A561-36FC58C69013}" type="datetimeFigureOut">
              <a:rPr lang="en-US" smtClean="0"/>
              <a:t>3/26/2021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7061539-1FA4-4F8A-A613-52D07C45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3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19E1D232-773F-43DE-B45D-901197BF8D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164" b="9090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813B2A-712F-44AE-854B-BD4992A914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9447" y="2753840"/>
            <a:ext cx="4088190" cy="2369093"/>
          </a:xfrm>
        </p:spPr>
        <p:txBody>
          <a:bodyPr>
            <a:normAutofit/>
          </a:bodyPr>
          <a:lstStyle/>
          <a:p>
            <a:r>
              <a:rPr lang="en-US" sz="4800" dirty="0"/>
              <a:t>BST: Removing data</a:t>
            </a:r>
          </a:p>
        </p:txBody>
      </p:sp>
      <p:cxnSp>
        <p:nvCxnSpPr>
          <p:cNvPr id="7" name="Straight Connector 9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8083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5F11C-5ED2-40F0-B655-EA2A67B35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054" y="101600"/>
            <a:ext cx="8596668" cy="787400"/>
          </a:xfrm>
        </p:spPr>
        <p:txBody>
          <a:bodyPr/>
          <a:lstStyle/>
          <a:p>
            <a:r>
              <a:rPr lang="en-US" dirty="0"/>
              <a:t>Takeaways: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52EE4-1783-4B31-B67C-AAA9E5F3A00E}"/>
              </a:ext>
            </a:extLst>
          </p:cNvPr>
          <p:cNvSpPr txBox="1">
            <a:spLocks/>
          </p:cNvSpPr>
          <p:nvPr/>
        </p:nvSpPr>
        <p:spPr>
          <a:xfrm>
            <a:off x="563879" y="797560"/>
            <a:ext cx="9252473" cy="59588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Removing</a:t>
            </a:r>
            <a:r>
              <a:rPr lang="en-US" dirty="0"/>
              <a:t> a node must be done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efficiently and systematically </a:t>
            </a:r>
            <a:r>
              <a:rPr lang="en-US" dirty="0"/>
              <a:t>(we’re all about efficiency!!</a:t>
            </a:r>
          </a:p>
          <a:p>
            <a:pPr lvl="1"/>
            <a:r>
              <a:rPr lang="en-US" dirty="0"/>
              <a:t>Can’t just randomly search for a replacement!</a:t>
            </a:r>
          </a:p>
          <a:p>
            <a:r>
              <a:rPr lang="en-US" dirty="0"/>
              <a:t>Must result in a binary search tree</a:t>
            </a:r>
          </a:p>
          <a:p>
            <a:pPr lvl="1"/>
            <a:r>
              <a:rPr lang="en-US" dirty="0"/>
              <a:t>Can’t just randomly pick a replacement – then you won’t have a </a:t>
            </a:r>
            <a:r>
              <a:rPr lang="en-US" dirty="0" err="1"/>
              <a:t>bst</a:t>
            </a:r>
            <a:r>
              <a:rPr lang="en-US" dirty="0"/>
              <a:t>!</a:t>
            </a:r>
          </a:p>
          <a:p>
            <a:r>
              <a:rPr lang="en-US" dirty="0"/>
              <a:t>3 cases: Node to be removed:</a:t>
            </a:r>
          </a:p>
          <a:p>
            <a:pPr lvl="1"/>
            <a:r>
              <a:rPr lang="en-US" dirty="0"/>
              <a:t>…has 0 children</a:t>
            </a:r>
          </a:p>
          <a:p>
            <a:pPr lvl="2"/>
            <a:r>
              <a:rPr lang="en-US" dirty="0"/>
              <a:t>Just delete, and make sure parent points to NULL</a:t>
            </a:r>
          </a:p>
          <a:p>
            <a:pPr lvl="1"/>
            <a:r>
              <a:rPr lang="en-US" dirty="0"/>
              <a:t>…has 1 child</a:t>
            </a:r>
          </a:p>
          <a:p>
            <a:pPr lvl="2"/>
            <a:r>
              <a:rPr lang="en-US" dirty="0"/>
              <a:t>Just bypass – parent points to the child, child points to the parent</a:t>
            </a:r>
          </a:p>
          <a:p>
            <a:pPr lvl="1"/>
            <a:r>
              <a:rPr lang="en-US" dirty="0"/>
              <a:t>…has 2 children</a:t>
            </a:r>
          </a:p>
          <a:p>
            <a:pPr lvl="2"/>
            <a:r>
              <a:rPr lang="en-US" dirty="0"/>
              <a:t>Find leftmost node in right subtree</a:t>
            </a:r>
          </a:p>
          <a:p>
            <a:pPr lvl="2"/>
            <a:r>
              <a:rPr lang="en-US" dirty="0"/>
              <a:t>Or find rightmost node in left subtree </a:t>
            </a:r>
          </a:p>
          <a:p>
            <a:pPr lvl="3"/>
            <a:r>
              <a:rPr lang="en-US" dirty="0"/>
              <a:t>Both are equally efficient!  </a:t>
            </a:r>
          </a:p>
          <a:p>
            <a:pPr lvl="3"/>
            <a:r>
              <a:rPr lang="en-US" dirty="0"/>
              <a:t>Your choice – but pick one and stick with it!</a:t>
            </a:r>
          </a:p>
          <a:p>
            <a:pPr lvl="2"/>
            <a:r>
              <a:rPr lang="en-US" dirty="0"/>
              <a:t>The replacement node may have 0 children or 1 child</a:t>
            </a:r>
          </a:p>
          <a:p>
            <a:pPr lvl="3"/>
            <a:r>
              <a:rPr lang="en-US" dirty="0"/>
              <a:t>So repeat process </a:t>
            </a:r>
            <a:r>
              <a:rPr lang="en-US"/>
              <a:t>for removing replacement </a:t>
            </a:r>
            <a:r>
              <a:rPr lang="en-US" dirty="0"/>
              <a:t>node.</a:t>
            </a:r>
          </a:p>
        </p:txBody>
      </p:sp>
    </p:spTree>
    <p:extLst>
      <p:ext uri="{BB962C8B-B14F-4D97-AF65-F5344CB8AC3E}">
        <p14:creationId xmlns:p14="http://schemas.microsoft.com/office/powerpoint/2010/main" val="384616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36071C7-5E84-4F71-A35A-76354F6A2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Binary Search Tree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B35FF-FADF-431A-B734-7E5DFC9A6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2782" y="422031"/>
            <a:ext cx="5002813" cy="5868237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b="1" dirty="0">
                <a:solidFill>
                  <a:srgbClr val="C00000"/>
                </a:solidFill>
              </a:rPr>
              <a:t>What we know: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It’ a subset of Trees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And Binary Trees</a:t>
            </a:r>
          </a:p>
          <a:p>
            <a:pPr lvl="3">
              <a:lnSpc>
                <a:spcPct val="90000"/>
              </a:lnSpc>
            </a:pPr>
            <a:r>
              <a:rPr lang="en-US" dirty="0"/>
              <a:t>Nodes in binary trees have 1 parent and 0 to 2 children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Every left child’s data is less than the parent’s data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Every right child’s data is greater than the parent’s data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This means that ALL data in the left subtree is less than the parent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ALL data in the right subtree is greater than the parent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Everything starts at the root!!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So for the BST class, the node whose address we need to keep track of is the root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We know how to find and to insert!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r>
              <a:rPr lang="en-US" b="1" i="1" dirty="0">
                <a:solidFill>
                  <a:srgbClr val="C00000"/>
                </a:solidFill>
              </a:rPr>
              <a:t>What about removing data?</a:t>
            </a:r>
          </a:p>
        </p:txBody>
      </p:sp>
    </p:spTree>
    <p:extLst>
      <p:ext uri="{BB962C8B-B14F-4D97-AF65-F5344CB8AC3E}">
        <p14:creationId xmlns:p14="http://schemas.microsoft.com/office/powerpoint/2010/main" val="1229501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74172"/>
            <a:ext cx="8596668" cy="798286"/>
          </a:xfrm>
        </p:spPr>
        <p:txBody>
          <a:bodyPr/>
          <a:lstStyle/>
          <a:p>
            <a:r>
              <a:rPr lang="en-US" dirty="0"/>
              <a:t>Removing: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190172"/>
            <a:ext cx="9286723" cy="5435599"/>
          </a:xfrm>
        </p:spPr>
        <p:txBody>
          <a:bodyPr>
            <a:normAutofit/>
          </a:bodyPr>
          <a:lstStyle/>
          <a:p>
            <a:r>
              <a:rPr lang="en-US" sz="2400" dirty="0"/>
              <a:t>Removing: 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Start at the root.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Do a find for the data you want to remove</a:t>
            </a:r>
          </a:p>
          <a:p>
            <a:pPr lvl="2"/>
            <a:r>
              <a:rPr lang="en-US" sz="1800" dirty="0"/>
              <a:t>(go left if less, right if greater, etc.)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If you find the data in the tree, remove it!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/>
              <a:t>If you don’t find the data, you’ll reach a null node.  </a:t>
            </a:r>
          </a:p>
          <a:p>
            <a:pPr marL="400050"/>
            <a:endParaRPr lang="en-US" dirty="0"/>
          </a:p>
          <a:p>
            <a:pPr marL="400050"/>
            <a:endParaRPr lang="en-US" dirty="0"/>
          </a:p>
          <a:p>
            <a:pPr marL="400050"/>
            <a:r>
              <a:rPr lang="en-US" sz="2400" dirty="0"/>
              <a:t>There are 3 possible cases for removing a node:</a:t>
            </a:r>
          </a:p>
          <a:p>
            <a:pPr marL="857250" lvl="1" indent="-342900">
              <a:buFont typeface="+mj-lt"/>
              <a:buAutoNum type="arabicPeriod"/>
            </a:pPr>
            <a:r>
              <a:rPr lang="en-US" sz="2000" dirty="0"/>
              <a:t>The node to be removed has 0 children (is a leaf)</a:t>
            </a:r>
          </a:p>
          <a:p>
            <a:pPr marL="857250" lvl="1" indent="-342900">
              <a:buFont typeface="+mj-lt"/>
              <a:buAutoNum type="arabicPeriod"/>
            </a:pPr>
            <a:r>
              <a:rPr lang="en-US" sz="2000" dirty="0"/>
              <a:t>The node to be removed has 1 child</a:t>
            </a:r>
          </a:p>
          <a:p>
            <a:pPr marL="857250" lvl="1" indent="-342900">
              <a:buFont typeface="+mj-lt"/>
              <a:buAutoNum type="arabicPeriod"/>
            </a:pPr>
            <a:r>
              <a:rPr lang="en-US" sz="2000" dirty="0"/>
              <a:t>The node to be removed has 2 children</a:t>
            </a:r>
            <a:r>
              <a:rPr lang="en-US" dirty="0"/>
              <a:t>	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5573" y="6318703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chemeClr val="accent4">
                    <a:lumMod val="50000"/>
                  </a:schemeClr>
                </a:solidFill>
              </a:rPr>
              <a:t>&lt;- left                                                                                                                   right -&gt;</a:t>
            </a:r>
          </a:p>
        </p:txBody>
      </p:sp>
    </p:spTree>
    <p:extLst>
      <p:ext uri="{BB962C8B-B14F-4D97-AF65-F5344CB8AC3E}">
        <p14:creationId xmlns:p14="http://schemas.microsoft.com/office/powerpoint/2010/main" val="3260663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1974" y="1060036"/>
            <a:ext cx="6060666" cy="543559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Node to be removed has no children (leaf)  (deleting -4). </a:t>
            </a:r>
          </a:p>
          <a:p>
            <a:r>
              <a:rPr lang="en-US" dirty="0"/>
              <a:t>Step 1: find -4 (always start at 5 and work your way down the tree!)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Just delete the node, and make the parent (2) point to NULL </a:t>
            </a:r>
          </a:p>
          <a:p>
            <a:pPr marL="0" indent="0">
              <a:buNone/>
            </a:pPr>
            <a:r>
              <a:rPr lang="en-US" b="1" i="1" dirty="0"/>
              <a:t>(must keep track of parent)</a:t>
            </a:r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STILL a binary search tree after removal!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31974" y="6495635"/>
            <a:ext cx="6950654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</a:t>
            </a:r>
            <a:r>
              <a:rPr lang="en-US" sz="1800" dirty="0">
                <a:solidFill>
                  <a:srgbClr val="FFC000"/>
                </a:solidFill>
              </a:rPr>
              <a:t>right -&gt;</a:t>
            </a:r>
          </a:p>
        </p:txBody>
      </p:sp>
      <p:pic>
        <p:nvPicPr>
          <p:cNvPr id="25602" name="Picture 2" descr="BST remove example, remove -4 from the 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3150" y="2337888"/>
            <a:ext cx="5343525" cy="1971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6046233" y="3316106"/>
            <a:ext cx="891540" cy="7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close up of a tree&#10;&#10;Description automatically generated">
            <a:extLst>
              <a:ext uri="{FF2B5EF4-FFF2-40B4-BE49-F238E27FC236}">
                <a16:creationId xmlns:a16="http://schemas.microsoft.com/office/drawing/2014/main" id="{3644A505-A44D-46C8-9BC6-F486EE35D8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62128" y="-104531"/>
            <a:ext cx="5594102" cy="56773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74172"/>
            <a:ext cx="8596668" cy="798286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50000"/>
                  </a:schemeClr>
                </a:solidFill>
                <a:effectLst>
                  <a:outerShdw blurRad="50800" dist="50800" dir="5400000" algn="ctr" rotWithShape="0">
                    <a:srgbClr val="FFC000"/>
                  </a:outerShdw>
                </a:effectLst>
              </a:rPr>
              <a:t>Removing: case 1: Node has no children</a:t>
            </a:r>
          </a:p>
        </p:txBody>
      </p:sp>
    </p:spTree>
    <p:extLst>
      <p:ext uri="{BB962C8B-B14F-4D97-AF65-F5344CB8AC3E}">
        <p14:creationId xmlns:p14="http://schemas.microsoft.com/office/powerpoint/2010/main" val="3199403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62" y="308145"/>
            <a:ext cx="9961637" cy="762000"/>
          </a:xfrm>
        </p:spPr>
        <p:txBody>
          <a:bodyPr>
            <a:normAutofit/>
          </a:bodyPr>
          <a:lstStyle/>
          <a:p>
            <a:r>
              <a:rPr lang="en-US" dirty="0"/>
              <a:t>Removing case 2: Node has 1 child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660" y="1232128"/>
            <a:ext cx="8596668" cy="567643"/>
          </a:xfrm>
        </p:spPr>
        <p:txBody>
          <a:bodyPr/>
          <a:lstStyle/>
          <a:p>
            <a:r>
              <a:rPr lang="en-US" dirty="0"/>
              <a:t>Node to remove has one child:</a:t>
            </a:r>
          </a:p>
          <a:p>
            <a:endParaRPr lang="en-US" b="1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    </a:t>
            </a:r>
            <a:r>
              <a:rPr lang="en-US" sz="1800" dirty="0">
                <a:solidFill>
                  <a:srgbClr val="FFC000"/>
                </a:solidFill>
              </a:rPr>
              <a:t>right -&gt;</a:t>
            </a:r>
          </a:p>
        </p:txBody>
      </p:sp>
      <p:pic>
        <p:nvPicPr>
          <p:cNvPr id="32770" name="Picture 2" descr="BST remove example, remove 18 from the tree, pic.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892752"/>
            <a:ext cx="3076575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2" name="Picture 4" descr="BST remove example, remove 18 from the tree, pic.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18" y="1799771"/>
            <a:ext cx="3076575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74" name="Picture 6" descr="BST remove example, remove 18 from the tree, pic.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3967" y="1799771"/>
            <a:ext cx="2895600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6769737" y="2780846"/>
            <a:ext cx="532730" cy="2104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3386127" y="2866571"/>
            <a:ext cx="532730" cy="2104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77333" y="5161756"/>
            <a:ext cx="9961637" cy="142773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Make node to be </a:t>
            </a:r>
            <a:r>
              <a:rPr lang="en-US" dirty="0" err="1"/>
              <a:t>removed’s</a:t>
            </a:r>
            <a:r>
              <a:rPr lang="en-US" dirty="0"/>
              <a:t> Parent point to node’s child</a:t>
            </a:r>
          </a:p>
          <a:p>
            <a:pPr lvl="1"/>
            <a:r>
              <a:rPr lang="en-US" dirty="0"/>
              <a:t>(and make node’s child point to node’s parent</a:t>
            </a:r>
          </a:p>
          <a:p>
            <a:r>
              <a:rPr lang="en-US" dirty="0"/>
              <a:t>Delete node</a:t>
            </a:r>
          </a:p>
          <a:p>
            <a:r>
              <a:rPr lang="en-US" b="1" i="1" dirty="0"/>
              <a:t>STILL a binary search tree after removal!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09534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202" y="-63923"/>
            <a:ext cx="8596668" cy="952499"/>
          </a:xfrm>
        </p:spPr>
        <p:txBody>
          <a:bodyPr>
            <a:normAutofit fontScale="90000"/>
          </a:bodyPr>
          <a:lstStyle/>
          <a:p>
            <a:r>
              <a:rPr lang="en-US" dirty="0"/>
              <a:t>Removing case 3 (The painful case):</a:t>
            </a:r>
            <a:br>
              <a:rPr lang="en-US" dirty="0"/>
            </a:br>
            <a:r>
              <a:rPr lang="en-US" dirty="0"/>
              <a:t>Node has 2 children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632" y="1068459"/>
            <a:ext cx="8596668" cy="1238249"/>
          </a:xfrm>
        </p:spPr>
        <p:txBody>
          <a:bodyPr>
            <a:normAutofit/>
          </a:bodyPr>
          <a:lstStyle/>
          <a:p>
            <a:r>
              <a:rPr lang="en-US" dirty="0"/>
              <a:t>Remember, we must maintain the BST properties when we remove a node</a:t>
            </a:r>
          </a:p>
          <a:p>
            <a:pPr lvl="1"/>
            <a:r>
              <a:rPr lang="en-US" dirty="0"/>
              <a:t>What if we want to remove 12 and we have the following tree:</a:t>
            </a:r>
          </a:p>
          <a:p>
            <a:pPr lvl="1"/>
            <a:endParaRPr lang="en-US" dirty="0"/>
          </a:p>
        </p:txBody>
      </p:sp>
      <p:sp>
        <p:nvSpPr>
          <p:cNvPr id="3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    </a:t>
            </a:r>
            <a:r>
              <a:rPr lang="en-US" sz="1800" dirty="0">
                <a:solidFill>
                  <a:srgbClr val="FFC000"/>
                </a:solidFill>
              </a:rPr>
              <a:t>right -&gt;</a:t>
            </a:r>
          </a:p>
        </p:txBody>
      </p:sp>
      <p:pic>
        <p:nvPicPr>
          <p:cNvPr id="33794" name="Picture 2" descr="two children case, pic.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15" y="1863090"/>
            <a:ext cx="5238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H="1">
            <a:off x="1508760" y="3665220"/>
            <a:ext cx="335280" cy="365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958340" y="3695700"/>
            <a:ext cx="0" cy="3048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80160" y="4030980"/>
            <a:ext cx="312420" cy="312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790700" y="4030980"/>
            <a:ext cx="312420" cy="312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32749" y="400050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01984" y="40005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86834" y="4819651"/>
            <a:ext cx="9312486" cy="16533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Find the </a:t>
            </a:r>
            <a:r>
              <a:rPr lang="en-US" dirty="0">
                <a:solidFill>
                  <a:srgbClr val="C00000"/>
                </a:solidFill>
              </a:rPr>
              <a:t>MINIMUM (Leftmost)</a:t>
            </a:r>
            <a:r>
              <a:rPr lang="en-US" dirty="0"/>
              <a:t> VALUE IN 12’s </a:t>
            </a:r>
            <a:r>
              <a:rPr lang="en-US" dirty="0">
                <a:solidFill>
                  <a:srgbClr val="C00000"/>
                </a:solidFill>
              </a:rPr>
              <a:t>RIGHT SUBTREE</a:t>
            </a:r>
          </a:p>
          <a:p>
            <a:r>
              <a:rPr lang="en-US" dirty="0"/>
              <a:t>Replace the node to be removed with that min value</a:t>
            </a:r>
          </a:p>
          <a:p>
            <a:r>
              <a:rPr lang="en-US" dirty="0"/>
              <a:t>Remove the value from the right subtree</a:t>
            </a:r>
          </a:p>
          <a:p>
            <a:pPr marL="0" indent="0">
              <a:buNone/>
            </a:pPr>
            <a:r>
              <a:rPr lang="en-US" i="1" dirty="0"/>
              <a:t>Is the tree still a binary search tree? </a:t>
            </a:r>
          </a:p>
          <a:p>
            <a:pPr lvl="1"/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 flipH="1">
            <a:off x="4404360" y="3634740"/>
            <a:ext cx="335280" cy="365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853940" y="3665220"/>
            <a:ext cx="0" cy="3048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4175760" y="4000500"/>
            <a:ext cx="312420" cy="312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686300" y="4000500"/>
            <a:ext cx="312420" cy="312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628349" y="397002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97584" y="397002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2378930" y="4335542"/>
            <a:ext cx="181591" cy="5791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796" name="Picture 4" descr="two children case, pic.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6209" y="1863090"/>
            <a:ext cx="5238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8" name="Straight Connector 37"/>
          <p:cNvCxnSpPr>
            <a:cxnSpLocks/>
          </p:cNvCxnSpPr>
          <p:nvPr/>
        </p:nvCxnSpPr>
        <p:spPr>
          <a:xfrm>
            <a:off x="6357885" y="5438775"/>
            <a:ext cx="556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6377940" y="2887980"/>
            <a:ext cx="38100" cy="25507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5520055" y="2903220"/>
            <a:ext cx="842531" cy="76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798" name="Picture 6" descr="two children case, pic.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6483" y="1863090"/>
            <a:ext cx="5238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6" name="Straight Connector 45"/>
          <p:cNvCxnSpPr/>
          <p:nvPr/>
        </p:nvCxnSpPr>
        <p:spPr>
          <a:xfrm flipH="1">
            <a:off x="8427720" y="3649980"/>
            <a:ext cx="335280" cy="365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8877300" y="3680460"/>
            <a:ext cx="0" cy="3048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8199120" y="4015740"/>
            <a:ext cx="312420" cy="312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8709660" y="4015740"/>
            <a:ext cx="312420" cy="312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8651709" y="398526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220944" y="398526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cxnSp>
        <p:nvCxnSpPr>
          <p:cNvPr id="44" name="Straight Connector 43"/>
          <p:cNvCxnSpPr/>
          <p:nvPr/>
        </p:nvCxnSpPr>
        <p:spPr>
          <a:xfrm>
            <a:off x="5173980" y="5836920"/>
            <a:ext cx="406146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9243060" y="4369832"/>
            <a:ext cx="0" cy="14518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696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202" y="-63923"/>
            <a:ext cx="8596668" cy="952499"/>
          </a:xfrm>
        </p:spPr>
        <p:txBody>
          <a:bodyPr>
            <a:normAutofit fontScale="90000"/>
          </a:bodyPr>
          <a:lstStyle/>
          <a:p>
            <a:r>
              <a:rPr lang="en-US" dirty="0"/>
              <a:t>Removing case 3 (The painful case):</a:t>
            </a:r>
            <a:br>
              <a:rPr lang="en-US" dirty="0"/>
            </a:br>
            <a:r>
              <a:rPr lang="en-US" dirty="0"/>
              <a:t>Node has 2 children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458" y="1025499"/>
            <a:ext cx="9587861" cy="455779"/>
          </a:xfrm>
        </p:spPr>
        <p:txBody>
          <a:bodyPr>
            <a:normAutofit/>
          </a:bodyPr>
          <a:lstStyle/>
          <a:p>
            <a:r>
              <a:rPr lang="en-US" dirty="0"/>
              <a:t>Could also find the MAXIMUM (rightmost value) of the left subtree!  (Both work!)</a:t>
            </a:r>
          </a:p>
          <a:p>
            <a:pPr lvl="1"/>
            <a:endParaRPr lang="en-US" dirty="0"/>
          </a:p>
        </p:txBody>
      </p:sp>
      <p:sp>
        <p:nvSpPr>
          <p:cNvPr id="3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63" y="6443208"/>
            <a:ext cx="10732018" cy="365125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</a:rPr>
              <a:t>&lt;- left                                                                                                                       </a:t>
            </a:r>
            <a:r>
              <a:rPr lang="en-US" sz="1800" dirty="0">
                <a:solidFill>
                  <a:srgbClr val="FFC000"/>
                </a:solidFill>
              </a:rPr>
              <a:t>right -&gt;</a:t>
            </a:r>
          </a:p>
        </p:txBody>
      </p:sp>
      <p:pic>
        <p:nvPicPr>
          <p:cNvPr id="33794" name="Picture 2" descr="two children case, pic.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15" y="1365250"/>
            <a:ext cx="5238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H="1">
            <a:off x="1508760" y="3167380"/>
            <a:ext cx="335280" cy="365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958340" y="3197860"/>
            <a:ext cx="0" cy="3048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80160" y="3533140"/>
            <a:ext cx="312420" cy="312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790700" y="3533140"/>
            <a:ext cx="312420" cy="312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32749" y="350266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01984" y="350266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86834" y="4134695"/>
            <a:ext cx="9312486" cy="2338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/>
              <a:t>Is the tree still a binary search tree?</a:t>
            </a:r>
          </a:p>
          <a:p>
            <a:pPr marL="0" indent="0">
              <a:buNone/>
            </a:pPr>
            <a:r>
              <a:rPr lang="en-US" i="1" dirty="0">
                <a:solidFill>
                  <a:srgbClr val="C00000"/>
                </a:solidFill>
              </a:rPr>
              <a:t>Note:</a:t>
            </a:r>
            <a:r>
              <a:rPr lang="en-US" i="1" dirty="0"/>
              <a:t> the replacement node (10, or 19) could actually have a child.</a:t>
            </a:r>
          </a:p>
          <a:p>
            <a:pPr marL="400050" lvl="1" indent="0">
              <a:buNone/>
            </a:pPr>
            <a:r>
              <a:rPr lang="en-US" i="1" dirty="0"/>
              <a:t>In which case it should be removed from the tree using </a:t>
            </a:r>
            <a:r>
              <a:rPr lang="en-US" i="1" dirty="0">
                <a:solidFill>
                  <a:srgbClr val="C00000"/>
                </a:solidFill>
              </a:rPr>
              <a:t>case 2</a:t>
            </a:r>
            <a:r>
              <a:rPr lang="en-US" i="1" dirty="0"/>
              <a:t> before using it to replace the node to be removed (12)</a:t>
            </a:r>
          </a:p>
          <a:p>
            <a:pPr marL="0" indent="0">
              <a:buNone/>
            </a:pPr>
            <a:r>
              <a:rPr lang="en-US" i="1" dirty="0"/>
              <a:t>IT </a:t>
            </a:r>
            <a:r>
              <a:rPr lang="en-US" i="1" dirty="0">
                <a:solidFill>
                  <a:srgbClr val="C00000"/>
                </a:solidFill>
              </a:rPr>
              <a:t>CANNOT </a:t>
            </a:r>
            <a:r>
              <a:rPr lang="en-US" i="1" dirty="0"/>
              <a:t>HAVE 2 children!!</a:t>
            </a:r>
          </a:p>
          <a:p>
            <a:pPr marL="0" indent="0">
              <a:buNone/>
            </a:pPr>
            <a:r>
              <a:rPr lang="en-US" i="1" dirty="0"/>
              <a:t>	Why not? </a:t>
            </a:r>
          </a:p>
          <a:p>
            <a:pPr lvl="1"/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 flipH="1">
            <a:off x="4404360" y="3136900"/>
            <a:ext cx="335280" cy="365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853940" y="3167380"/>
            <a:ext cx="0" cy="3048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4175760" y="3502660"/>
            <a:ext cx="312420" cy="312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686300" y="3502660"/>
            <a:ext cx="312420" cy="312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4628349" y="347218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97584" y="347218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cxnSp>
        <p:nvCxnSpPr>
          <p:cNvPr id="34" name="Straight Arrow Connector 33"/>
          <p:cNvCxnSpPr>
            <a:cxnSpLocks/>
          </p:cNvCxnSpPr>
          <p:nvPr/>
        </p:nvCxnSpPr>
        <p:spPr>
          <a:xfrm flipV="1">
            <a:off x="1665841" y="3826322"/>
            <a:ext cx="178199" cy="2133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796" name="Picture 4" descr="two children case, pic.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7606" y="1354632"/>
            <a:ext cx="5238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8" name="Straight Connector 37"/>
          <p:cNvCxnSpPr>
            <a:cxnSpLocks/>
          </p:cNvCxnSpPr>
          <p:nvPr/>
        </p:nvCxnSpPr>
        <p:spPr>
          <a:xfrm>
            <a:off x="4594860" y="3687326"/>
            <a:ext cx="1447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cxnSpLocks/>
          </p:cNvCxnSpPr>
          <p:nvPr/>
        </p:nvCxnSpPr>
        <p:spPr>
          <a:xfrm flipH="1" flipV="1">
            <a:off x="4570398" y="2430397"/>
            <a:ext cx="24462" cy="12416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8427720" y="3152140"/>
            <a:ext cx="335280" cy="365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8199120" y="3517900"/>
            <a:ext cx="312420" cy="31242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8220944" y="348742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A00C6A8-F565-4902-A1E8-BB74E3FE886E}"/>
              </a:ext>
            </a:extLst>
          </p:cNvPr>
          <p:cNvSpPr txBox="1"/>
          <p:nvPr/>
        </p:nvSpPr>
        <p:spPr>
          <a:xfrm>
            <a:off x="5038127" y="2234167"/>
            <a:ext cx="42832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47AF4CA-0DCA-4552-B7EA-0A46681276D5}"/>
              </a:ext>
            </a:extLst>
          </p:cNvPr>
          <p:cNvSpPr/>
          <p:nvPr/>
        </p:nvSpPr>
        <p:spPr>
          <a:xfrm>
            <a:off x="5079771" y="2232338"/>
            <a:ext cx="380874" cy="388942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 descr="two children case, pic. 1">
            <a:extLst>
              <a:ext uri="{FF2B5EF4-FFF2-40B4-BE49-F238E27FC236}">
                <a16:creationId xmlns:a16="http://schemas.microsoft.com/office/drawing/2014/main" id="{E97E2F19-2018-4D63-B42F-BEDA5CDFF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76" y="1374140"/>
            <a:ext cx="52387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2" name="Straight Arrow Connector 41"/>
          <p:cNvCxnSpPr>
            <a:cxnSpLocks/>
          </p:cNvCxnSpPr>
          <p:nvPr/>
        </p:nvCxnSpPr>
        <p:spPr>
          <a:xfrm>
            <a:off x="4567536" y="2430396"/>
            <a:ext cx="52747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000E0D7-DF66-433E-86E5-0B836FD54414}"/>
              </a:ext>
            </a:extLst>
          </p:cNvPr>
          <p:cNvSpPr txBox="1"/>
          <p:nvPr/>
        </p:nvSpPr>
        <p:spPr>
          <a:xfrm>
            <a:off x="9033103" y="2237754"/>
            <a:ext cx="42832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E1885CB-F29D-43C2-9ED4-378D0E60B099}"/>
              </a:ext>
            </a:extLst>
          </p:cNvPr>
          <p:cNvSpPr/>
          <p:nvPr/>
        </p:nvSpPr>
        <p:spPr>
          <a:xfrm>
            <a:off x="9074747" y="2235925"/>
            <a:ext cx="380874" cy="388942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88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3965-CB6F-406B-8E08-3921C948F748}" type="slidenum">
              <a:rPr lang="en-US" altLang="en-US"/>
              <a:pPr/>
              <a:t>8</a:t>
            </a:fld>
            <a:endParaRPr lang="en-US" altLang="en-US"/>
          </a:p>
        </p:txBody>
      </p:sp>
      <p:pic>
        <p:nvPicPr>
          <p:cNvPr id="74757" name="Picture 5" descr="KWC08_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3" y="264072"/>
            <a:ext cx="12026905" cy="654658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1828800" y="1447800"/>
            <a:ext cx="2057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/>
          </a:p>
          <a:p>
            <a:pPr>
              <a:buFontTx/>
              <a:buNone/>
            </a:pPr>
            <a:endParaRPr lang="en-US" altLang="en-US" sz="2000"/>
          </a:p>
          <a:p>
            <a:pPr>
              <a:buFontTx/>
              <a:buNone/>
            </a:pPr>
            <a:endParaRPr lang="en-US" altLang="en-US" sz="1600"/>
          </a:p>
          <a:p>
            <a:pPr lvl="1"/>
            <a:endParaRPr lang="en-US" alt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934" y="0"/>
            <a:ext cx="3307926" cy="1447800"/>
          </a:xfrm>
        </p:spPr>
        <p:txBody>
          <a:bodyPr/>
          <a:lstStyle/>
          <a:p>
            <a:r>
              <a:rPr lang="en-US" altLang="en-US" b="1" dirty="0">
                <a:solidFill>
                  <a:schemeClr val="accent1">
                    <a:lumMod val="75000"/>
                  </a:schemeClr>
                </a:solidFill>
              </a:rPr>
              <a:t>Remove </a:t>
            </a:r>
            <a:r>
              <a:rPr lang="en-US" altLang="en-US" b="1" i="1" dirty="0">
                <a:solidFill>
                  <a:schemeClr val="accent1">
                    <a:lumMod val="75000"/>
                  </a:schemeClr>
                </a:solidFill>
              </a:rPr>
              <a:t>rat</a:t>
            </a:r>
            <a:r>
              <a:rPr lang="en-US" altLang="en-US" b="1" dirty="0">
                <a:solidFill>
                  <a:schemeClr val="accent1">
                    <a:lumMod val="75000"/>
                  </a:schemeClr>
                </a:solidFill>
              </a:rPr>
              <a:t> from the tree</a:t>
            </a:r>
          </a:p>
        </p:txBody>
      </p:sp>
    </p:spTree>
    <p:extLst>
      <p:ext uri="{BB962C8B-B14F-4D97-AF65-F5344CB8AC3E}">
        <p14:creationId xmlns:p14="http://schemas.microsoft.com/office/powerpoint/2010/main" val="3011192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934" y="0"/>
            <a:ext cx="3307926" cy="1447800"/>
          </a:xfrm>
        </p:spPr>
        <p:txBody>
          <a:bodyPr/>
          <a:lstStyle/>
          <a:p>
            <a:r>
              <a:rPr lang="en-US" altLang="en-US" b="1" dirty="0">
                <a:solidFill>
                  <a:schemeClr val="accent1">
                    <a:lumMod val="75000"/>
                  </a:schemeClr>
                </a:solidFill>
              </a:rPr>
              <a:t>Remove </a:t>
            </a:r>
            <a:r>
              <a:rPr lang="en-US" altLang="en-US" b="1" i="1" dirty="0">
                <a:solidFill>
                  <a:schemeClr val="accent1">
                    <a:lumMod val="75000"/>
                  </a:schemeClr>
                </a:solidFill>
              </a:rPr>
              <a:t>rat</a:t>
            </a:r>
            <a:r>
              <a:rPr lang="en-US" altLang="en-US" b="1" dirty="0">
                <a:solidFill>
                  <a:schemeClr val="accent1">
                    <a:lumMod val="75000"/>
                  </a:schemeClr>
                </a:solidFill>
              </a:rPr>
              <a:t> from the tree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3965-CB6F-406B-8E08-3921C948F748}" type="slidenum">
              <a:rPr lang="en-US" altLang="en-US"/>
              <a:pPr/>
              <a:t>9</a:t>
            </a:fld>
            <a:endParaRPr lang="en-US" altLang="en-US"/>
          </a:p>
        </p:txBody>
      </p:sp>
      <p:pic>
        <p:nvPicPr>
          <p:cNvPr id="74757" name="Picture 5" descr="KWC08_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3" y="83820"/>
            <a:ext cx="12026905" cy="672683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1828800" y="1447800"/>
            <a:ext cx="2057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2000"/>
          </a:p>
          <a:p>
            <a:pPr>
              <a:buFontTx/>
              <a:buNone/>
            </a:pPr>
            <a:endParaRPr lang="en-US" altLang="en-US" sz="2000"/>
          </a:p>
          <a:p>
            <a:pPr>
              <a:buFontTx/>
              <a:buNone/>
            </a:pPr>
            <a:endParaRPr lang="en-US" altLang="en-US" sz="1600"/>
          </a:p>
          <a:p>
            <a:pPr lvl="1"/>
            <a:endParaRPr lang="en-US" altLang="en-US"/>
          </a:p>
        </p:txBody>
      </p:sp>
      <p:sp>
        <p:nvSpPr>
          <p:cNvPr id="2" name="Oval 1"/>
          <p:cNvSpPr/>
          <p:nvPr/>
        </p:nvSpPr>
        <p:spPr>
          <a:xfrm>
            <a:off x="7932420" y="5311140"/>
            <a:ext cx="853440" cy="326050"/>
          </a:xfrm>
          <a:prstGeom prst="ellipse">
            <a:avLst/>
          </a:prstGeom>
          <a:solidFill>
            <a:schemeClr val="bg2">
              <a:lumMod val="90000"/>
              <a:alpha val="6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urved Connector 5"/>
          <p:cNvCxnSpPr/>
          <p:nvPr/>
        </p:nvCxnSpPr>
        <p:spPr>
          <a:xfrm rot="5400000" flipH="1" flipV="1">
            <a:off x="6953250" y="3524250"/>
            <a:ext cx="3048000" cy="266700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7696200" y="1607820"/>
            <a:ext cx="1744980" cy="396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183880" y="1600200"/>
            <a:ext cx="922020" cy="373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shaven</a:t>
            </a:r>
          </a:p>
        </p:txBody>
      </p:sp>
    </p:spTree>
    <p:extLst>
      <p:ext uri="{BB962C8B-B14F-4D97-AF65-F5344CB8AC3E}">
        <p14:creationId xmlns:p14="http://schemas.microsoft.com/office/powerpoint/2010/main" val="7928571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1_Facet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2121</TotalTime>
  <Words>692</Words>
  <Application>Microsoft Office PowerPoint</Application>
  <PresentationFormat>Widescreen</PresentationFormat>
  <Paragraphs>113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</vt:lpstr>
      <vt:lpstr>1_Facet</vt:lpstr>
      <vt:lpstr>BST: Removing data</vt:lpstr>
      <vt:lpstr>Binary Search Tree</vt:lpstr>
      <vt:lpstr>Removing:</vt:lpstr>
      <vt:lpstr>Removing: case 1: Node has no children</vt:lpstr>
      <vt:lpstr>Removing case 2: Node has 1 child</vt:lpstr>
      <vt:lpstr>Removing case 3 (The painful case): Node has 2 children</vt:lpstr>
      <vt:lpstr>Removing case 3 (The painful case): Node has 2 children</vt:lpstr>
      <vt:lpstr>Remove rat from the tree</vt:lpstr>
      <vt:lpstr>Remove rat from the tree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BST: Removing data</dc:title>
  <dc:creator>Yarrington, Debra</dc:creator>
  <cp:lastModifiedBy>Yarrington, Debra</cp:lastModifiedBy>
  <cp:revision>13</cp:revision>
  <dcterms:created xsi:type="dcterms:W3CDTF">2020-10-15T15:41:57Z</dcterms:created>
  <dcterms:modified xsi:type="dcterms:W3CDTF">2021-03-26T18:18:46Z</dcterms:modified>
</cp:coreProperties>
</file>