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486" r:id="rId3"/>
    <p:sldId id="487" r:id="rId4"/>
    <p:sldId id="488" r:id="rId5"/>
    <p:sldId id="490" r:id="rId6"/>
    <p:sldId id="279" r:id="rId7"/>
    <p:sldId id="280" r:id="rId8"/>
    <p:sldId id="491" r:id="rId9"/>
    <p:sldId id="49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8087"/>
    <a:srgbClr val="83D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7" autoAdjust="0"/>
    <p:restoredTop sz="94660"/>
  </p:normalViewPr>
  <p:slideViewPr>
    <p:cSldViewPr snapToGrid="0">
      <p:cViewPr varScale="1">
        <p:scale>
          <a:sx n="87" d="100"/>
          <a:sy n="87" d="100"/>
        </p:scale>
        <p:origin x="67" y="1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6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7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00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5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3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4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5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0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8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8D9C3E-3056-481D-BDFF-0AACD3020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r>
              <a:rPr lang="en-US" dirty="0"/>
              <a:t>Singly Linked Lists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6F65-6E48-4844-8E38-3BDA26265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r>
              <a:rPr lang="en-US" dirty="0"/>
              <a:t>ADT: Lists</a:t>
            </a:r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10ED3F14-342E-4442-9CC6-22FDF1FE59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285" r="5373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41879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8717E5B-2C1D-4094-9D25-6FF6FBD92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070" y="1834243"/>
            <a:ext cx="3781618" cy="3189514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rgbClr val="E781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3DB5CE-6735-4EF5-B4EB-077A0563A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510" y="2785830"/>
            <a:ext cx="3010737" cy="1765613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rgbClr val="FFFFFF"/>
                </a:solidFill>
              </a:rPr>
              <a:t>ADT: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27FF2-7E02-404C-AA1E-0C8DE3C56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4031" y="964849"/>
            <a:ext cx="6992815" cy="5629381"/>
          </a:xfrm>
        </p:spPr>
        <p:txBody>
          <a:bodyPr anchor="ctr">
            <a:normAutofit/>
          </a:bodyPr>
          <a:lstStyle/>
          <a:p>
            <a:r>
              <a:rPr lang="en-US" sz="2400" dirty="0"/>
              <a:t>Has an order</a:t>
            </a:r>
          </a:p>
          <a:p>
            <a:r>
              <a:rPr lang="en-US" sz="2400" dirty="0"/>
              <a:t>All elements are of the same type</a:t>
            </a:r>
          </a:p>
          <a:p>
            <a:r>
              <a:rPr lang="en-US" sz="2400" dirty="0"/>
              <a:t>List has a size</a:t>
            </a:r>
          </a:p>
          <a:p>
            <a:r>
              <a:rPr lang="en-US" sz="2400" dirty="0"/>
              <a:t>List allows duplicates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i="1" dirty="0"/>
              <a:t>We probably want push, pop, size, insert, remove, find, </a:t>
            </a:r>
            <a:r>
              <a:rPr lang="en-US" sz="2400" i="1" dirty="0" err="1"/>
              <a:t>findkth</a:t>
            </a:r>
            <a:r>
              <a:rPr lang="en-US" sz="2400" i="1" dirty="0"/>
              <a:t>, concatenate, etc.</a:t>
            </a:r>
          </a:p>
        </p:txBody>
      </p:sp>
    </p:spTree>
    <p:extLst>
      <p:ext uri="{BB962C8B-B14F-4D97-AF65-F5344CB8AC3E}">
        <p14:creationId xmlns:p14="http://schemas.microsoft.com/office/powerpoint/2010/main" val="292497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AD937-1A09-4020-BBFC-346C0DAA3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E8460-0880-4AEE-94D5-DF99A17CB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way to implement the list ADT</a:t>
            </a:r>
          </a:p>
          <a:p>
            <a:pPr lvl="1"/>
            <a:r>
              <a:rPr lang="en-US" dirty="0"/>
              <a:t>Good for:</a:t>
            </a:r>
          </a:p>
          <a:p>
            <a:pPr lvl="2"/>
            <a:r>
              <a:rPr lang="en-US" dirty="0"/>
              <a:t> finding the kth value</a:t>
            </a:r>
          </a:p>
          <a:p>
            <a:pPr lvl="2"/>
            <a:r>
              <a:rPr lang="en-US" dirty="0"/>
              <a:t>Runtime: O(1)</a:t>
            </a:r>
          </a:p>
          <a:p>
            <a:pPr lvl="1"/>
            <a:r>
              <a:rPr lang="en-US" dirty="0"/>
              <a:t>Bad for:</a:t>
            </a:r>
          </a:p>
          <a:p>
            <a:pPr lvl="2"/>
            <a:r>
              <a:rPr lang="en-US" dirty="0"/>
              <a:t>Anything resizing (adding elements, removing elements, joining, etc.)</a:t>
            </a:r>
          </a:p>
          <a:p>
            <a:pPr lvl="3"/>
            <a:r>
              <a:rPr lang="en-US" dirty="0"/>
              <a:t>All have a runtime of O(n)</a:t>
            </a:r>
          </a:p>
          <a:p>
            <a:pPr lvl="2"/>
            <a:r>
              <a:rPr lang="en-US" dirty="0"/>
              <a:t>Finding if k occurs in the list</a:t>
            </a:r>
          </a:p>
          <a:p>
            <a:pPr lvl="3"/>
            <a:r>
              <a:rPr lang="en-US" dirty="0"/>
              <a:t>Runtime: O(n)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13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9225F-CFA3-4BE9-9B80-374902052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3609D-C6CF-41CC-8024-D3160ABE1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2" y="1451728"/>
            <a:ext cx="10990069" cy="47204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Another way to implement the ADT List</a:t>
            </a:r>
          </a:p>
          <a:p>
            <a:pPr>
              <a:spcBef>
                <a:spcPts val="1200"/>
              </a:spcBef>
            </a:pPr>
            <a:r>
              <a:rPr lang="en-US" dirty="0"/>
              <a:t>Idea: 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List made up of NODES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Each node can occur anywhere in memory</a:t>
            </a:r>
          </a:p>
          <a:p>
            <a:pPr lvl="3">
              <a:spcBef>
                <a:spcPts val="1200"/>
              </a:spcBef>
            </a:pPr>
            <a:r>
              <a:rPr lang="en-US" dirty="0"/>
              <a:t>So, unlike arrays, </a:t>
            </a:r>
            <a:r>
              <a:rPr lang="en-US" b="1" dirty="0">
                <a:solidFill>
                  <a:srgbClr val="83D3D9"/>
                </a:solidFill>
              </a:rPr>
              <a:t>NOT sequential in memory</a:t>
            </a:r>
            <a:r>
              <a:rPr lang="en-US" dirty="0"/>
              <a:t>!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Each node has the address of the next node in memory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So traversing the list means going to the first node to find the address of the second node</a:t>
            </a:r>
          </a:p>
          <a:p>
            <a:pPr lvl="3">
              <a:spcBef>
                <a:spcPts val="1200"/>
              </a:spcBef>
            </a:pPr>
            <a:r>
              <a:rPr lang="en-US" dirty="0"/>
              <a:t>Use that address to go to the second node, which has the address of the third node</a:t>
            </a:r>
          </a:p>
          <a:p>
            <a:pPr lvl="4">
              <a:spcBef>
                <a:spcPts val="1200"/>
              </a:spcBef>
            </a:pPr>
            <a:r>
              <a:rPr lang="en-US" dirty="0"/>
              <a:t>Use the address to go to the third node, which has the address of the fourth node</a:t>
            </a:r>
          </a:p>
          <a:p>
            <a:pPr lvl="5">
              <a:spcBef>
                <a:spcPts val="1200"/>
              </a:spcBef>
            </a:pPr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373816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89" y="-14868"/>
            <a:ext cx="8596668" cy="866862"/>
          </a:xfrm>
        </p:spPr>
        <p:txBody>
          <a:bodyPr/>
          <a:lstStyle/>
          <a:p>
            <a:r>
              <a:rPr lang="en-US" b="1" dirty="0">
                <a:solidFill>
                  <a:srgbClr val="298087"/>
                </a:solidFill>
              </a:rPr>
              <a:t>Linked List (versus Array):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602" y="2494218"/>
            <a:ext cx="11354585" cy="45649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Every node in a linked list consists of at a minimum 2 parts: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The data  (all the same type)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A pointer to (aka the address of ) the element coming next in the list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No fixed size (as opposed to an array!)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No “wasted space”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No empty spaces in between nodes in the list (in an array you could have an “empty space” at an index, where you either didn’t initialize or you removed something)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Sequential access (as opposed to random access, like an array)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This means that you have to start at the first node, and follow it to the second node, and follow that to the third node, etc., to find anything in a linked list,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As opposed to an array, where you can jump to any index in an array  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(to get to </a:t>
            </a:r>
            <a:r>
              <a:rPr lang="en-US" dirty="0" err="1"/>
              <a:t>arr</a:t>
            </a:r>
            <a:r>
              <a:rPr lang="en-US" dirty="0"/>
              <a:t>[42], I don’t have to look at </a:t>
            </a:r>
            <a:r>
              <a:rPr lang="en-US" dirty="0" err="1"/>
              <a:t>arr</a:t>
            </a:r>
            <a:r>
              <a:rPr lang="en-US" dirty="0"/>
              <a:t>[41] first).</a:t>
            </a:r>
          </a:p>
          <a:p>
            <a:pPr lvl="1"/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7A2C422-F5E6-4110-861D-1D5DFF4C2B58}"/>
              </a:ext>
            </a:extLst>
          </p:cNvPr>
          <p:cNvGrpSpPr/>
          <p:nvPr/>
        </p:nvGrpSpPr>
        <p:grpSpPr>
          <a:xfrm>
            <a:off x="1784460" y="713304"/>
            <a:ext cx="7678738" cy="1473802"/>
            <a:chOff x="742798" y="4733836"/>
            <a:chExt cx="7678738" cy="1473802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19ABCED8-09AC-473C-A75F-96AD706BE9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2798" y="5369438"/>
              <a:ext cx="7678738" cy="838200"/>
              <a:chOff x="816" y="1728"/>
              <a:chExt cx="4837" cy="528"/>
            </a:xfrm>
          </p:grpSpPr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0545B21C-2B5F-426B-BD4F-283F1ABCFB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08" y="2016"/>
                <a:ext cx="672" cy="240"/>
                <a:chOff x="1104" y="2016"/>
                <a:chExt cx="672" cy="240"/>
              </a:xfrm>
            </p:grpSpPr>
            <p:sp>
              <p:nvSpPr>
                <p:cNvPr id="58" name="Rectangle 5">
                  <a:extLst>
                    <a:ext uri="{FF2B5EF4-FFF2-40B4-BE49-F238E27FC236}">
                      <a16:creationId xmlns:a16="http://schemas.microsoft.com/office/drawing/2014/main" id="{01A16DD8-822C-4F3E-93B5-3FDD034FF2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2016"/>
                  <a:ext cx="67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6">
                  <a:extLst>
                    <a:ext uri="{FF2B5EF4-FFF2-40B4-BE49-F238E27FC236}">
                      <a16:creationId xmlns:a16="http://schemas.microsoft.com/office/drawing/2014/main" id="{AD12188E-DBD6-4F1D-9267-CBD75DA1D2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6" y="201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9" name="Rectangle 7">
                <a:extLst>
                  <a:ext uri="{FF2B5EF4-FFF2-40B4-BE49-F238E27FC236}">
                    <a16:creationId xmlns:a16="http://schemas.microsoft.com/office/drawing/2014/main" id="{BDF3B811-AC42-4423-BCB6-5BAE17708C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9" y="2016"/>
                <a:ext cx="96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8">
                <a:extLst>
                  <a:ext uri="{FF2B5EF4-FFF2-40B4-BE49-F238E27FC236}">
                    <a16:creationId xmlns:a16="http://schemas.microsoft.com/office/drawing/2014/main" id="{02FD0EA5-8B79-4872-ACDF-39ED8E9BB2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0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9">
                <a:extLst>
                  <a:ext uri="{FF2B5EF4-FFF2-40B4-BE49-F238E27FC236}">
                    <a16:creationId xmlns:a16="http://schemas.microsoft.com/office/drawing/2014/main" id="{3DD25E47-E539-4B9D-A7A4-9748FB0EE4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2112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10">
                <a:extLst>
                  <a:ext uri="{FF2B5EF4-FFF2-40B4-BE49-F238E27FC236}">
                    <a16:creationId xmlns:a16="http://schemas.microsoft.com/office/drawing/2014/main" id="{F8AE8EB6-40CE-4842-8DCB-9F5E2FBB8B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32" y="211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" name="Group 11">
                <a:extLst>
                  <a:ext uri="{FF2B5EF4-FFF2-40B4-BE49-F238E27FC236}">
                    <a16:creationId xmlns:a16="http://schemas.microsoft.com/office/drawing/2014/main" id="{980F5357-C9DC-4AE0-A9EA-F927083D6F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16" y="1728"/>
                <a:ext cx="2104" cy="528"/>
                <a:chOff x="816" y="1728"/>
                <a:chExt cx="2104" cy="528"/>
              </a:xfrm>
            </p:grpSpPr>
            <p:grpSp>
              <p:nvGrpSpPr>
                <p:cNvPr id="47" name="Group 46">
                  <a:extLst>
                    <a:ext uri="{FF2B5EF4-FFF2-40B4-BE49-F238E27FC236}">
                      <a16:creationId xmlns:a16="http://schemas.microsoft.com/office/drawing/2014/main" id="{2302846F-C788-49DF-AA67-455917F19D9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56" y="2016"/>
                  <a:ext cx="672" cy="240"/>
                  <a:chOff x="1104" y="2016"/>
                  <a:chExt cx="672" cy="240"/>
                </a:xfrm>
              </p:grpSpPr>
              <p:sp>
                <p:nvSpPr>
                  <p:cNvPr id="56" name="Rectangle 13">
                    <a:extLst>
                      <a:ext uri="{FF2B5EF4-FFF2-40B4-BE49-F238E27FC236}">
                        <a16:creationId xmlns:a16="http://schemas.microsoft.com/office/drawing/2014/main" id="{450FA4ED-80AF-481E-A61D-131BECB1488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2016"/>
                    <a:ext cx="672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Line 14">
                    <a:extLst>
                      <a:ext uri="{FF2B5EF4-FFF2-40B4-BE49-F238E27FC236}">
                        <a16:creationId xmlns:a16="http://schemas.microsoft.com/office/drawing/2014/main" id="{5B8500CB-D1FF-4039-97B6-DECEEFBE437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016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8" name="Group 15">
                  <a:extLst>
                    <a:ext uri="{FF2B5EF4-FFF2-40B4-BE49-F238E27FC236}">
                      <a16:creationId xmlns:a16="http://schemas.microsoft.com/office/drawing/2014/main" id="{89A6BC1D-6709-4F46-BDDE-A1031C5BC9B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29" y="2016"/>
                  <a:ext cx="672" cy="240"/>
                  <a:chOff x="1125" y="2016"/>
                  <a:chExt cx="672" cy="240"/>
                </a:xfrm>
              </p:grpSpPr>
              <p:sp>
                <p:nvSpPr>
                  <p:cNvPr id="54" name="Rectangle 16">
                    <a:extLst>
                      <a:ext uri="{FF2B5EF4-FFF2-40B4-BE49-F238E27FC236}">
                        <a16:creationId xmlns:a16="http://schemas.microsoft.com/office/drawing/2014/main" id="{95033AF7-91EA-4590-88B3-83B20592CC7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25" y="2016"/>
                    <a:ext cx="672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" name="Line 17">
                    <a:extLst>
                      <a:ext uri="{FF2B5EF4-FFF2-40B4-BE49-F238E27FC236}">
                        <a16:creationId xmlns:a16="http://schemas.microsoft.com/office/drawing/2014/main" id="{0A3DC00B-0DC1-4FD0-B13C-6BA159B0B34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016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9" name="Line 18">
                  <a:extLst>
                    <a:ext uri="{FF2B5EF4-FFF2-40B4-BE49-F238E27FC236}">
                      <a16:creationId xmlns:a16="http://schemas.microsoft.com/office/drawing/2014/main" id="{402A9C94-EFA5-4EA4-8454-20FC969BE3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6" y="1728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19">
                  <a:extLst>
                    <a:ext uri="{FF2B5EF4-FFF2-40B4-BE49-F238E27FC236}">
                      <a16:creationId xmlns:a16="http://schemas.microsoft.com/office/drawing/2014/main" id="{5F6C4331-33C0-4F07-AC8D-EA94F82E4B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6" y="206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20">
                  <a:extLst>
                    <a:ext uri="{FF2B5EF4-FFF2-40B4-BE49-F238E27FC236}">
                      <a16:creationId xmlns:a16="http://schemas.microsoft.com/office/drawing/2014/main" id="{F9DDDBDD-D149-454D-A269-78DC168060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0" y="2112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Text Box 21">
                  <a:extLst>
                    <a:ext uri="{FF2B5EF4-FFF2-40B4-BE49-F238E27FC236}">
                      <a16:creationId xmlns:a16="http://schemas.microsoft.com/office/drawing/2014/main" id="{7F5B23C6-97DF-422B-8428-36C6961CAAC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07" y="1999"/>
                  <a:ext cx="682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r>
                    <a:rPr kumimoji="1" lang="en-US" altLang="zh-TW" dirty="0">
                      <a:ea typeface="PMingLiU" panose="02020500000000000000" pitchFamily="18" charset="-120"/>
                    </a:rPr>
                    <a:t> 3        </a:t>
                  </a:r>
                  <a:r>
                    <a:rPr kumimoji="1" lang="en-US" altLang="zh-TW" dirty="0">
                      <a:ea typeface="PMingLiU" panose="02020500000000000000" pitchFamily="18" charset="-120"/>
                      <a:sym typeface="Wingdings" panose="05000000000000000000" pitchFamily="2" charset="2"/>
                    </a:rPr>
                    <a:t></a:t>
                  </a:r>
                  <a:endParaRPr kumimoji="1" lang="en-US" altLang="zh-TW" dirty="0">
                    <a:ea typeface="PMingLiU" panose="02020500000000000000" pitchFamily="18" charset="-120"/>
                  </a:endParaRPr>
                </a:p>
              </p:txBody>
            </p:sp>
            <p:sp>
              <p:nvSpPr>
                <p:cNvPr id="53" name="Text Box 22">
                  <a:extLst>
                    <a:ext uri="{FF2B5EF4-FFF2-40B4-BE49-F238E27FC236}">
                      <a16:creationId xmlns:a16="http://schemas.microsoft.com/office/drawing/2014/main" id="{2DEC87E7-3413-4023-85EA-B806939B897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38" y="1999"/>
                  <a:ext cx="682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r>
                    <a:rPr kumimoji="1" lang="en-US" altLang="zh-TW" dirty="0">
                      <a:ea typeface="PMingLiU" panose="02020500000000000000" pitchFamily="18" charset="-120"/>
                    </a:rPr>
                    <a:t>   7      </a:t>
                  </a:r>
                  <a:r>
                    <a:rPr kumimoji="1" lang="en-US" altLang="zh-TW" dirty="0">
                      <a:ea typeface="PMingLiU" panose="02020500000000000000" pitchFamily="18" charset="-120"/>
                      <a:sym typeface="Wingdings" panose="05000000000000000000" pitchFamily="2" charset="2"/>
                    </a:rPr>
                    <a:t></a:t>
                  </a:r>
                  <a:endParaRPr kumimoji="1" lang="en-US" altLang="zh-TW" dirty="0">
                    <a:ea typeface="PMingLiU" panose="02020500000000000000" pitchFamily="18" charset="-120"/>
                  </a:endParaRPr>
                </a:p>
              </p:txBody>
            </p:sp>
          </p:grpSp>
          <p:sp>
            <p:nvSpPr>
              <p:cNvPr id="45" name="Text Box 23">
                <a:extLst>
                  <a:ext uri="{FF2B5EF4-FFF2-40B4-BE49-F238E27FC236}">
                    <a16:creationId xmlns:a16="http://schemas.microsoft.com/office/drawing/2014/main" id="{D90122F3-DECC-478A-8CBA-A87A8526AA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98" y="1994"/>
                <a:ext cx="76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kumimoji="1" lang="en-US" altLang="zh-TW" dirty="0">
                    <a:ea typeface="PMingLiU" panose="02020500000000000000" pitchFamily="18" charset="-120"/>
                  </a:rPr>
                  <a:t>  4        </a:t>
                </a:r>
                <a:r>
                  <a:rPr kumimoji="1" lang="en-US" altLang="zh-TW" dirty="0">
                    <a:ea typeface="PMingLiU" panose="02020500000000000000" pitchFamily="18" charset="-120"/>
                    <a:sym typeface="Wingdings" panose="05000000000000000000" pitchFamily="2" charset="2"/>
                  </a:rPr>
                  <a:t></a:t>
                </a:r>
                <a:endParaRPr kumimoji="1" lang="en-US" altLang="zh-TW" dirty="0">
                  <a:ea typeface="PMingLiU" panose="02020500000000000000" pitchFamily="18" charset="-120"/>
                </a:endParaRPr>
              </a:p>
            </p:txBody>
          </p:sp>
          <p:sp>
            <p:nvSpPr>
              <p:cNvPr id="46" name="Text Box 24">
                <a:extLst>
                  <a:ext uri="{FF2B5EF4-FFF2-40B4-BE49-F238E27FC236}">
                    <a16:creationId xmlns:a16="http://schemas.microsoft.com/office/drawing/2014/main" id="{CC21E694-0AE1-4FA2-95D0-E470A3E4D4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54" y="1994"/>
                <a:ext cx="99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TW" dirty="0">
                    <a:ea typeface="PMingLiU" panose="02020500000000000000" pitchFamily="18" charset="-120"/>
                  </a:rPr>
                  <a:t> 2     </a:t>
                </a:r>
                <a:r>
                  <a:rPr kumimoji="1" lang="en-US" altLang="zh-TW" sz="2000" dirty="0">
                    <a:ea typeface="PMingLiU" panose="02020500000000000000" pitchFamily="18" charset="-120"/>
                  </a:rPr>
                  <a:t>NULL</a:t>
                </a:r>
              </a:p>
            </p:txBody>
          </p:sp>
        </p:grp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4B992C9B-1E29-4D05-AFFC-4A4904A8656B}"/>
                </a:ext>
              </a:extLst>
            </p:cNvPr>
            <p:cNvCxnSpPr/>
            <p:nvPr/>
          </p:nvCxnSpPr>
          <p:spPr>
            <a:xfrm flipH="1">
              <a:off x="1639721" y="5027617"/>
              <a:ext cx="1311827" cy="3915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31D1924-CEBC-47DE-B147-C9A900B547BF}"/>
                </a:ext>
              </a:extLst>
            </p:cNvPr>
            <p:cNvSpPr txBox="1"/>
            <p:nvPr/>
          </p:nvSpPr>
          <p:spPr>
            <a:xfrm>
              <a:off x="3177321" y="4733836"/>
              <a:ext cx="2342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Nodes in a linked list</a:t>
              </a:r>
            </a:p>
          </p:txBody>
        </p:sp>
        <p:sp>
          <p:nvSpPr>
            <p:cNvPr id="62" name="Right Brace 61">
              <a:extLst>
                <a:ext uri="{FF2B5EF4-FFF2-40B4-BE49-F238E27FC236}">
                  <a16:creationId xmlns:a16="http://schemas.microsoft.com/office/drawing/2014/main" id="{485C841B-9C39-49DE-B9BE-8005BD42BE8E}"/>
                </a:ext>
              </a:extLst>
            </p:cNvPr>
            <p:cNvSpPr/>
            <p:nvPr/>
          </p:nvSpPr>
          <p:spPr>
            <a:xfrm rot="16200000">
              <a:off x="3304587" y="5075126"/>
              <a:ext cx="305498" cy="112412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ight Brace 62">
              <a:extLst>
                <a:ext uri="{FF2B5EF4-FFF2-40B4-BE49-F238E27FC236}">
                  <a16:creationId xmlns:a16="http://schemas.microsoft.com/office/drawing/2014/main" id="{B917518D-0CA2-48F3-9F2F-834BB3A9431C}"/>
                </a:ext>
              </a:extLst>
            </p:cNvPr>
            <p:cNvSpPr/>
            <p:nvPr/>
          </p:nvSpPr>
          <p:spPr>
            <a:xfrm rot="16200000">
              <a:off x="1504449" y="5075125"/>
              <a:ext cx="305498" cy="112412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ight Brace 63">
              <a:extLst>
                <a:ext uri="{FF2B5EF4-FFF2-40B4-BE49-F238E27FC236}">
                  <a16:creationId xmlns:a16="http://schemas.microsoft.com/office/drawing/2014/main" id="{726FBD4B-5409-4175-B70D-42C7347B9C23}"/>
                </a:ext>
              </a:extLst>
            </p:cNvPr>
            <p:cNvSpPr/>
            <p:nvPr/>
          </p:nvSpPr>
          <p:spPr>
            <a:xfrm rot="16200000">
              <a:off x="5287260" y="5059439"/>
              <a:ext cx="305498" cy="112412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ight Brace 64">
              <a:extLst>
                <a:ext uri="{FF2B5EF4-FFF2-40B4-BE49-F238E27FC236}">
                  <a16:creationId xmlns:a16="http://schemas.microsoft.com/office/drawing/2014/main" id="{04D2275F-E3B9-4E2D-8B3B-3029100ACAD1}"/>
                </a:ext>
              </a:extLst>
            </p:cNvPr>
            <p:cNvSpPr/>
            <p:nvPr/>
          </p:nvSpPr>
          <p:spPr>
            <a:xfrm rot="16200000">
              <a:off x="7243245" y="4910877"/>
              <a:ext cx="301518" cy="1448643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7F28006C-CDB0-4FD9-B52F-11E71E61C8AE}"/>
                </a:ext>
              </a:extLst>
            </p:cNvPr>
            <p:cNvCxnSpPr/>
            <p:nvPr/>
          </p:nvCxnSpPr>
          <p:spPr>
            <a:xfrm flipH="1">
              <a:off x="3518854" y="5112881"/>
              <a:ext cx="494315" cy="2565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C7E3063E-1577-4025-A53F-64D8993A863C}"/>
                </a:ext>
              </a:extLst>
            </p:cNvPr>
            <p:cNvCxnSpPr/>
            <p:nvPr/>
          </p:nvCxnSpPr>
          <p:spPr>
            <a:xfrm>
              <a:off x="4857598" y="5093524"/>
              <a:ext cx="557168" cy="2759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B74FBF50-CCE4-47C9-8EF8-8B6560D54EB0}"/>
                </a:ext>
              </a:extLst>
            </p:cNvPr>
            <p:cNvCxnSpPr/>
            <p:nvPr/>
          </p:nvCxnSpPr>
          <p:spPr>
            <a:xfrm>
              <a:off x="5429636" y="4978342"/>
              <a:ext cx="1964369" cy="4568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229A814E-5D59-4E3F-B7C6-590C348816DA}"/>
              </a:ext>
            </a:extLst>
          </p:cNvPr>
          <p:cNvSpPr txBox="1"/>
          <p:nvPr/>
        </p:nvSpPr>
        <p:spPr>
          <a:xfrm>
            <a:off x="1400150" y="1069881"/>
            <a:ext cx="632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first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8EA2BA-9187-4292-A38C-BCE24904E309}"/>
              </a:ext>
            </a:extLst>
          </p:cNvPr>
          <p:cNvSpPr txBox="1"/>
          <p:nvPr/>
        </p:nvSpPr>
        <p:spPr>
          <a:xfrm>
            <a:off x="2246423" y="2207458"/>
            <a:ext cx="7216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0x32fe10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672A7B7-146C-4D43-818D-D156DF380F3B}"/>
              </a:ext>
            </a:extLst>
          </p:cNvPr>
          <p:cNvSpPr txBox="1"/>
          <p:nvPr/>
        </p:nvSpPr>
        <p:spPr>
          <a:xfrm>
            <a:off x="4222386" y="2209092"/>
            <a:ext cx="7745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0x18a4a2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1BBACC3-AC70-4E1D-B425-E8D522F465B1}"/>
              </a:ext>
            </a:extLst>
          </p:cNvPr>
          <p:cNvSpPr txBox="1"/>
          <p:nvPr/>
        </p:nvSpPr>
        <p:spPr>
          <a:xfrm>
            <a:off x="2775058" y="1952564"/>
            <a:ext cx="59824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0x18a4a2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C4A3403-A443-4722-AA7B-EF60F6D6A362}"/>
              </a:ext>
            </a:extLst>
          </p:cNvPr>
          <p:cNvSpPr txBox="1"/>
          <p:nvPr/>
        </p:nvSpPr>
        <p:spPr>
          <a:xfrm>
            <a:off x="6094385" y="2182270"/>
            <a:ext cx="7873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0x6a4c9d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BB3D2AE-DEEE-443C-9F76-7490D8D97885}"/>
              </a:ext>
            </a:extLst>
          </p:cNvPr>
          <p:cNvSpPr txBox="1"/>
          <p:nvPr/>
        </p:nvSpPr>
        <p:spPr>
          <a:xfrm>
            <a:off x="4572501" y="1953647"/>
            <a:ext cx="60625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0x6a4c9d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470AA80-1AD4-4C3C-9CE0-71217A6AC5F2}"/>
              </a:ext>
            </a:extLst>
          </p:cNvPr>
          <p:cNvSpPr txBox="1"/>
          <p:nvPr/>
        </p:nvSpPr>
        <p:spPr>
          <a:xfrm>
            <a:off x="8123247" y="2194533"/>
            <a:ext cx="7697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0xeafcb4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8BC60CC-B52C-45F5-BFE6-6CD281C8F0A1}"/>
              </a:ext>
            </a:extLst>
          </p:cNvPr>
          <p:cNvSpPr txBox="1"/>
          <p:nvPr/>
        </p:nvSpPr>
        <p:spPr>
          <a:xfrm>
            <a:off x="6461872" y="1927711"/>
            <a:ext cx="59343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0xeafcb4</a:t>
            </a:r>
          </a:p>
        </p:txBody>
      </p:sp>
    </p:spTree>
    <p:extLst>
      <p:ext uri="{BB962C8B-B14F-4D97-AF65-F5344CB8AC3E}">
        <p14:creationId xmlns:p14="http://schemas.microsoft.com/office/powerpoint/2010/main" val="332712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021" y="94908"/>
            <a:ext cx="8596668" cy="883640"/>
          </a:xfrm>
        </p:spPr>
        <p:txBody>
          <a:bodyPr>
            <a:normAutofit fontScale="90000"/>
          </a:bodyPr>
          <a:lstStyle/>
          <a:p>
            <a:r>
              <a:rPr lang="en-US" dirty="0"/>
              <a:t>Simplest </a:t>
            </a:r>
            <a:r>
              <a:rPr lang="en-US" b="1" dirty="0">
                <a:solidFill>
                  <a:srgbClr val="298087"/>
                </a:solidFill>
              </a:rPr>
              <a:t>Node Class </a:t>
            </a:r>
            <a:r>
              <a:rPr lang="en-US" dirty="0"/>
              <a:t>implementation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62" y="1116623"/>
            <a:ext cx="5937737" cy="5492242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Nodes in Singly linked list </a:t>
            </a:r>
          </a:p>
          <a:p>
            <a:pPr lvl="1">
              <a:spcBef>
                <a:spcPts val="1000"/>
              </a:spcBef>
            </a:pPr>
            <a:r>
              <a:rPr lang="en-US" sz="1800" dirty="0"/>
              <a:t>In a singly linked list, each </a:t>
            </a:r>
            <a:r>
              <a:rPr lang="en-US" sz="1800" b="1" dirty="0"/>
              <a:t>node </a:t>
            </a:r>
            <a:r>
              <a:rPr lang="en-US" sz="1800" dirty="0"/>
              <a:t>only links to the next node in the list </a:t>
            </a:r>
          </a:p>
          <a:p>
            <a:pPr lvl="2">
              <a:spcBef>
                <a:spcPts val="1000"/>
              </a:spcBef>
            </a:pPr>
            <a:r>
              <a:rPr lang="en-US" sz="1600" dirty="0"/>
              <a:t>Doesn’t link to a previous node</a:t>
            </a:r>
          </a:p>
          <a:p>
            <a:pPr lvl="2">
              <a:spcBef>
                <a:spcPts val="1000"/>
              </a:spcBef>
            </a:pPr>
            <a:endParaRPr lang="en-US" sz="1600" dirty="0"/>
          </a:p>
          <a:p>
            <a:r>
              <a:rPr lang="en-US" sz="2000" dirty="0"/>
              <a:t>Singly linked list Node definition:</a:t>
            </a:r>
          </a:p>
          <a:p>
            <a:pPr lvl="1">
              <a:spcBef>
                <a:spcPts val="1000"/>
              </a:spcBef>
            </a:pPr>
            <a:r>
              <a:rPr lang="en-US" sz="1800" dirty="0"/>
              <a:t>It’s a </a:t>
            </a:r>
            <a:r>
              <a:rPr lang="en-US" sz="1800" b="1" dirty="0"/>
              <a:t>singly</a:t>
            </a:r>
            <a:r>
              <a:rPr lang="en-US" sz="1800" dirty="0"/>
              <a:t> linked list because </a:t>
            </a:r>
            <a:r>
              <a:rPr lang="en-US" sz="1800" b="1" dirty="0"/>
              <a:t>the node </a:t>
            </a:r>
            <a:r>
              <a:rPr lang="en-US" sz="1800" dirty="0"/>
              <a:t>just holds:</a:t>
            </a:r>
          </a:p>
          <a:p>
            <a:pPr lvl="2">
              <a:spcBef>
                <a:spcPts val="1000"/>
              </a:spcBef>
            </a:pPr>
            <a:r>
              <a:rPr lang="en-US" sz="1400" dirty="0"/>
              <a:t>the data and </a:t>
            </a:r>
          </a:p>
          <a:p>
            <a:pPr lvl="2">
              <a:spcBef>
                <a:spcPts val="100"/>
              </a:spcBef>
            </a:pPr>
            <a:r>
              <a:rPr lang="en-US" sz="1400" b="1" dirty="0"/>
              <a:t>the address of the next node</a:t>
            </a:r>
          </a:p>
          <a:p>
            <a:pPr lvl="1">
              <a:spcBef>
                <a:spcPts val="1000"/>
              </a:spcBef>
            </a:pPr>
            <a:r>
              <a:rPr lang="en-US" sz="1800" dirty="0"/>
              <a:t>Data can be:</a:t>
            </a:r>
          </a:p>
          <a:p>
            <a:pPr lvl="2">
              <a:spcBef>
                <a:spcPts val="1000"/>
              </a:spcBef>
            </a:pPr>
            <a:r>
              <a:rPr lang="en-US" sz="1600" dirty="0" err="1"/>
              <a:t>ints</a:t>
            </a:r>
            <a:r>
              <a:rPr lang="en-US" sz="1600" dirty="0"/>
              <a:t>, </a:t>
            </a:r>
          </a:p>
          <a:p>
            <a:pPr lvl="2">
              <a:spcBef>
                <a:spcPts val="100"/>
              </a:spcBef>
            </a:pPr>
            <a:r>
              <a:rPr lang="en-US" sz="1600" dirty="0"/>
              <a:t>floats, </a:t>
            </a:r>
          </a:p>
          <a:p>
            <a:pPr lvl="2">
              <a:spcBef>
                <a:spcPts val="100"/>
              </a:spcBef>
            </a:pPr>
            <a:r>
              <a:rPr lang="en-US" sz="1600" dirty="0"/>
              <a:t>bool, </a:t>
            </a:r>
          </a:p>
          <a:p>
            <a:pPr lvl="2">
              <a:spcBef>
                <a:spcPts val="100"/>
              </a:spcBef>
            </a:pPr>
            <a:r>
              <a:rPr lang="en-US" sz="1600" dirty="0"/>
              <a:t>arrays, </a:t>
            </a:r>
          </a:p>
          <a:p>
            <a:pPr lvl="2">
              <a:spcBef>
                <a:spcPts val="100"/>
              </a:spcBef>
            </a:pPr>
            <a:r>
              <a:rPr lang="en-US" sz="1600" dirty="0"/>
              <a:t>matrices, </a:t>
            </a:r>
          </a:p>
          <a:p>
            <a:pPr lvl="2">
              <a:spcBef>
                <a:spcPts val="100"/>
              </a:spcBef>
            </a:pPr>
            <a:r>
              <a:rPr lang="en-US" sz="1600" dirty="0"/>
              <a:t>class objects, </a:t>
            </a:r>
          </a:p>
          <a:p>
            <a:pPr lvl="2">
              <a:spcBef>
                <a:spcPts val="100"/>
              </a:spcBef>
            </a:pPr>
            <a:r>
              <a:rPr lang="en-US" sz="1600" dirty="0"/>
              <a:t>array of class objects, </a:t>
            </a:r>
          </a:p>
          <a:p>
            <a:pPr lvl="2">
              <a:spcBef>
                <a:spcPts val="100"/>
              </a:spcBef>
            </a:pPr>
            <a:r>
              <a:rPr lang="en-US" sz="1600" dirty="0"/>
              <a:t>or some combination thereof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ABFD2C2-56CB-48E7-B497-996077F41116}"/>
              </a:ext>
            </a:extLst>
          </p:cNvPr>
          <p:cNvSpPr txBox="1">
            <a:spLocks/>
          </p:cNvSpPr>
          <p:nvPr/>
        </p:nvSpPr>
        <p:spPr>
          <a:xfrm>
            <a:off x="6216977" y="1197202"/>
            <a:ext cx="5896466" cy="5411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C00000"/>
                </a:solidFill>
              </a:rPr>
              <a:t>class </a:t>
            </a:r>
            <a:r>
              <a:rPr lang="en-US" dirty="0" err="1">
                <a:solidFill>
                  <a:srgbClr val="C00000"/>
                </a:solidFill>
              </a:rPr>
              <a:t>SNode</a:t>
            </a:r>
            <a:r>
              <a:rPr lang="en-US" dirty="0">
                <a:solidFill>
                  <a:srgbClr val="C00000"/>
                </a:solidFill>
              </a:rPr>
              <a:t> {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C00000"/>
                </a:solidFill>
              </a:rPr>
              <a:t>        friend class SLL;  // allows another class to access 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		  //private members of the Node class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C00000"/>
                </a:solidFill>
              </a:rPr>
              <a:t>        int data;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C00000"/>
                </a:solidFill>
              </a:rPr>
              <a:t>        </a:t>
            </a:r>
            <a:r>
              <a:rPr lang="en-US" dirty="0" err="1">
                <a:solidFill>
                  <a:srgbClr val="C00000"/>
                </a:solidFill>
              </a:rPr>
              <a:t>SNode</a:t>
            </a:r>
            <a:r>
              <a:rPr lang="en-US" dirty="0">
                <a:solidFill>
                  <a:srgbClr val="C00000"/>
                </a:solidFill>
              </a:rPr>
              <a:t> *next; // where the address of the next node goes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C00000"/>
                </a:solidFill>
              </a:rPr>
              <a:t>public: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C00000"/>
                </a:solidFill>
              </a:rPr>
              <a:t>        </a:t>
            </a:r>
            <a:r>
              <a:rPr lang="en-US" dirty="0" err="1">
                <a:solidFill>
                  <a:srgbClr val="C00000"/>
                </a:solidFill>
              </a:rPr>
              <a:t>SNode</a:t>
            </a:r>
            <a:r>
              <a:rPr lang="en-US" dirty="0">
                <a:solidFill>
                  <a:srgbClr val="C00000"/>
                </a:solidFill>
              </a:rPr>
              <a:t>(int x);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C00000"/>
                </a:solidFill>
              </a:rPr>
              <a:t>        ~</a:t>
            </a:r>
            <a:r>
              <a:rPr lang="en-US" dirty="0" err="1">
                <a:solidFill>
                  <a:srgbClr val="C00000"/>
                </a:solidFill>
              </a:rPr>
              <a:t>SNode</a:t>
            </a:r>
            <a:r>
              <a:rPr lang="en-US" dirty="0">
                <a:solidFill>
                  <a:srgbClr val="C00000"/>
                </a:solidFill>
              </a:rPr>
              <a:t>();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C00000"/>
                </a:solidFill>
              </a:rPr>
              <a:t>}; //Node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 err="1">
                <a:solidFill>
                  <a:srgbClr val="C00000"/>
                </a:solidFill>
              </a:rPr>
              <a:t>SNode</a:t>
            </a:r>
            <a:r>
              <a:rPr lang="en-US" dirty="0">
                <a:solidFill>
                  <a:srgbClr val="C00000"/>
                </a:solidFill>
              </a:rPr>
              <a:t>::</a:t>
            </a:r>
            <a:r>
              <a:rPr lang="en-US" dirty="0" err="1">
                <a:solidFill>
                  <a:srgbClr val="C00000"/>
                </a:solidFill>
              </a:rPr>
              <a:t>SNode</a:t>
            </a:r>
            <a:r>
              <a:rPr lang="en-US" dirty="0">
                <a:solidFill>
                  <a:srgbClr val="C00000"/>
                </a:solidFill>
              </a:rPr>
              <a:t>(int x){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	data = x;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C00000"/>
                </a:solidFill>
              </a:rPr>
              <a:t>	next = NULL;  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C00000"/>
                </a:solidFill>
              </a:rPr>
              <a:t>}  //Constructor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 err="1">
                <a:solidFill>
                  <a:srgbClr val="C00000"/>
                </a:solidFill>
              </a:rPr>
              <a:t>SNode</a:t>
            </a:r>
            <a:r>
              <a:rPr lang="en-US" dirty="0">
                <a:solidFill>
                  <a:srgbClr val="C00000"/>
                </a:solidFill>
              </a:rPr>
              <a:t>::~</a:t>
            </a:r>
            <a:r>
              <a:rPr lang="en-US" dirty="0" err="1">
                <a:solidFill>
                  <a:srgbClr val="C00000"/>
                </a:solidFill>
              </a:rPr>
              <a:t>SNode</a:t>
            </a:r>
            <a:r>
              <a:rPr lang="en-US" dirty="0">
                <a:solidFill>
                  <a:srgbClr val="C00000"/>
                </a:solidFill>
              </a:rPr>
              <a:t>() {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C00000"/>
                </a:solidFill>
              </a:rPr>
              <a:t>        if (next != NULL) {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C00000"/>
                </a:solidFill>
              </a:rPr>
              <a:t>               </a:t>
            </a:r>
            <a:r>
              <a:rPr lang="en-US" dirty="0" err="1">
                <a:solidFill>
                  <a:srgbClr val="C00000"/>
                </a:solidFill>
              </a:rPr>
              <a:t>cout</a:t>
            </a:r>
            <a:r>
              <a:rPr lang="en-US" dirty="0">
                <a:solidFill>
                  <a:srgbClr val="C00000"/>
                </a:solidFill>
              </a:rPr>
              <a:t> &lt;&lt; “deleting may cause memory leak.” &lt;&lt; </a:t>
            </a:r>
            <a:r>
              <a:rPr lang="en-US" dirty="0" err="1">
                <a:solidFill>
                  <a:srgbClr val="C00000"/>
                </a:solidFill>
              </a:rPr>
              <a:t>endl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C00000"/>
                </a:solidFill>
              </a:rPr>
              <a:t>        }  //if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C00000"/>
                </a:solidFill>
              </a:rPr>
              <a:t>} //</a:t>
            </a:r>
            <a:r>
              <a:rPr lang="en-US" dirty="0" err="1">
                <a:solidFill>
                  <a:srgbClr val="C00000"/>
                </a:solidFill>
              </a:rPr>
              <a:t>destuctor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This is just the node’s class declaration and definition, not the linked list’s declaration and definition.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55ABFF-ECCD-4580-8917-BDCAA93DDF35}"/>
              </a:ext>
            </a:extLst>
          </p:cNvPr>
          <p:cNvCxnSpPr/>
          <p:nvPr/>
        </p:nvCxnSpPr>
        <p:spPr>
          <a:xfrm>
            <a:off x="6304962" y="5674935"/>
            <a:ext cx="5129751" cy="0"/>
          </a:xfrm>
          <a:prstGeom prst="line">
            <a:avLst/>
          </a:prstGeom>
          <a:ln w="57150">
            <a:solidFill>
              <a:srgbClr val="2980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65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34" y="120650"/>
            <a:ext cx="8596668" cy="816528"/>
          </a:xfrm>
        </p:spPr>
        <p:txBody>
          <a:bodyPr/>
          <a:lstStyle/>
          <a:p>
            <a:r>
              <a:rPr lang="en-US" dirty="0"/>
              <a:t>A list class (A list of nodes):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134" y="882650"/>
            <a:ext cx="4488527" cy="5660763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#include "SNode.hpp"</a:t>
            </a:r>
          </a:p>
          <a:p>
            <a:pPr marL="0" indent="0">
              <a:spcBef>
                <a:spcPts val="4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class SLL {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SNode</a:t>
            </a:r>
            <a:r>
              <a:rPr lang="en-US" dirty="0">
                <a:solidFill>
                  <a:srgbClr val="FF0000"/>
                </a:solidFill>
              </a:rPr>
              <a:t> *first;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SNode</a:t>
            </a:r>
            <a:r>
              <a:rPr lang="en-US" dirty="0">
                <a:solidFill>
                  <a:srgbClr val="FF0000"/>
                </a:solidFill>
              </a:rPr>
              <a:t> *last;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size;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public: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SLL();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~SLL();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void </a:t>
            </a:r>
            <a:r>
              <a:rPr lang="en-US" dirty="0" err="1">
                <a:solidFill>
                  <a:srgbClr val="FF0000"/>
                </a:solidFill>
              </a:rPr>
              <a:t>printSLL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void </a:t>
            </a:r>
            <a:r>
              <a:rPr lang="en-US" dirty="0" err="1">
                <a:solidFill>
                  <a:srgbClr val="FF0000"/>
                </a:solidFill>
              </a:rPr>
              <a:t>addFirst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x);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void </a:t>
            </a:r>
            <a:r>
              <a:rPr lang="en-US" dirty="0" err="1">
                <a:solidFill>
                  <a:srgbClr val="FF0000"/>
                </a:solidFill>
              </a:rPr>
              <a:t>addAtFront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x);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void push(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x);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void </a:t>
            </a:r>
            <a:r>
              <a:rPr lang="en-US" dirty="0" err="1">
                <a:solidFill>
                  <a:srgbClr val="FF0000"/>
                </a:solidFill>
              </a:rPr>
              <a:t>addAtK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x,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k);</a:t>
            </a:r>
          </a:p>
          <a:p>
            <a:pPr marL="0" indent="0">
              <a:spcBef>
                <a:spcPts val="4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void join(SLL *list2);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pop();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SNode</a:t>
            </a:r>
            <a:r>
              <a:rPr lang="en-US" dirty="0">
                <a:solidFill>
                  <a:srgbClr val="FF0000"/>
                </a:solidFill>
              </a:rPr>
              <a:t> *</a:t>
            </a:r>
            <a:r>
              <a:rPr lang="en-US" dirty="0" err="1">
                <a:solidFill>
                  <a:srgbClr val="FF0000"/>
                </a:solidFill>
              </a:rPr>
              <a:t>findKth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k);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findK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k);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remFirst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remKth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k);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};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25168" y="909914"/>
            <a:ext cx="5996054" cy="5660763"/>
          </a:xfrm>
          <a:prstGeom prst="rect">
            <a:avLst/>
          </a:prstGeom>
          <a:solidFill>
            <a:srgbClr val="FFFFC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This is a class for a linked list.  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The list consists of nodes.  </a:t>
            </a:r>
          </a:p>
          <a:p>
            <a:pPr lvl="1"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The list itself </a:t>
            </a:r>
            <a:r>
              <a:rPr lang="en-US" b="1" dirty="0">
                <a:solidFill>
                  <a:schemeClr val="tx1"/>
                </a:solidFill>
              </a:rPr>
              <a:t>keeps track of the first node </a:t>
            </a:r>
            <a:r>
              <a:rPr lang="en-US" dirty="0">
                <a:solidFill>
                  <a:schemeClr val="tx1"/>
                </a:solidFill>
              </a:rPr>
              <a:t>in the list</a:t>
            </a:r>
          </a:p>
          <a:p>
            <a:pPr lvl="1"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To get to the second node, you go to the first node and follow the pointer in the first node’s next field.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The class also has a </a:t>
            </a:r>
            <a:r>
              <a:rPr lang="en-US" b="1" dirty="0">
                <a:solidFill>
                  <a:schemeClr val="tx1"/>
                </a:solidFill>
              </a:rPr>
              <a:t>last pointer </a:t>
            </a:r>
          </a:p>
          <a:p>
            <a:pPr lvl="1"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That points to the last node in the linked list.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And the class has  </a:t>
            </a:r>
            <a:r>
              <a:rPr lang="en-US" b="1" dirty="0">
                <a:solidFill>
                  <a:schemeClr val="tx1"/>
                </a:solidFill>
              </a:rPr>
              <a:t>size field </a:t>
            </a:r>
            <a:r>
              <a:rPr lang="en-US" dirty="0">
                <a:solidFill>
                  <a:schemeClr val="tx1"/>
                </a:solidFill>
              </a:rPr>
              <a:t>that keeps track of the total number of nodes in the list at any time.</a:t>
            </a:r>
          </a:p>
        </p:txBody>
      </p:sp>
    </p:spTree>
    <p:extLst>
      <p:ext uri="{BB962C8B-B14F-4D97-AF65-F5344CB8AC3E}">
        <p14:creationId xmlns:p14="http://schemas.microsoft.com/office/powerpoint/2010/main" val="2603667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E79F1-AA35-4A11-910D-75BDD56B9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 separate class for lists and nodes?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17D62-FB59-4FA4-909B-9EB590986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769227"/>
          </a:xfrm>
          <a:solidFill>
            <a:schemeClr val="accent1">
              <a:lumMod val="5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The node is a node – just one piece of data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it just also happens to have a pointer (address of) another node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08D804-D973-41AE-A7FC-097DEFE3461B}"/>
              </a:ext>
            </a:extLst>
          </p:cNvPr>
          <p:cNvSpPr txBox="1">
            <a:spLocks/>
          </p:cNvSpPr>
          <p:nvPr/>
        </p:nvSpPr>
        <p:spPr>
          <a:xfrm>
            <a:off x="797350" y="2931736"/>
            <a:ext cx="10515600" cy="3439998"/>
          </a:xfrm>
          <a:prstGeom prst="rect">
            <a:avLst/>
          </a:prstGeom>
          <a:solidFill>
            <a:srgbClr val="298087"/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bg1"/>
                </a:solidFill>
              </a:rPr>
              <a:t>The list, however, is a bunch of nodes</a:t>
            </a:r>
          </a:p>
          <a:p>
            <a:r>
              <a:rPr lang="en-US" dirty="0">
                <a:solidFill>
                  <a:schemeClr val="bg1"/>
                </a:solidFill>
              </a:rPr>
              <a:t>with an order</a:t>
            </a:r>
          </a:p>
          <a:p>
            <a:r>
              <a:rPr lang="en-US" dirty="0">
                <a:solidFill>
                  <a:schemeClr val="bg1"/>
                </a:solidFill>
              </a:rPr>
              <a:t>and a first node</a:t>
            </a:r>
          </a:p>
          <a:p>
            <a:r>
              <a:rPr lang="en-US" dirty="0">
                <a:solidFill>
                  <a:schemeClr val="bg1"/>
                </a:solidFill>
              </a:rPr>
              <a:t>and a last node</a:t>
            </a:r>
          </a:p>
          <a:p>
            <a:r>
              <a:rPr lang="en-US" dirty="0">
                <a:solidFill>
                  <a:schemeClr val="bg1"/>
                </a:solidFill>
              </a:rPr>
              <a:t>and a size</a:t>
            </a:r>
          </a:p>
          <a:p>
            <a:r>
              <a:rPr lang="en-US" dirty="0">
                <a:solidFill>
                  <a:schemeClr val="bg1"/>
                </a:solidFill>
              </a:rPr>
              <a:t>and methods (insert, delete, etc.)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you can’t exactly delete a node from a node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(well technically, you could, but that’s not part of the linked list definition)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you can, however, delete a node from a list of nodes.</a:t>
            </a:r>
          </a:p>
        </p:txBody>
      </p:sp>
    </p:spTree>
    <p:extLst>
      <p:ext uri="{BB962C8B-B14F-4D97-AF65-F5344CB8AC3E}">
        <p14:creationId xmlns:p14="http://schemas.microsoft.com/office/powerpoint/2010/main" val="983373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911F2-EB96-4B6A-9800-E6E72EB96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2EB55-B3C7-43E6-9FF1-DA86AE3E7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ADT List can be implemented using arrays or linked lists</a:t>
            </a:r>
          </a:p>
          <a:p>
            <a:r>
              <a:rPr lang="en-US" dirty="0"/>
              <a:t>Singly linked lists – consists of nodes</a:t>
            </a:r>
          </a:p>
          <a:p>
            <a:pPr lvl="1"/>
            <a:r>
              <a:rPr lang="en-US" dirty="0"/>
              <a:t>Each node holds the address of the next node in the list</a:t>
            </a:r>
          </a:p>
          <a:p>
            <a:pPr lvl="1"/>
            <a:r>
              <a:rPr lang="en-US" dirty="0"/>
              <a:t>NOT sequential in memory</a:t>
            </a:r>
          </a:p>
          <a:p>
            <a:pPr lvl="2"/>
            <a:r>
              <a:rPr lang="en-US" dirty="0"/>
              <a:t>Means no fixed size (unlike arrays)</a:t>
            </a:r>
          </a:p>
          <a:p>
            <a:pPr lvl="2"/>
            <a:r>
              <a:rPr lang="en-US" dirty="0"/>
              <a:t>No wasted space (if you remove data from the list, you </a:t>
            </a:r>
            <a:r>
              <a:rPr lang="en-US" dirty="0">
                <a:solidFill>
                  <a:srgbClr val="FF0000"/>
                </a:solidFill>
              </a:rPr>
              <a:t>delete</a:t>
            </a:r>
            <a:r>
              <a:rPr lang="en-US" dirty="0"/>
              <a:t> the node)</a:t>
            </a:r>
          </a:p>
          <a:p>
            <a:r>
              <a:rPr lang="en-US" dirty="0"/>
              <a:t>LinkedList class and node class are separate</a:t>
            </a:r>
          </a:p>
          <a:p>
            <a:pPr lvl="1"/>
            <a:r>
              <a:rPr lang="en-US" dirty="0"/>
              <a:t>Node is the class for data and next pointer</a:t>
            </a:r>
          </a:p>
          <a:p>
            <a:pPr lvl="1"/>
            <a:r>
              <a:rPr lang="en-US" dirty="0"/>
              <a:t>List class is for adding, removing, concatenating, etc.</a:t>
            </a:r>
          </a:p>
        </p:txBody>
      </p:sp>
    </p:spTree>
    <p:extLst>
      <p:ext uri="{BB962C8B-B14F-4D97-AF65-F5344CB8AC3E}">
        <p14:creationId xmlns:p14="http://schemas.microsoft.com/office/powerpoint/2010/main" val="1261080262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412431"/>
      </a:dk2>
      <a:lt2>
        <a:srgbClr val="E2E5E8"/>
      </a:lt2>
      <a:accent1>
        <a:srgbClr val="E78129"/>
      </a:accent1>
      <a:accent2>
        <a:srgbClr val="D52017"/>
      </a:accent2>
      <a:accent3>
        <a:srgbClr val="E7296F"/>
      </a:accent3>
      <a:accent4>
        <a:srgbClr val="D517AD"/>
      </a:accent4>
      <a:accent5>
        <a:srgbClr val="C029E7"/>
      </a:accent5>
      <a:accent6>
        <a:srgbClr val="7030D9"/>
      </a:accent6>
      <a:hlink>
        <a:srgbClr val="3F84BF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2292</TotalTime>
  <Words>1033</Words>
  <Application>Microsoft Office PowerPoint</Application>
  <PresentationFormat>Widescreen</PresentationFormat>
  <Paragraphs>146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BrushVTI</vt:lpstr>
      <vt:lpstr>Singly Linked Lists</vt:lpstr>
      <vt:lpstr>ADT: List</vt:lpstr>
      <vt:lpstr>Arrays:</vt:lpstr>
      <vt:lpstr>Linked Lists</vt:lpstr>
      <vt:lpstr>Linked List (versus Array):</vt:lpstr>
      <vt:lpstr>Simplest Node Class implementation :</vt:lpstr>
      <vt:lpstr>A list class (A list of nodes):</vt:lpstr>
      <vt:lpstr>Why a separate class for lists and nodes?</vt:lpstr>
      <vt:lpstr>Take-Aways: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Singly Linked Lists</dc:title>
  <dc:creator>Yarrington, Debra</dc:creator>
  <cp:lastModifiedBy>Yarrington, Debra</cp:lastModifiedBy>
  <cp:revision>16</cp:revision>
  <dcterms:created xsi:type="dcterms:W3CDTF">2020-09-30T01:47:20Z</dcterms:created>
  <dcterms:modified xsi:type="dcterms:W3CDTF">2020-10-02T19:35:08Z</dcterms:modified>
</cp:coreProperties>
</file>