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6" r:id="rId2"/>
    <p:sldId id="486" r:id="rId3"/>
    <p:sldId id="487" r:id="rId4"/>
    <p:sldId id="488" r:id="rId5"/>
    <p:sldId id="490" r:id="rId6"/>
    <p:sldId id="279" r:id="rId7"/>
    <p:sldId id="280" r:id="rId8"/>
    <p:sldId id="491" r:id="rId9"/>
    <p:sldId id="49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8087"/>
    <a:srgbClr val="83D3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7" autoAdjust="0"/>
    <p:restoredTop sz="94660"/>
  </p:normalViewPr>
  <p:slideViewPr>
    <p:cSldViewPr snapToGrid="0">
      <p:cViewPr varScale="1">
        <p:scale>
          <a:sx n="87" d="100"/>
          <a:sy n="87" d="100"/>
        </p:scale>
        <p:origin x="67" y="1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165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771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900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39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99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95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45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937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54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54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7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701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80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0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8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8D9C3E-3056-481D-BDFF-0AACD3020C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643467"/>
            <a:ext cx="4620584" cy="4567137"/>
          </a:xfrm>
        </p:spPr>
        <p:txBody>
          <a:bodyPr>
            <a:normAutofit/>
          </a:bodyPr>
          <a:lstStyle/>
          <a:p>
            <a:r>
              <a:rPr lang="en-US" dirty="0"/>
              <a:t>Singly Linked Lists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136F65-6E48-4844-8E38-3BDA262652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5277684"/>
            <a:ext cx="4620584" cy="775494"/>
          </a:xfrm>
        </p:spPr>
        <p:txBody>
          <a:bodyPr>
            <a:normAutofit/>
          </a:bodyPr>
          <a:lstStyle/>
          <a:p>
            <a:r>
              <a:rPr lang="en-US" dirty="0"/>
              <a:t>ADT: Lists</a:t>
            </a:r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10ED3F14-342E-4442-9CC6-22FDF1FE59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285" r="5373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41879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8717E5B-2C1D-4094-9D25-6FF6FBD92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B6E033A-DB2E-49B8-B600-B38E0C280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070" y="1834243"/>
            <a:ext cx="3781618" cy="3189514"/>
          </a:xfrm>
          <a:custGeom>
            <a:avLst/>
            <a:gdLst>
              <a:gd name="connsiteX0" fmla="*/ 5462602 w 5470628"/>
              <a:gd name="connsiteY0" fmla="*/ 1413608 h 3193741"/>
              <a:gd name="connsiteX1" fmla="*/ 5465724 w 5470628"/>
              <a:gd name="connsiteY1" fmla="*/ 1421881 h 3193741"/>
              <a:gd name="connsiteX2" fmla="*/ 5465025 w 5470628"/>
              <a:gd name="connsiteY2" fmla="*/ 1466556 h 3193741"/>
              <a:gd name="connsiteX3" fmla="*/ 5463208 w 5470628"/>
              <a:gd name="connsiteY3" fmla="*/ 1466226 h 3193741"/>
              <a:gd name="connsiteX4" fmla="*/ 5463242 w 5470628"/>
              <a:gd name="connsiteY4" fmla="*/ 1451866 h 3193741"/>
              <a:gd name="connsiteX5" fmla="*/ 5462894 w 5470628"/>
              <a:gd name="connsiteY5" fmla="*/ 1423194 h 3193741"/>
              <a:gd name="connsiteX6" fmla="*/ 5461417 w 5470628"/>
              <a:gd name="connsiteY6" fmla="*/ 1391849 h 3193741"/>
              <a:gd name="connsiteX7" fmla="*/ 5462246 w 5470628"/>
              <a:gd name="connsiteY7" fmla="*/ 1401944 h 3193741"/>
              <a:gd name="connsiteX8" fmla="*/ 5462602 w 5470628"/>
              <a:gd name="connsiteY8" fmla="*/ 1413608 h 3193741"/>
              <a:gd name="connsiteX9" fmla="*/ 5459078 w 5470628"/>
              <a:gd name="connsiteY9" fmla="*/ 1404268 h 3193741"/>
              <a:gd name="connsiteX10" fmla="*/ 5460137 w 5470628"/>
              <a:gd name="connsiteY10" fmla="*/ 1393780 h 3193741"/>
              <a:gd name="connsiteX11" fmla="*/ 5461417 w 5470628"/>
              <a:gd name="connsiteY11" fmla="*/ 1391849 h 3193741"/>
              <a:gd name="connsiteX12" fmla="*/ 614271 w 5470628"/>
              <a:gd name="connsiteY12" fmla="*/ 1052206 h 3193741"/>
              <a:gd name="connsiteX13" fmla="*/ 611497 w 5470628"/>
              <a:gd name="connsiteY13" fmla="*/ 1055389 h 3193741"/>
              <a:gd name="connsiteX14" fmla="*/ 630277 w 5470628"/>
              <a:gd name="connsiteY14" fmla="*/ 1065215 h 3193741"/>
              <a:gd name="connsiteX15" fmla="*/ 651856 w 5470628"/>
              <a:gd name="connsiteY15" fmla="*/ 1067584 h 3193741"/>
              <a:gd name="connsiteX16" fmla="*/ 614271 w 5470628"/>
              <a:gd name="connsiteY16" fmla="*/ 1052206 h 3193741"/>
              <a:gd name="connsiteX17" fmla="*/ 810628 w 5470628"/>
              <a:gd name="connsiteY17" fmla="*/ 695550 h 3193741"/>
              <a:gd name="connsiteX18" fmla="*/ 1033084 w 5470628"/>
              <a:gd name="connsiteY18" fmla="*/ 791270 h 3193741"/>
              <a:gd name="connsiteX19" fmla="*/ 1036153 w 5470628"/>
              <a:gd name="connsiteY19" fmla="*/ 788050 h 3193741"/>
              <a:gd name="connsiteX20" fmla="*/ 810628 w 5470628"/>
              <a:gd name="connsiteY20" fmla="*/ 695550 h 3193741"/>
              <a:gd name="connsiteX21" fmla="*/ 4850908 w 5470628"/>
              <a:gd name="connsiteY21" fmla="*/ 727 h 3193741"/>
              <a:gd name="connsiteX22" fmla="*/ 4858584 w 5470628"/>
              <a:gd name="connsiteY22" fmla="*/ 13795 h 3193741"/>
              <a:gd name="connsiteX23" fmla="*/ 4843408 w 5470628"/>
              <a:gd name="connsiteY23" fmla="*/ 37224 h 3193741"/>
              <a:gd name="connsiteX24" fmla="*/ 4871062 w 5470628"/>
              <a:gd name="connsiteY24" fmla="*/ 78954 h 3193741"/>
              <a:gd name="connsiteX25" fmla="*/ 4989038 w 5470628"/>
              <a:gd name="connsiteY25" fmla="*/ 66799 h 3193741"/>
              <a:gd name="connsiteX26" fmla="*/ 5002636 w 5470628"/>
              <a:gd name="connsiteY26" fmla="*/ 79388 h 3193741"/>
              <a:gd name="connsiteX27" fmla="*/ 5008332 w 5470628"/>
              <a:gd name="connsiteY27" fmla="*/ 140859 h 3193741"/>
              <a:gd name="connsiteX28" fmla="*/ 5014326 w 5470628"/>
              <a:gd name="connsiteY28" fmla="*/ 155555 h 3193741"/>
              <a:gd name="connsiteX29" fmla="*/ 5030704 w 5470628"/>
              <a:gd name="connsiteY29" fmla="*/ 221190 h 3193741"/>
              <a:gd name="connsiteX30" fmla="*/ 5097262 w 5470628"/>
              <a:gd name="connsiteY30" fmla="*/ 317759 h 3193741"/>
              <a:gd name="connsiteX31" fmla="*/ 5165084 w 5470628"/>
              <a:gd name="connsiteY31" fmla="*/ 373367 h 3193741"/>
              <a:gd name="connsiteX32" fmla="*/ 5174137 w 5470628"/>
              <a:gd name="connsiteY32" fmla="*/ 389353 h 3193741"/>
              <a:gd name="connsiteX33" fmla="*/ 5192507 w 5470628"/>
              <a:gd name="connsiteY33" fmla="*/ 453561 h 3193741"/>
              <a:gd name="connsiteX34" fmla="*/ 5187160 w 5470628"/>
              <a:gd name="connsiteY34" fmla="*/ 467732 h 3193741"/>
              <a:gd name="connsiteX35" fmla="*/ 5160106 w 5470628"/>
              <a:gd name="connsiteY35" fmla="*/ 486904 h 3193741"/>
              <a:gd name="connsiteX36" fmla="*/ 5138948 w 5470628"/>
              <a:gd name="connsiteY36" fmla="*/ 528614 h 3193741"/>
              <a:gd name="connsiteX37" fmla="*/ 5097016 w 5470628"/>
              <a:gd name="connsiteY37" fmla="*/ 589923 h 3193741"/>
              <a:gd name="connsiteX38" fmla="*/ 5075869 w 5470628"/>
              <a:gd name="connsiteY38" fmla="*/ 608381 h 3193741"/>
              <a:gd name="connsiteX39" fmla="*/ 5093172 w 5470628"/>
              <a:gd name="connsiteY39" fmla="*/ 618385 h 3193741"/>
              <a:gd name="connsiteX40" fmla="*/ 5153518 w 5470628"/>
              <a:gd name="connsiteY40" fmla="*/ 687474 h 3193741"/>
              <a:gd name="connsiteX41" fmla="*/ 5074984 w 5470628"/>
              <a:gd name="connsiteY41" fmla="*/ 776941 h 3193741"/>
              <a:gd name="connsiteX42" fmla="*/ 5033348 w 5470628"/>
              <a:gd name="connsiteY42" fmla="*/ 805473 h 3193741"/>
              <a:gd name="connsiteX43" fmla="*/ 5116847 w 5470628"/>
              <a:gd name="connsiteY43" fmla="*/ 803426 h 3193741"/>
              <a:gd name="connsiteX44" fmla="*/ 5147902 w 5470628"/>
              <a:gd name="connsiteY44" fmla="*/ 833118 h 3193741"/>
              <a:gd name="connsiteX45" fmla="*/ 5161665 w 5470628"/>
              <a:gd name="connsiteY45" fmla="*/ 848297 h 3193741"/>
              <a:gd name="connsiteX46" fmla="*/ 5246520 w 5470628"/>
              <a:gd name="connsiteY46" fmla="*/ 942412 h 3193741"/>
              <a:gd name="connsiteX47" fmla="*/ 5235368 w 5470628"/>
              <a:gd name="connsiteY47" fmla="*/ 972946 h 3193741"/>
              <a:gd name="connsiteX48" fmla="*/ 5113739 w 5470628"/>
              <a:gd name="connsiteY48" fmla="*/ 1128845 h 3193741"/>
              <a:gd name="connsiteX49" fmla="*/ 5255034 w 5470628"/>
              <a:gd name="connsiteY49" fmla="*/ 1151117 h 3193741"/>
              <a:gd name="connsiteX50" fmla="*/ 5267513 w 5470628"/>
              <a:gd name="connsiteY50" fmla="*/ 1216275 h 3193741"/>
              <a:gd name="connsiteX51" fmla="*/ 5343113 w 5470628"/>
              <a:gd name="connsiteY51" fmla="*/ 1281854 h 3193741"/>
              <a:gd name="connsiteX52" fmla="*/ 5452014 w 5470628"/>
              <a:gd name="connsiteY52" fmla="*/ 1385543 h 3193741"/>
              <a:gd name="connsiteX53" fmla="*/ 5459078 w 5470628"/>
              <a:gd name="connsiteY53" fmla="*/ 1404268 h 3193741"/>
              <a:gd name="connsiteX54" fmla="*/ 5458838 w 5470628"/>
              <a:gd name="connsiteY54" fmla="*/ 1406644 h 3193741"/>
              <a:gd name="connsiteX55" fmla="*/ 5455752 w 5470628"/>
              <a:gd name="connsiteY55" fmla="*/ 1450751 h 3193741"/>
              <a:gd name="connsiteX56" fmla="*/ 5454594 w 5470628"/>
              <a:gd name="connsiteY56" fmla="*/ 1464662 h 3193741"/>
              <a:gd name="connsiteX57" fmla="*/ 5447215 w 5470628"/>
              <a:gd name="connsiteY57" fmla="*/ 1463321 h 3193741"/>
              <a:gd name="connsiteX58" fmla="*/ 5433934 w 5470628"/>
              <a:gd name="connsiteY58" fmla="*/ 1458428 h 3193741"/>
              <a:gd name="connsiteX59" fmla="*/ 5424276 w 5470628"/>
              <a:gd name="connsiteY59" fmla="*/ 1477014 h 3193741"/>
              <a:gd name="connsiteX60" fmla="*/ 5444628 w 5470628"/>
              <a:gd name="connsiteY60" fmla="*/ 1511562 h 3193741"/>
              <a:gd name="connsiteX61" fmla="*/ 5453752 w 5470628"/>
              <a:gd name="connsiteY61" fmla="*/ 1474786 h 3193741"/>
              <a:gd name="connsiteX62" fmla="*/ 5454594 w 5470628"/>
              <a:gd name="connsiteY62" fmla="*/ 1464662 h 3193741"/>
              <a:gd name="connsiteX63" fmla="*/ 5463208 w 5470628"/>
              <a:gd name="connsiteY63" fmla="*/ 1466226 h 3193741"/>
              <a:gd name="connsiteX64" fmla="*/ 5463164 w 5470628"/>
              <a:gd name="connsiteY64" fmla="*/ 1484226 h 3193741"/>
              <a:gd name="connsiteX65" fmla="*/ 5456160 w 5470628"/>
              <a:gd name="connsiteY65" fmla="*/ 1575885 h 3193741"/>
              <a:gd name="connsiteX66" fmla="*/ 5345636 w 5470628"/>
              <a:gd name="connsiteY66" fmla="*/ 1714543 h 3193741"/>
              <a:gd name="connsiteX67" fmla="*/ 5251319 w 5470628"/>
              <a:gd name="connsiteY67" fmla="*/ 1775792 h 3193741"/>
              <a:gd name="connsiteX68" fmla="*/ 5043512 w 5470628"/>
              <a:gd name="connsiteY68" fmla="*/ 2027305 h 3193741"/>
              <a:gd name="connsiteX69" fmla="*/ 4978144 w 5470628"/>
              <a:gd name="connsiteY69" fmla="*/ 2108535 h 3193741"/>
              <a:gd name="connsiteX70" fmla="*/ 5031476 w 5470628"/>
              <a:gd name="connsiteY70" fmla="*/ 2128173 h 3193741"/>
              <a:gd name="connsiteX71" fmla="*/ 4937389 w 5470628"/>
              <a:gd name="connsiteY71" fmla="*/ 2216441 h 3193741"/>
              <a:gd name="connsiteX72" fmla="*/ 4826122 w 5470628"/>
              <a:gd name="connsiteY72" fmla="*/ 2315331 h 3193741"/>
              <a:gd name="connsiteX73" fmla="*/ 2544647 w 5470628"/>
              <a:gd name="connsiteY73" fmla="*/ 3190975 h 3193741"/>
              <a:gd name="connsiteX74" fmla="*/ 1328257 w 5470628"/>
              <a:gd name="connsiteY74" fmla="*/ 3153006 h 3193741"/>
              <a:gd name="connsiteX75" fmla="*/ 977943 w 5470628"/>
              <a:gd name="connsiteY75" fmla="*/ 3082502 h 3193741"/>
              <a:gd name="connsiteX76" fmla="*/ 854473 w 5470628"/>
              <a:gd name="connsiteY76" fmla="*/ 2994250 h 3193741"/>
              <a:gd name="connsiteX77" fmla="*/ 811593 w 5470628"/>
              <a:gd name="connsiteY77" fmla="*/ 2970498 h 3193741"/>
              <a:gd name="connsiteX78" fmla="*/ 707024 w 5470628"/>
              <a:gd name="connsiteY78" fmla="*/ 2945439 h 3193741"/>
              <a:gd name="connsiteX79" fmla="*/ 523487 w 5470628"/>
              <a:gd name="connsiteY79" fmla="*/ 2886053 h 3193741"/>
              <a:gd name="connsiteX80" fmla="*/ 587884 w 5470628"/>
              <a:gd name="connsiteY80" fmla="*/ 2859746 h 3193741"/>
              <a:gd name="connsiteX81" fmla="*/ 779426 w 5470628"/>
              <a:gd name="connsiteY81" fmla="*/ 2885897 h 3193741"/>
              <a:gd name="connsiteX82" fmla="*/ 917288 w 5470628"/>
              <a:gd name="connsiteY82" fmla="*/ 2882248 h 3193741"/>
              <a:gd name="connsiteX83" fmla="*/ 718684 w 5470628"/>
              <a:gd name="connsiteY83" fmla="*/ 2819941 h 3193741"/>
              <a:gd name="connsiteX84" fmla="*/ 524650 w 5470628"/>
              <a:gd name="connsiteY84" fmla="*/ 2731220 h 3193741"/>
              <a:gd name="connsiteX85" fmla="*/ 670138 w 5470628"/>
              <a:gd name="connsiteY85" fmla="*/ 2735189 h 3193741"/>
              <a:gd name="connsiteX86" fmla="*/ 675382 w 5470628"/>
              <a:gd name="connsiteY86" fmla="*/ 2719369 h 3193741"/>
              <a:gd name="connsiteX87" fmla="*/ 542021 w 5470628"/>
              <a:gd name="connsiteY87" fmla="*/ 2601946 h 3193741"/>
              <a:gd name="connsiteX88" fmla="*/ 476895 w 5470628"/>
              <a:gd name="connsiteY88" fmla="*/ 2555976 h 3193741"/>
              <a:gd name="connsiteX89" fmla="*/ 188751 w 5470628"/>
              <a:gd name="connsiteY89" fmla="*/ 2428830 h 3193741"/>
              <a:gd name="connsiteX90" fmla="*/ 456762 w 5470628"/>
              <a:gd name="connsiteY90" fmla="*/ 2468731 h 3193741"/>
              <a:gd name="connsiteX91" fmla="*/ 174514 w 5470628"/>
              <a:gd name="connsiteY91" fmla="*/ 2345378 h 3193741"/>
              <a:gd name="connsiteX92" fmla="*/ 38827 w 5470628"/>
              <a:gd name="connsiteY92" fmla="*/ 2303685 h 3193741"/>
              <a:gd name="connsiteX93" fmla="*/ 3281 w 5470628"/>
              <a:gd name="connsiteY93" fmla="*/ 2273587 h 3193741"/>
              <a:gd name="connsiteX94" fmla="*/ 61590 w 5470628"/>
              <a:gd name="connsiteY94" fmla="*/ 2259170 h 3193741"/>
              <a:gd name="connsiteX95" fmla="*/ 242291 w 5470628"/>
              <a:gd name="connsiteY95" fmla="*/ 2250569 h 3193741"/>
              <a:gd name="connsiteX96" fmla="*/ 13205 w 5470628"/>
              <a:gd name="connsiteY96" fmla="*/ 2172263 h 3193741"/>
              <a:gd name="connsiteX97" fmla="*/ 180810 w 5470628"/>
              <a:gd name="connsiteY97" fmla="*/ 2168333 h 3193741"/>
              <a:gd name="connsiteX98" fmla="*/ 226020 w 5470628"/>
              <a:gd name="connsiteY98" fmla="*/ 2121100 h 3193741"/>
              <a:gd name="connsiteX99" fmla="*/ 299145 w 5470628"/>
              <a:gd name="connsiteY99" fmla="*/ 2044862 h 3193741"/>
              <a:gd name="connsiteX100" fmla="*/ 350236 w 5470628"/>
              <a:gd name="connsiteY100" fmla="*/ 2001187 h 3193741"/>
              <a:gd name="connsiteX101" fmla="*/ 365223 w 5470628"/>
              <a:gd name="connsiteY101" fmla="*/ 1881218 h 3193741"/>
              <a:gd name="connsiteX102" fmla="*/ 310707 w 5470628"/>
              <a:gd name="connsiteY102" fmla="*/ 1758752 h 3193741"/>
              <a:gd name="connsiteX103" fmla="*/ 181659 w 5470628"/>
              <a:gd name="connsiteY103" fmla="*/ 1709137 h 3193741"/>
              <a:gd name="connsiteX104" fmla="*/ 213063 w 5470628"/>
              <a:gd name="connsiteY104" fmla="*/ 1632021 h 3193741"/>
              <a:gd name="connsiteX105" fmla="*/ 481390 w 5470628"/>
              <a:gd name="connsiteY105" fmla="*/ 1644125 h 3193741"/>
              <a:gd name="connsiteX106" fmla="*/ 68930 w 5470628"/>
              <a:gd name="connsiteY106" fmla="*/ 1457537 h 3193741"/>
              <a:gd name="connsiteX107" fmla="*/ 135138 w 5470628"/>
              <a:gd name="connsiteY107" fmla="*/ 1440976 h 3193741"/>
              <a:gd name="connsiteX108" fmla="*/ 131611 w 5470628"/>
              <a:gd name="connsiteY108" fmla="*/ 1427642 h 3193741"/>
              <a:gd name="connsiteX109" fmla="*/ 130443 w 5470628"/>
              <a:gd name="connsiteY109" fmla="*/ 1343795 h 3193741"/>
              <a:gd name="connsiteX110" fmla="*/ 138930 w 5470628"/>
              <a:gd name="connsiteY110" fmla="*/ 1304094 h 3193741"/>
              <a:gd name="connsiteX111" fmla="*/ 118409 w 5470628"/>
              <a:gd name="connsiteY111" fmla="*/ 1262212 h 3193741"/>
              <a:gd name="connsiteX112" fmla="*/ 421410 w 5470628"/>
              <a:gd name="connsiteY112" fmla="*/ 1304757 h 3193741"/>
              <a:gd name="connsiteX113" fmla="*/ 655702 w 5470628"/>
              <a:gd name="connsiteY113" fmla="*/ 1291801 h 3193741"/>
              <a:gd name="connsiteX114" fmla="*/ 648299 w 5470628"/>
              <a:gd name="connsiteY114" fmla="*/ 1287715 h 3193741"/>
              <a:gd name="connsiteX115" fmla="*/ 531027 w 5470628"/>
              <a:gd name="connsiteY115" fmla="*/ 1193967 h 3193741"/>
              <a:gd name="connsiteX116" fmla="*/ 526433 w 5470628"/>
              <a:gd name="connsiteY116" fmla="*/ 1191913 h 3193741"/>
              <a:gd name="connsiteX117" fmla="*/ 504666 w 5470628"/>
              <a:gd name="connsiteY117" fmla="*/ 1177230 h 3193741"/>
              <a:gd name="connsiteX118" fmla="*/ 482307 w 5470628"/>
              <a:gd name="connsiteY118" fmla="*/ 1162618 h 3193741"/>
              <a:gd name="connsiteX119" fmla="*/ 479029 w 5470628"/>
              <a:gd name="connsiteY119" fmla="*/ 1162540 h 3193741"/>
              <a:gd name="connsiteX120" fmla="*/ 447663 w 5470628"/>
              <a:gd name="connsiteY120" fmla="*/ 1132649 h 3193741"/>
              <a:gd name="connsiteX121" fmla="*/ 438547 w 5470628"/>
              <a:gd name="connsiteY121" fmla="*/ 1110977 h 3193741"/>
              <a:gd name="connsiteX122" fmla="*/ 405343 w 5470628"/>
              <a:gd name="connsiteY122" fmla="*/ 1089612 h 3193741"/>
              <a:gd name="connsiteX123" fmla="*/ 371373 w 5470628"/>
              <a:gd name="connsiteY123" fmla="*/ 1070238 h 3193741"/>
              <a:gd name="connsiteX124" fmla="*/ 290358 w 5470628"/>
              <a:gd name="connsiteY124" fmla="*/ 1059884 h 3193741"/>
              <a:gd name="connsiteX125" fmla="*/ 235140 w 5470628"/>
              <a:gd name="connsiteY125" fmla="*/ 1029322 h 3193741"/>
              <a:gd name="connsiteX126" fmla="*/ 300494 w 5470628"/>
              <a:gd name="connsiteY126" fmla="*/ 1032083 h 3193741"/>
              <a:gd name="connsiteX127" fmla="*/ 239661 w 5470628"/>
              <a:gd name="connsiteY127" fmla="*/ 997457 h 3193741"/>
              <a:gd name="connsiteX128" fmla="*/ 204788 w 5470628"/>
              <a:gd name="connsiteY128" fmla="*/ 959211 h 3193741"/>
              <a:gd name="connsiteX129" fmla="*/ 207583 w 5470628"/>
              <a:gd name="connsiteY129" fmla="*/ 947009 h 3193741"/>
              <a:gd name="connsiteX130" fmla="*/ 223061 w 5470628"/>
              <a:gd name="connsiteY130" fmla="*/ 947033 h 3193741"/>
              <a:gd name="connsiteX131" fmla="*/ 280015 w 5470628"/>
              <a:gd name="connsiteY131" fmla="*/ 972164 h 3193741"/>
              <a:gd name="connsiteX132" fmla="*/ 353948 w 5470628"/>
              <a:gd name="connsiteY132" fmla="*/ 1006865 h 3193741"/>
              <a:gd name="connsiteX133" fmla="*/ 240466 w 5470628"/>
              <a:gd name="connsiteY133" fmla="*/ 939943 h 3193741"/>
              <a:gd name="connsiteX134" fmla="*/ 158812 w 5470628"/>
              <a:gd name="connsiteY134" fmla="*/ 891467 h 3193741"/>
              <a:gd name="connsiteX135" fmla="*/ 139551 w 5470628"/>
              <a:gd name="connsiteY135" fmla="*/ 855364 h 3193741"/>
              <a:gd name="connsiteX136" fmla="*/ 145731 w 5470628"/>
              <a:gd name="connsiteY136" fmla="*/ 844888 h 3193741"/>
              <a:gd name="connsiteX137" fmla="*/ 158154 w 5470628"/>
              <a:gd name="connsiteY137" fmla="*/ 848366 h 3193741"/>
              <a:gd name="connsiteX138" fmla="*/ 169370 w 5470628"/>
              <a:gd name="connsiteY138" fmla="*/ 856260 h 3193741"/>
              <a:gd name="connsiteX139" fmla="*/ 288295 w 5470628"/>
              <a:gd name="connsiteY139" fmla="*/ 915169 h 3193741"/>
              <a:gd name="connsiteX140" fmla="*/ 462694 w 5470628"/>
              <a:gd name="connsiteY140" fmla="*/ 994643 h 3193741"/>
              <a:gd name="connsiteX141" fmla="*/ 531910 w 5470628"/>
              <a:gd name="connsiteY141" fmla="*/ 1006664 h 3193741"/>
              <a:gd name="connsiteX142" fmla="*/ 333940 w 5470628"/>
              <a:gd name="connsiteY142" fmla="*/ 893507 h 3193741"/>
              <a:gd name="connsiteX143" fmla="*/ 181443 w 5470628"/>
              <a:gd name="connsiteY143" fmla="*/ 746608 h 3193741"/>
              <a:gd name="connsiteX144" fmla="*/ 162678 w 5470628"/>
              <a:gd name="connsiteY144" fmla="*/ 737018 h 3193741"/>
              <a:gd name="connsiteX145" fmla="*/ 156307 w 5470628"/>
              <a:gd name="connsiteY145" fmla="*/ 730435 h 3193741"/>
              <a:gd name="connsiteX146" fmla="*/ 117227 w 5470628"/>
              <a:gd name="connsiteY146" fmla="*/ 677515 h 3193741"/>
              <a:gd name="connsiteX147" fmla="*/ 113655 w 5470628"/>
              <a:gd name="connsiteY147" fmla="*/ 663474 h 3193741"/>
              <a:gd name="connsiteX148" fmla="*/ 115226 w 5470628"/>
              <a:gd name="connsiteY148" fmla="*/ 636712 h 3193741"/>
              <a:gd name="connsiteX149" fmla="*/ 105067 w 5470628"/>
              <a:gd name="connsiteY149" fmla="*/ 622046 h 3193741"/>
              <a:gd name="connsiteX150" fmla="*/ 104113 w 5470628"/>
              <a:gd name="connsiteY150" fmla="*/ 611722 h 3193741"/>
              <a:gd name="connsiteX151" fmla="*/ 118895 w 5470628"/>
              <a:gd name="connsiteY151" fmla="*/ 610169 h 3193741"/>
              <a:gd name="connsiteX152" fmla="*/ 163095 w 5470628"/>
              <a:gd name="connsiteY152" fmla="*/ 640642 h 3193741"/>
              <a:gd name="connsiteX153" fmla="*/ 185766 w 5470628"/>
              <a:gd name="connsiteY153" fmla="*/ 641454 h 3193741"/>
              <a:gd name="connsiteX154" fmla="*/ 212892 w 5470628"/>
              <a:gd name="connsiteY154" fmla="*/ 637457 h 3193741"/>
              <a:gd name="connsiteX155" fmla="*/ 223932 w 5470628"/>
              <a:gd name="connsiteY155" fmla="*/ 647271 h 3193741"/>
              <a:gd name="connsiteX156" fmla="*/ 287167 w 5470628"/>
              <a:gd name="connsiteY156" fmla="*/ 691571 h 3193741"/>
              <a:gd name="connsiteX157" fmla="*/ 330380 w 5470628"/>
              <a:gd name="connsiteY157" fmla="*/ 692506 h 3193741"/>
              <a:gd name="connsiteX158" fmla="*/ 296172 w 5470628"/>
              <a:gd name="connsiteY158" fmla="*/ 688108 h 3193741"/>
              <a:gd name="connsiteX159" fmla="*/ 286974 w 5470628"/>
              <a:gd name="connsiteY159" fmla="*/ 674512 h 3193741"/>
              <a:gd name="connsiteX160" fmla="*/ 286166 w 5470628"/>
              <a:gd name="connsiteY160" fmla="*/ 661798 h 3193741"/>
              <a:gd name="connsiteX161" fmla="*/ 236268 w 5470628"/>
              <a:gd name="connsiteY161" fmla="*/ 635338 h 3193741"/>
              <a:gd name="connsiteX162" fmla="*/ 231734 w 5470628"/>
              <a:gd name="connsiteY162" fmla="*/ 634225 h 3193741"/>
              <a:gd name="connsiteX163" fmla="*/ 221253 w 5470628"/>
              <a:gd name="connsiteY163" fmla="*/ 623870 h 3193741"/>
              <a:gd name="connsiteX164" fmla="*/ 237564 w 5470628"/>
              <a:gd name="connsiteY164" fmla="*/ 613590 h 3193741"/>
              <a:gd name="connsiteX165" fmla="*/ 282259 w 5470628"/>
              <a:gd name="connsiteY165" fmla="*/ 619091 h 3193741"/>
              <a:gd name="connsiteX166" fmla="*/ 370630 w 5470628"/>
              <a:gd name="connsiteY166" fmla="*/ 665566 h 3193741"/>
              <a:gd name="connsiteX167" fmla="*/ 498017 w 5470628"/>
              <a:gd name="connsiteY167" fmla="*/ 740532 h 3193741"/>
              <a:gd name="connsiteX168" fmla="*/ 918036 w 5470628"/>
              <a:gd name="connsiteY168" fmla="*/ 924307 h 3193741"/>
              <a:gd name="connsiteX169" fmla="*/ 1079304 w 5470628"/>
              <a:gd name="connsiteY169" fmla="*/ 984494 h 3193741"/>
              <a:gd name="connsiteX170" fmla="*/ 1079935 w 5470628"/>
              <a:gd name="connsiteY170" fmla="*/ 980383 h 3193741"/>
              <a:gd name="connsiteX171" fmla="*/ 1079695 w 5470628"/>
              <a:gd name="connsiteY171" fmla="*/ 976616 h 3193741"/>
              <a:gd name="connsiteX172" fmla="*/ 966178 w 5470628"/>
              <a:gd name="connsiteY172" fmla="*/ 937219 h 3193741"/>
              <a:gd name="connsiteX173" fmla="*/ 720106 w 5470628"/>
              <a:gd name="connsiteY173" fmla="*/ 807112 h 3193741"/>
              <a:gd name="connsiteX174" fmla="*/ 698823 w 5470628"/>
              <a:gd name="connsiteY174" fmla="*/ 804708 h 3193741"/>
              <a:gd name="connsiteX175" fmla="*/ 664513 w 5470628"/>
              <a:gd name="connsiteY175" fmla="*/ 784663 h 3193741"/>
              <a:gd name="connsiteX176" fmla="*/ 660380 w 5470628"/>
              <a:gd name="connsiteY176" fmla="*/ 771165 h 3193741"/>
              <a:gd name="connsiteX177" fmla="*/ 584959 w 5470628"/>
              <a:gd name="connsiteY177" fmla="*/ 722409 h 3193741"/>
              <a:gd name="connsiteX178" fmla="*/ 435649 w 5470628"/>
              <a:gd name="connsiteY178" fmla="*/ 639659 h 3193741"/>
              <a:gd name="connsiteX179" fmla="*/ 404944 w 5470628"/>
              <a:gd name="connsiteY179" fmla="*/ 606128 h 3193741"/>
              <a:gd name="connsiteX180" fmla="*/ 408476 w 5470628"/>
              <a:gd name="connsiteY180" fmla="*/ 591466 h 3193741"/>
              <a:gd name="connsiteX181" fmla="*/ 425225 w 5470628"/>
              <a:gd name="connsiteY181" fmla="*/ 592759 h 3193741"/>
              <a:gd name="connsiteX182" fmla="*/ 487115 w 5470628"/>
              <a:gd name="connsiteY182" fmla="*/ 620614 h 3193741"/>
              <a:gd name="connsiteX183" fmla="*/ 550277 w 5470628"/>
              <a:gd name="connsiteY183" fmla="*/ 649738 h 3193741"/>
              <a:gd name="connsiteX184" fmla="*/ 544421 w 5470628"/>
              <a:gd name="connsiteY184" fmla="*/ 641907 h 3193741"/>
              <a:gd name="connsiteX185" fmla="*/ 431905 w 5470628"/>
              <a:gd name="connsiteY185" fmla="*/ 580799 h 3193741"/>
              <a:gd name="connsiteX186" fmla="*/ 351177 w 5470628"/>
              <a:gd name="connsiteY186" fmla="*/ 528177 h 3193741"/>
              <a:gd name="connsiteX187" fmla="*/ 339749 w 5470628"/>
              <a:gd name="connsiteY187" fmla="*/ 498244 h 3193741"/>
              <a:gd name="connsiteX188" fmla="*/ 346313 w 5470628"/>
              <a:gd name="connsiteY188" fmla="*/ 489145 h 3193741"/>
              <a:gd name="connsiteX189" fmla="*/ 356579 w 5470628"/>
              <a:gd name="connsiteY189" fmla="*/ 491460 h 3193741"/>
              <a:gd name="connsiteX190" fmla="*/ 371505 w 5470628"/>
              <a:gd name="connsiteY190" fmla="*/ 501516 h 3193741"/>
              <a:gd name="connsiteX191" fmla="*/ 476275 w 5470628"/>
              <a:gd name="connsiteY191" fmla="*/ 553122 h 3193741"/>
              <a:gd name="connsiteX192" fmla="*/ 649952 w 5470628"/>
              <a:gd name="connsiteY192" fmla="*/ 635294 h 3193741"/>
              <a:gd name="connsiteX193" fmla="*/ 727161 w 5470628"/>
              <a:gd name="connsiteY193" fmla="*/ 651328 h 3193741"/>
              <a:gd name="connsiteX194" fmla="*/ 722417 w 5470628"/>
              <a:gd name="connsiteY194" fmla="*/ 646921 h 3193741"/>
              <a:gd name="connsiteX195" fmla="*/ 546079 w 5470628"/>
              <a:gd name="connsiteY195" fmla="*/ 546328 h 3193741"/>
              <a:gd name="connsiteX196" fmla="*/ 378182 w 5470628"/>
              <a:gd name="connsiteY196" fmla="*/ 386585 h 3193741"/>
              <a:gd name="connsiteX197" fmla="*/ 370158 w 5470628"/>
              <a:gd name="connsiteY197" fmla="*/ 382100 h 3193741"/>
              <a:gd name="connsiteX198" fmla="*/ 357861 w 5470628"/>
              <a:gd name="connsiteY198" fmla="*/ 371252 h 3193741"/>
              <a:gd name="connsiteX199" fmla="*/ 331313 w 5470628"/>
              <a:gd name="connsiteY199" fmla="*/ 328203 h 3193741"/>
              <a:gd name="connsiteX200" fmla="*/ 319354 w 5470628"/>
              <a:gd name="connsiteY200" fmla="*/ 299282 h 3193741"/>
              <a:gd name="connsiteX201" fmla="*/ 319682 w 5470628"/>
              <a:gd name="connsiteY201" fmla="*/ 285719 h 3193741"/>
              <a:gd name="connsiteX202" fmla="*/ 306391 w 5470628"/>
              <a:gd name="connsiteY202" fmla="*/ 268585 h 3193741"/>
              <a:gd name="connsiteX203" fmla="*/ 303294 w 5470628"/>
              <a:gd name="connsiteY203" fmla="*/ 257334 h 3193741"/>
              <a:gd name="connsiteX204" fmla="*/ 319242 w 5470628"/>
              <a:gd name="connsiteY204" fmla="*/ 255403 h 3193741"/>
              <a:gd name="connsiteX205" fmla="*/ 364093 w 5470628"/>
              <a:gd name="connsiteY205" fmla="*/ 286745 h 3193741"/>
              <a:gd name="connsiteX206" fmla="*/ 385301 w 5470628"/>
              <a:gd name="connsiteY206" fmla="*/ 287973 h 3193741"/>
              <a:gd name="connsiteX207" fmla="*/ 417598 w 5470628"/>
              <a:gd name="connsiteY207" fmla="*/ 285722 h 3193741"/>
              <a:gd name="connsiteX208" fmla="*/ 440155 w 5470628"/>
              <a:gd name="connsiteY208" fmla="*/ 308139 h 3193741"/>
              <a:gd name="connsiteX209" fmla="*/ 534406 w 5470628"/>
              <a:gd name="connsiteY209" fmla="*/ 339430 h 3193741"/>
              <a:gd name="connsiteX210" fmla="*/ 495633 w 5470628"/>
              <a:gd name="connsiteY210" fmla="*/ 333450 h 3193741"/>
              <a:gd name="connsiteX211" fmla="*/ 486289 w 5470628"/>
              <a:gd name="connsiteY211" fmla="*/ 322243 h 3193741"/>
              <a:gd name="connsiteX212" fmla="*/ 484000 w 5470628"/>
              <a:gd name="connsiteY212" fmla="*/ 304964 h 3193741"/>
              <a:gd name="connsiteX213" fmla="*/ 436911 w 5470628"/>
              <a:gd name="connsiteY213" fmla="*/ 280536 h 3193741"/>
              <a:gd name="connsiteX214" fmla="*/ 426865 w 5470628"/>
              <a:gd name="connsiteY214" fmla="*/ 277007 h 3193741"/>
              <a:gd name="connsiteX215" fmla="*/ 420654 w 5470628"/>
              <a:gd name="connsiteY215" fmla="*/ 268269 h 3193741"/>
              <a:gd name="connsiteX216" fmla="*/ 432329 w 5470628"/>
              <a:gd name="connsiteY216" fmla="*/ 259975 h 3193741"/>
              <a:gd name="connsiteX217" fmla="*/ 447672 w 5470628"/>
              <a:gd name="connsiteY217" fmla="*/ 257879 h 3193741"/>
              <a:gd name="connsiteX218" fmla="*/ 502242 w 5470628"/>
              <a:gd name="connsiteY218" fmla="*/ 273572 h 3193741"/>
              <a:gd name="connsiteX219" fmla="*/ 659874 w 5470628"/>
              <a:gd name="connsiteY219" fmla="*/ 365516 h 3193741"/>
              <a:gd name="connsiteX220" fmla="*/ 829177 w 5470628"/>
              <a:gd name="connsiteY220" fmla="*/ 444421 h 3193741"/>
              <a:gd name="connsiteX221" fmla="*/ 1231903 w 5470628"/>
              <a:gd name="connsiteY221" fmla="*/ 613682 h 3193741"/>
              <a:gd name="connsiteX222" fmla="*/ 1911736 w 5470628"/>
              <a:gd name="connsiteY222" fmla="*/ 685084 h 3193741"/>
              <a:gd name="connsiteX223" fmla="*/ 2564313 w 5470628"/>
              <a:gd name="connsiteY223" fmla="*/ 632143 h 3193741"/>
              <a:gd name="connsiteX224" fmla="*/ 2657304 w 5470628"/>
              <a:gd name="connsiteY224" fmla="*/ 624913 h 3193741"/>
              <a:gd name="connsiteX225" fmla="*/ 4235818 w 5470628"/>
              <a:gd name="connsiteY225" fmla="*/ 259339 h 3193741"/>
              <a:gd name="connsiteX226" fmla="*/ 4460331 w 5470628"/>
              <a:gd name="connsiteY226" fmla="*/ 176864 h 3193741"/>
              <a:gd name="connsiteX227" fmla="*/ 4499578 w 5470628"/>
              <a:gd name="connsiteY227" fmla="*/ 186791 h 3193741"/>
              <a:gd name="connsiteX228" fmla="*/ 4514640 w 5470628"/>
              <a:gd name="connsiteY228" fmla="*/ 188841 h 3193741"/>
              <a:gd name="connsiteX229" fmla="*/ 4516523 w 5470628"/>
              <a:gd name="connsiteY229" fmla="*/ 189988 h 3193741"/>
              <a:gd name="connsiteX230" fmla="*/ 4518126 w 5470628"/>
              <a:gd name="connsiteY230" fmla="*/ 189316 h 3193741"/>
              <a:gd name="connsiteX231" fmla="*/ 4514640 w 5470628"/>
              <a:gd name="connsiteY231" fmla="*/ 188841 h 3193741"/>
              <a:gd name="connsiteX232" fmla="*/ 4511569 w 5470628"/>
              <a:gd name="connsiteY232" fmla="*/ 186970 h 3193741"/>
              <a:gd name="connsiteX233" fmla="*/ 4510888 w 5470628"/>
              <a:gd name="connsiteY233" fmla="*/ 180943 h 3193741"/>
              <a:gd name="connsiteX234" fmla="*/ 4531865 w 5470628"/>
              <a:gd name="connsiteY234" fmla="*/ 155151 h 3193741"/>
              <a:gd name="connsiteX235" fmla="*/ 4573441 w 5470628"/>
              <a:gd name="connsiteY235" fmla="*/ 139676 h 3193741"/>
              <a:gd name="connsiteX236" fmla="*/ 4594964 w 5470628"/>
              <a:gd name="connsiteY236" fmla="*/ 145847 h 3193741"/>
              <a:gd name="connsiteX237" fmla="*/ 4623059 w 5470628"/>
              <a:gd name="connsiteY237" fmla="*/ 152410 h 3193741"/>
              <a:gd name="connsiteX238" fmla="*/ 4748356 w 5470628"/>
              <a:gd name="connsiteY238" fmla="*/ 68192 h 3193741"/>
              <a:gd name="connsiteX239" fmla="*/ 4833812 w 5470628"/>
              <a:gd name="connsiteY239" fmla="*/ 8017 h 3193741"/>
              <a:gd name="connsiteX240" fmla="*/ 4850908 w 5470628"/>
              <a:gd name="connsiteY240" fmla="*/ 727 h 3193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5470628" h="3193741">
                <a:moveTo>
                  <a:pt x="5462602" y="1413608"/>
                </a:moveTo>
                <a:lnTo>
                  <a:pt x="5465724" y="1421881"/>
                </a:lnTo>
                <a:cubicBezTo>
                  <a:pt x="5472118" y="1444281"/>
                  <a:pt x="5472640" y="1461744"/>
                  <a:pt x="5465025" y="1466556"/>
                </a:cubicBezTo>
                <a:lnTo>
                  <a:pt x="5463208" y="1466226"/>
                </a:lnTo>
                <a:lnTo>
                  <a:pt x="5463242" y="1451866"/>
                </a:lnTo>
                <a:cubicBezTo>
                  <a:pt x="5463190" y="1441487"/>
                  <a:pt x="5463068" y="1431722"/>
                  <a:pt x="5462894" y="1423194"/>
                </a:cubicBezTo>
                <a:close/>
                <a:moveTo>
                  <a:pt x="5461417" y="1391849"/>
                </a:moveTo>
                <a:cubicBezTo>
                  <a:pt x="5461710" y="1392940"/>
                  <a:pt x="5461992" y="1396513"/>
                  <a:pt x="5462246" y="1401944"/>
                </a:cubicBezTo>
                <a:lnTo>
                  <a:pt x="5462602" y="1413608"/>
                </a:lnTo>
                <a:lnTo>
                  <a:pt x="5459078" y="1404268"/>
                </a:lnTo>
                <a:lnTo>
                  <a:pt x="5460137" y="1393780"/>
                </a:lnTo>
                <a:cubicBezTo>
                  <a:pt x="5460561" y="1391114"/>
                  <a:pt x="5460982" y="1390270"/>
                  <a:pt x="5461417" y="1391849"/>
                </a:cubicBezTo>
                <a:close/>
                <a:moveTo>
                  <a:pt x="614271" y="1052206"/>
                </a:moveTo>
                <a:cubicBezTo>
                  <a:pt x="613444" y="1053256"/>
                  <a:pt x="612323" y="1054339"/>
                  <a:pt x="611497" y="1055389"/>
                </a:cubicBezTo>
                <a:cubicBezTo>
                  <a:pt x="617673" y="1058912"/>
                  <a:pt x="624115" y="1061928"/>
                  <a:pt x="630277" y="1065215"/>
                </a:cubicBezTo>
                <a:cubicBezTo>
                  <a:pt x="637469" y="1066004"/>
                  <a:pt x="644958" y="1066759"/>
                  <a:pt x="651856" y="1067584"/>
                </a:cubicBezTo>
                <a:cubicBezTo>
                  <a:pt x="639327" y="1062458"/>
                  <a:pt x="626799" y="1057332"/>
                  <a:pt x="614271" y="1052206"/>
                </a:cubicBezTo>
                <a:close/>
                <a:moveTo>
                  <a:pt x="810628" y="695550"/>
                </a:moveTo>
                <a:cubicBezTo>
                  <a:pt x="873537" y="739416"/>
                  <a:pt x="951215" y="767494"/>
                  <a:pt x="1033084" y="791270"/>
                </a:cubicBezTo>
                <a:cubicBezTo>
                  <a:pt x="1034205" y="790184"/>
                  <a:pt x="1035031" y="789136"/>
                  <a:pt x="1036153" y="788050"/>
                </a:cubicBezTo>
                <a:cubicBezTo>
                  <a:pt x="960983" y="757296"/>
                  <a:pt x="885798" y="726306"/>
                  <a:pt x="810628" y="695550"/>
                </a:cubicBezTo>
                <a:close/>
                <a:moveTo>
                  <a:pt x="4850908" y="727"/>
                </a:moveTo>
                <a:cubicBezTo>
                  <a:pt x="4858191" y="2929"/>
                  <a:pt x="4860543" y="7152"/>
                  <a:pt x="4858584" y="13795"/>
                </a:cubicBezTo>
                <a:cubicBezTo>
                  <a:pt x="4855845" y="22194"/>
                  <a:pt x="4850092" y="30008"/>
                  <a:pt x="4843408" y="37224"/>
                </a:cubicBezTo>
                <a:cubicBezTo>
                  <a:pt x="4812232" y="71132"/>
                  <a:pt x="4827067" y="79774"/>
                  <a:pt x="4871062" y="78954"/>
                </a:cubicBezTo>
                <a:cubicBezTo>
                  <a:pt x="4910302" y="78234"/>
                  <a:pt x="4949507" y="72299"/>
                  <a:pt x="4989038" y="66799"/>
                </a:cubicBezTo>
                <a:cubicBezTo>
                  <a:pt x="5008500" y="63967"/>
                  <a:pt x="5009491" y="65509"/>
                  <a:pt x="5002636" y="79388"/>
                </a:cubicBezTo>
                <a:cubicBezTo>
                  <a:pt x="4991594" y="102315"/>
                  <a:pt x="4990844" y="123285"/>
                  <a:pt x="5008332" y="140859"/>
                </a:cubicBezTo>
                <a:cubicBezTo>
                  <a:pt x="5012456" y="144868"/>
                  <a:pt x="5015428" y="149491"/>
                  <a:pt x="5014326" y="155555"/>
                </a:cubicBezTo>
                <a:cubicBezTo>
                  <a:pt x="5009356" y="180357"/>
                  <a:pt x="5019874" y="200674"/>
                  <a:pt x="5030704" y="221190"/>
                </a:cubicBezTo>
                <a:cubicBezTo>
                  <a:pt x="5048958" y="255517"/>
                  <a:pt x="5072099" y="287116"/>
                  <a:pt x="5097262" y="317759"/>
                </a:cubicBezTo>
                <a:cubicBezTo>
                  <a:pt x="5115004" y="339336"/>
                  <a:pt x="5126222" y="365974"/>
                  <a:pt x="5165084" y="373367"/>
                </a:cubicBezTo>
                <a:cubicBezTo>
                  <a:pt x="5174420" y="375083"/>
                  <a:pt x="5177498" y="381353"/>
                  <a:pt x="5174137" y="389353"/>
                </a:cubicBezTo>
                <a:cubicBezTo>
                  <a:pt x="5163026" y="415847"/>
                  <a:pt x="5172067" y="436343"/>
                  <a:pt x="5192507" y="453561"/>
                </a:cubicBezTo>
                <a:cubicBezTo>
                  <a:pt x="5199734" y="459565"/>
                  <a:pt x="5197020" y="463690"/>
                  <a:pt x="5187160" y="467732"/>
                </a:cubicBezTo>
                <a:cubicBezTo>
                  <a:pt x="5175836" y="472188"/>
                  <a:pt x="5167025" y="478711"/>
                  <a:pt x="5160106" y="486904"/>
                </a:cubicBezTo>
                <a:cubicBezTo>
                  <a:pt x="5148744" y="500143"/>
                  <a:pt x="5143396" y="514315"/>
                  <a:pt x="5138948" y="528614"/>
                </a:cubicBezTo>
                <a:cubicBezTo>
                  <a:pt x="5132042" y="551041"/>
                  <a:pt x="5123894" y="572670"/>
                  <a:pt x="5097016" y="589923"/>
                </a:cubicBezTo>
                <a:cubicBezTo>
                  <a:pt x="5089016" y="595163"/>
                  <a:pt x="5082598" y="601872"/>
                  <a:pt x="5075869" y="608381"/>
                </a:cubicBezTo>
                <a:cubicBezTo>
                  <a:pt x="5078016" y="614052"/>
                  <a:pt x="5083322" y="617918"/>
                  <a:pt x="5093172" y="618385"/>
                </a:cubicBezTo>
                <a:cubicBezTo>
                  <a:pt x="5155867" y="621469"/>
                  <a:pt x="5153088" y="652648"/>
                  <a:pt x="5153518" y="687474"/>
                </a:cubicBezTo>
                <a:cubicBezTo>
                  <a:pt x="5154177" y="730575"/>
                  <a:pt x="5118812" y="754787"/>
                  <a:pt x="5074984" y="776941"/>
                </a:cubicBezTo>
                <a:cubicBezTo>
                  <a:pt x="5059986" y="784451"/>
                  <a:pt x="5038116" y="786863"/>
                  <a:pt x="5033348" y="805473"/>
                </a:cubicBezTo>
                <a:cubicBezTo>
                  <a:pt x="5059529" y="819384"/>
                  <a:pt x="5089376" y="802009"/>
                  <a:pt x="5116847" y="803426"/>
                </a:cubicBezTo>
                <a:cubicBezTo>
                  <a:pt x="5139548" y="804709"/>
                  <a:pt x="5176330" y="798120"/>
                  <a:pt x="5147902" y="833118"/>
                </a:cubicBezTo>
                <a:cubicBezTo>
                  <a:pt x="5139626" y="843373"/>
                  <a:pt x="5150382" y="848714"/>
                  <a:pt x="5161665" y="848297"/>
                </a:cubicBezTo>
                <a:cubicBezTo>
                  <a:pt x="5253064" y="844106"/>
                  <a:pt x="5215170" y="912756"/>
                  <a:pt x="5246520" y="942412"/>
                </a:cubicBezTo>
                <a:cubicBezTo>
                  <a:pt x="5255359" y="950358"/>
                  <a:pt x="5247812" y="967405"/>
                  <a:pt x="5235368" y="972946"/>
                </a:cubicBezTo>
                <a:cubicBezTo>
                  <a:pt x="5156387" y="1008610"/>
                  <a:pt x="5149354" y="1071149"/>
                  <a:pt x="5113739" y="1128845"/>
                </a:cubicBezTo>
                <a:cubicBezTo>
                  <a:pt x="5157305" y="1144685"/>
                  <a:pt x="5208388" y="1143005"/>
                  <a:pt x="5255034" y="1151117"/>
                </a:cubicBezTo>
                <a:cubicBezTo>
                  <a:pt x="5303482" y="1159484"/>
                  <a:pt x="5304156" y="1170079"/>
                  <a:pt x="5267513" y="1216275"/>
                </a:cubicBezTo>
                <a:cubicBezTo>
                  <a:pt x="5370269" y="1212844"/>
                  <a:pt x="5370269" y="1212844"/>
                  <a:pt x="5343113" y="1281854"/>
                </a:cubicBezTo>
                <a:cubicBezTo>
                  <a:pt x="5386272" y="1279593"/>
                  <a:pt x="5428618" y="1334726"/>
                  <a:pt x="5452014" y="1385543"/>
                </a:cubicBezTo>
                <a:lnTo>
                  <a:pt x="5459078" y="1404268"/>
                </a:lnTo>
                <a:lnTo>
                  <a:pt x="5458838" y="1406644"/>
                </a:lnTo>
                <a:cubicBezTo>
                  <a:pt x="5457942" y="1418063"/>
                  <a:pt x="5456960" y="1434367"/>
                  <a:pt x="5455752" y="1450751"/>
                </a:cubicBezTo>
                <a:lnTo>
                  <a:pt x="5454594" y="1464662"/>
                </a:lnTo>
                <a:lnTo>
                  <a:pt x="5447215" y="1463321"/>
                </a:lnTo>
                <a:cubicBezTo>
                  <a:pt x="5441256" y="1459714"/>
                  <a:pt x="5437002" y="1458345"/>
                  <a:pt x="5433934" y="1458428"/>
                </a:cubicBezTo>
                <a:cubicBezTo>
                  <a:pt x="5424728" y="1458676"/>
                  <a:pt x="5426188" y="1471978"/>
                  <a:pt x="5424276" y="1477014"/>
                </a:cubicBezTo>
                <a:cubicBezTo>
                  <a:pt x="5417851" y="1492977"/>
                  <a:pt x="5433852" y="1501241"/>
                  <a:pt x="5444628" y="1511562"/>
                </a:cubicBezTo>
                <a:cubicBezTo>
                  <a:pt x="5448663" y="1515344"/>
                  <a:pt x="5451544" y="1497678"/>
                  <a:pt x="5453752" y="1474786"/>
                </a:cubicBezTo>
                <a:lnTo>
                  <a:pt x="5454594" y="1464662"/>
                </a:lnTo>
                <a:lnTo>
                  <a:pt x="5463208" y="1466226"/>
                </a:lnTo>
                <a:lnTo>
                  <a:pt x="5463164" y="1484226"/>
                </a:lnTo>
                <a:cubicBezTo>
                  <a:pt x="5462722" y="1528173"/>
                  <a:pt x="5460824" y="1571999"/>
                  <a:pt x="5456160" y="1575885"/>
                </a:cubicBezTo>
                <a:cubicBezTo>
                  <a:pt x="5406708" y="1617226"/>
                  <a:pt x="5442751" y="1692579"/>
                  <a:pt x="5345636" y="1714543"/>
                </a:cubicBezTo>
                <a:cubicBezTo>
                  <a:pt x="5301930" y="1724583"/>
                  <a:pt x="5282493" y="1755882"/>
                  <a:pt x="5251319" y="1775792"/>
                </a:cubicBezTo>
                <a:cubicBezTo>
                  <a:pt x="5142610" y="1844714"/>
                  <a:pt x="5072132" y="1925140"/>
                  <a:pt x="5043512" y="2027305"/>
                </a:cubicBezTo>
                <a:cubicBezTo>
                  <a:pt x="5035488" y="2055562"/>
                  <a:pt x="5000258" y="2081893"/>
                  <a:pt x="4978144" y="2108535"/>
                </a:cubicBezTo>
                <a:cubicBezTo>
                  <a:pt x="4990785" y="2124798"/>
                  <a:pt x="5050411" y="2079615"/>
                  <a:pt x="5031476" y="2128173"/>
                </a:cubicBezTo>
                <a:cubicBezTo>
                  <a:pt x="5017138" y="2164787"/>
                  <a:pt x="4975973" y="2191363"/>
                  <a:pt x="4937389" y="2216441"/>
                </a:cubicBezTo>
                <a:cubicBezTo>
                  <a:pt x="4893079" y="2245058"/>
                  <a:pt x="4843760" y="2269776"/>
                  <a:pt x="4826122" y="2315331"/>
                </a:cubicBezTo>
                <a:cubicBezTo>
                  <a:pt x="4822276" y="2325050"/>
                  <a:pt x="3896510" y="3112888"/>
                  <a:pt x="2544647" y="3190975"/>
                </a:cubicBezTo>
                <a:cubicBezTo>
                  <a:pt x="2323734" y="3203734"/>
                  <a:pt x="1445947" y="3169121"/>
                  <a:pt x="1328257" y="3153006"/>
                </a:cubicBezTo>
                <a:cubicBezTo>
                  <a:pt x="1207258" y="3136344"/>
                  <a:pt x="1101756" y="3091943"/>
                  <a:pt x="977943" y="3082502"/>
                </a:cubicBezTo>
                <a:cubicBezTo>
                  <a:pt x="912454" y="3077622"/>
                  <a:pt x="848655" y="3061861"/>
                  <a:pt x="854473" y="2994250"/>
                </a:cubicBezTo>
                <a:cubicBezTo>
                  <a:pt x="856228" y="2975057"/>
                  <a:pt x="838125" y="2961827"/>
                  <a:pt x="811593" y="2970498"/>
                </a:cubicBezTo>
                <a:cubicBezTo>
                  <a:pt x="761454" y="2987010"/>
                  <a:pt x="736680" y="2962489"/>
                  <a:pt x="707024" y="2945439"/>
                </a:cubicBezTo>
                <a:cubicBezTo>
                  <a:pt x="654509" y="2915262"/>
                  <a:pt x="603913" y="2882480"/>
                  <a:pt x="523487" y="2886053"/>
                </a:cubicBezTo>
                <a:cubicBezTo>
                  <a:pt x="537017" y="2855468"/>
                  <a:pt x="563587" y="2856758"/>
                  <a:pt x="587884" y="2859746"/>
                </a:cubicBezTo>
                <a:cubicBezTo>
                  <a:pt x="652090" y="2867866"/>
                  <a:pt x="715235" y="2878012"/>
                  <a:pt x="779426" y="2885897"/>
                </a:cubicBezTo>
                <a:cubicBezTo>
                  <a:pt x="821123" y="2891048"/>
                  <a:pt x="863074" y="2900202"/>
                  <a:pt x="917288" y="2882248"/>
                </a:cubicBezTo>
                <a:cubicBezTo>
                  <a:pt x="866364" y="2830288"/>
                  <a:pt x="785092" y="2829930"/>
                  <a:pt x="718684" y="2819941"/>
                </a:cubicBezTo>
                <a:cubicBezTo>
                  <a:pt x="635747" y="2807447"/>
                  <a:pt x="584925" y="2771133"/>
                  <a:pt x="524650" y="2731220"/>
                </a:cubicBezTo>
                <a:cubicBezTo>
                  <a:pt x="584180" y="2712621"/>
                  <a:pt x="623299" y="2742760"/>
                  <a:pt x="670138" y="2735189"/>
                </a:cubicBezTo>
                <a:cubicBezTo>
                  <a:pt x="672406" y="2728745"/>
                  <a:pt x="675988" y="2719532"/>
                  <a:pt x="675382" y="2719369"/>
                </a:cubicBezTo>
                <a:cubicBezTo>
                  <a:pt x="596666" y="2703042"/>
                  <a:pt x="557844" y="2658869"/>
                  <a:pt x="542021" y="2601946"/>
                </a:cubicBezTo>
                <a:cubicBezTo>
                  <a:pt x="533902" y="2572560"/>
                  <a:pt x="505246" y="2566541"/>
                  <a:pt x="476895" y="2555976"/>
                </a:cubicBezTo>
                <a:cubicBezTo>
                  <a:pt x="377189" y="2518466"/>
                  <a:pt x="272496" y="2486779"/>
                  <a:pt x="188751" y="2428830"/>
                </a:cubicBezTo>
                <a:cubicBezTo>
                  <a:pt x="280875" y="2426687"/>
                  <a:pt x="357216" y="2461808"/>
                  <a:pt x="456762" y="2468731"/>
                </a:cubicBezTo>
                <a:cubicBezTo>
                  <a:pt x="373794" y="2404281"/>
                  <a:pt x="269816" y="2379152"/>
                  <a:pt x="174514" y="2345378"/>
                </a:cubicBezTo>
                <a:cubicBezTo>
                  <a:pt x="130977" y="2330009"/>
                  <a:pt x="90329" y="2308598"/>
                  <a:pt x="38827" y="2303685"/>
                </a:cubicBezTo>
                <a:cubicBezTo>
                  <a:pt x="20556" y="2301864"/>
                  <a:pt x="-10092" y="2297272"/>
                  <a:pt x="3281" y="2273587"/>
                </a:cubicBezTo>
                <a:cubicBezTo>
                  <a:pt x="14533" y="2253956"/>
                  <a:pt x="39095" y="2256437"/>
                  <a:pt x="61590" y="2259170"/>
                </a:cubicBezTo>
                <a:cubicBezTo>
                  <a:pt x="115591" y="2265916"/>
                  <a:pt x="170539" y="2259497"/>
                  <a:pt x="242291" y="2250569"/>
                </a:cubicBezTo>
                <a:cubicBezTo>
                  <a:pt x="178223" y="2197829"/>
                  <a:pt x="68904" y="2229102"/>
                  <a:pt x="13205" y="2172263"/>
                </a:cubicBezTo>
                <a:cubicBezTo>
                  <a:pt x="77196" y="2153598"/>
                  <a:pt x="128251" y="2170191"/>
                  <a:pt x="180810" y="2168333"/>
                </a:cubicBezTo>
                <a:cubicBezTo>
                  <a:pt x="228319" y="2166612"/>
                  <a:pt x="239444" y="2154350"/>
                  <a:pt x="226020" y="2121100"/>
                </a:cubicBezTo>
                <a:cubicBezTo>
                  <a:pt x="205165" y="2069293"/>
                  <a:pt x="229388" y="2038364"/>
                  <a:pt x="299145" y="2044862"/>
                </a:cubicBezTo>
                <a:cubicBezTo>
                  <a:pt x="363822" y="2051027"/>
                  <a:pt x="369032" y="2029991"/>
                  <a:pt x="350236" y="2001187"/>
                </a:cubicBezTo>
                <a:cubicBezTo>
                  <a:pt x="322862" y="1959187"/>
                  <a:pt x="348423" y="1921214"/>
                  <a:pt x="365223" y="1881218"/>
                </a:cubicBezTo>
                <a:cubicBezTo>
                  <a:pt x="390527" y="1820499"/>
                  <a:pt x="376326" y="1793748"/>
                  <a:pt x="310707" y="1758752"/>
                </a:cubicBezTo>
                <a:cubicBezTo>
                  <a:pt x="273754" y="1739265"/>
                  <a:pt x="234367" y="1723631"/>
                  <a:pt x="181659" y="1709137"/>
                </a:cubicBezTo>
                <a:cubicBezTo>
                  <a:pt x="299387" y="1683727"/>
                  <a:pt x="172918" y="1660608"/>
                  <a:pt x="213063" y="1632021"/>
                </a:cubicBezTo>
                <a:cubicBezTo>
                  <a:pt x="296030" y="1612244"/>
                  <a:pt x="369047" y="1679323"/>
                  <a:pt x="481390" y="1644125"/>
                </a:cubicBezTo>
                <a:cubicBezTo>
                  <a:pt x="336659" y="1595935"/>
                  <a:pt x="176348" y="1532074"/>
                  <a:pt x="68930" y="1457537"/>
                </a:cubicBezTo>
                <a:cubicBezTo>
                  <a:pt x="91299" y="1434897"/>
                  <a:pt x="115799" y="1450436"/>
                  <a:pt x="135138" y="1440976"/>
                </a:cubicBezTo>
                <a:cubicBezTo>
                  <a:pt x="133952" y="1436374"/>
                  <a:pt x="135290" y="1429332"/>
                  <a:pt x="131611" y="1427642"/>
                </a:cubicBezTo>
                <a:cubicBezTo>
                  <a:pt x="52402" y="1389548"/>
                  <a:pt x="51441" y="1388478"/>
                  <a:pt x="130443" y="1343795"/>
                </a:cubicBezTo>
                <a:cubicBezTo>
                  <a:pt x="158017" y="1328118"/>
                  <a:pt x="154966" y="1317573"/>
                  <a:pt x="138930" y="1304094"/>
                </a:cubicBezTo>
                <a:cubicBezTo>
                  <a:pt x="127608" y="1294551"/>
                  <a:pt x="113720" y="1286742"/>
                  <a:pt x="118409" y="1262212"/>
                </a:cubicBezTo>
                <a:cubicBezTo>
                  <a:pt x="164937" y="1287183"/>
                  <a:pt x="383505" y="1312432"/>
                  <a:pt x="421410" y="1304757"/>
                </a:cubicBezTo>
                <a:cubicBezTo>
                  <a:pt x="464009" y="1296037"/>
                  <a:pt x="610877" y="1288926"/>
                  <a:pt x="655702" y="1291801"/>
                </a:cubicBezTo>
                <a:cubicBezTo>
                  <a:pt x="653235" y="1290438"/>
                  <a:pt x="650767" y="1289077"/>
                  <a:pt x="648299" y="1287715"/>
                </a:cubicBezTo>
                <a:cubicBezTo>
                  <a:pt x="603999" y="1260339"/>
                  <a:pt x="559107" y="1233035"/>
                  <a:pt x="531027" y="1193967"/>
                </a:cubicBezTo>
                <a:cubicBezTo>
                  <a:pt x="529741" y="1192462"/>
                  <a:pt x="529061" y="1191120"/>
                  <a:pt x="526433" y="1191913"/>
                </a:cubicBezTo>
                <a:cubicBezTo>
                  <a:pt x="503415" y="1199684"/>
                  <a:pt x="505590" y="1187083"/>
                  <a:pt x="504666" y="1177230"/>
                </a:cubicBezTo>
                <a:cubicBezTo>
                  <a:pt x="503726" y="1167141"/>
                  <a:pt x="499378" y="1159602"/>
                  <a:pt x="482307" y="1162618"/>
                </a:cubicBezTo>
                <a:cubicBezTo>
                  <a:pt x="481421" y="1162726"/>
                  <a:pt x="480226" y="1162633"/>
                  <a:pt x="479029" y="1162540"/>
                </a:cubicBezTo>
                <a:cubicBezTo>
                  <a:pt x="470949" y="1161859"/>
                  <a:pt x="444139" y="1138059"/>
                  <a:pt x="447663" y="1132649"/>
                </a:cubicBezTo>
                <a:cubicBezTo>
                  <a:pt x="455539" y="1120781"/>
                  <a:pt x="446335" y="1116439"/>
                  <a:pt x="438547" y="1110977"/>
                </a:cubicBezTo>
                <a:cubicBezTo>
                  <a:pt x="427656" y="1103517"/>
                  <a:pt x="416795" y="1096529"/>
                  <a:pt x="405343" y="1089612"/>
                </a:cubicBezTo>
                <a:cubicBezTo>
                  <a:pt x="394202" y="1082895"/>
                  <a:pt x="382794" y="1076684"/>
                  <a:pt x="371373" y="1070238"/>
                </a:cubicBezTo>
                <a:cubicBezTo>
                  <a:pt x="344889" y="1065616"/>
                  <a:pt x="318169" y="1061972"/>
                  <a:pt x="290358" y="1059884"/>
                </a:cubicBezTo>
                <a:cubicBezTo>
                  <a:pt x="269709" y="1058114"/>
                  <a:pt x="246624" y="1055453"/>
                  <a:pt x="235140" y="1029322"/>
                </a:cubicBezTo>
                <a:cubicBezTo>
                  <a:pt x="256895" y="1029771"/>
                  <a:pt x="278695" y="1030927"/>
                  <a:pt x="300494" y="1032083"/>
                </a:cubicBezTo>
                <a:cubicBezTo>
                  <a:pt x="279542" y="1020860"/>
                  <a:pt x="259181" y="1009565"/>
                  <a:pt x="239661" y="997457"/>
                </a:cubicBezTo>
                <a:cubicBezTo>
                  <a:pt x="223540" y="987309"/>
                  <a:pt x="210281" y="975391"/>
                  <a:pt x="204788" y="959211"/>
                </a:cubicBezTo>
                <a:cubicBezTo>
                  <a:pt x="203337" y="955117"/>
                  <a:pt x="202166" y="950750"/>
                  <a:pt x="207583" y="947009"/>
                </a:cubicBezTo>
                <a:cubicBezTo>
                  <a:pt x="213561" y="942727"/>
                  <a:pt x="218466" y="944980"/>
                  <a:pt x="223061" y="947033"/>
                </a:cubicBezTo>
                <a:cubicBezTo>
                  <a:pt x="242046" y="955410"/>
                  <a:pt x="261311" y="963516"/>
                  <a:pt x="280015" y="972164"/>
                </a:cubicBezTo>
                <a:cubicBezTo>
                  <a:pt x="304852" y="983629"/>
                  <a:pt x="329408" y="995365"/>
                  <a:pt x="353948" y="1006865"/>
                </a:cubicBezTo>
                <a:cubicBezTo>
                  <a:pt x="319294" y="981405"/>
                  <a:pt x="281290" y="959435"/>
                  <a:pt x="240466" y="939943"/>
                </a:cubicBezTo>
                <a:cubicBezTo>
                  <a:pt x="210990" y="925718"/>
                  <a:pt x="181514" y="911494"/>
                  <a:pt x="158812" y="891467"/>
                </a:cubicBezTo>
                <a:cubicBezTo>
                  <a:pt x="147166" y="881489"/>
                  <a:pt x="141336" y="869384"/>
                  <a:pt x="139551" y="855364"/>
                </a:cubicBezTo>
                <a:cubicBezTo>
                  <a:pt x="139312" y="851597"/>
                  <a:pt x="139634" y="847287"/>
                  <a:pt x="145731" y="844888"/>
                </a:cubicBezTo>
                <a:cubicBezTo>
                  <a:pt x="151843" y="842724"/>
                  <a:pt x="155581" y="845356"/>
                  <a:pt x="158154" y="848366"/>
                </a:cubicBezTo>
                <a:cubicBezTo>
                  <a:pt x="161052" y="851811"/>
                  <a:pt x="164496" y="854479"/>
                  <a:pt x="169370" y="856260"/>
                </a:cubicBezTo>
                <a:cubicBezTo>
                  <a:pt x="212096" y="872913"/>
                  <a:pt x="249775" y="894448"/>
                  <a:pt x="288295" y="915169"/>
                </a:cubicBezTo>
                <a:cubicBezTo>
                  <a:pt x="343452" y="944788"/>
                  <a:pt x="397769" y="975222"/>
                  <a:pt x="462694" y="994643"/>
                </a:cubicBezTo>
                <a:cubicBezTo>
                  <a:pt x="487260" y="1001870"/>
                  <a:pt x="512622" y="1007575"/>
                  <a:pt x="531910" y="1006664"/>
                </a:cubicBezTo>
                <a:cubicBezTo>
                  <a:pt x="460990" y="972547"/>
                  <a:pt x="394087" y="936046"/>
                  <a:pt x="333940" y="893507"/>
                </a:cubicBezTo>
                <a:cubicBezTo>
                  <a:pt x="273173" y="850568"/>
                  <a:pt x="219876" y="803403"/>
                  <a:pt x="181443" y="746608"/>
                </a:cubicBezTo>
                <a:cubicBezTo>
                  <a:pt x="177494" y="740681"/>
                  <a:pt x="175038" y="734810"/>
                  <a:pt x="162678" y="737018"/>
                </a:cubicBezTo>
                <a:cubicBezTo>
                  <a:pt x="157082" y="737933"/>
                  <a:pt x="155070" y="734381"/>
                  <a:pt x="156307" y="730435"/>
                </a:cubicBezTo>
                <a:cubicBezTo>
                  <a:pt x="164051" y="702450"/>
                  <a:pt x="145532" y="687373"/>
                  <a:pt x="117227" y="677515"/>
                </a:cubicBezTo>
                <a:cubicBezTo>
                  <a:pt x="108392" y="674314"/>
                  <a:pt x="107546" y="670384"/>
                  <a:pt x="113655" y="663474"/>
                </a:cubicBezTo>
                <a:cubicBezTo>
                  <a:pt x="121976" y="653926"/>
                  <a:pt x="120506" y="644851"/>
                  <a:pt x="115226" y="636712"/>
                </a:cubicBezTo>
                <a:cubicBezTo>
                  <a:pt x="112224" y="631619"/>
                  <a:pt x="108350" y="626868"/>
                  <a:pt x="105067" y="622046"/>
                </a:cubicBezTo>
                <a:cubicBezTo>
                  <a:pt x="102790" y="619000"/>
                  <a:pt x="99022" y="615897"/>
                  <a:pt x="104113" y="611722"/>
                </a:cubicBezTo>
                <a:cubicBezTo>
                  <a:pt x="108939" y="608053"/>
                  <a:pt x="114081" y="609328"/>
                  <a:pt x="118895" y="610169"/>
                </a:cubicBezTo>
                <a:cubicBezTo>
                  <a:pt x="142040" y="613772"/>
                  <a:pt x="156094" y="624170"/>
                  <a:pt x="163095" y="640642"/>
                </a:cubicBezTo>
                <a:cubicBezTo>
                  <a:pt x="168334" y="652819"/>
                  <a:pt x="173104" y="652953"/>
                  <a:pt x="185766" y="641454"/>
                </a:cubicBezTo>
                <a:cubicBezTo>
                  <a:pt x="195327" y="632704"/>
                  <a:pt x="204232" y="632337"/>
                  <a:pt x="212892" y="637457"/>
                </a:cubicBezTo>
                <a:cubicBezTo>
                  <a:pt x="217516" y="639981"/>
                  <a:pt x="220444" y="643897"/>
                  <a:pt x="223932" y="647271"/>
                </a:cubicBezTo>
                <a:cubicBezTo>
                  <a:pt x="241420" y="664845"/>
                  <a:pt x="259762" y="681841"/>
                  <a:pt x="287167" y="691571"/>
                </a:cubicBezTo>
                <a:cubicBezTo>
                  <a:pt x="299355" y="696027"/>
                  <a:pt x="312354" y="699197"/>
                  <a:pt x="330380" y="692506"/>
                </a:cubicBezTo>
                <a:cubicBezTo>
                  <a:pt x="318517" y="688486"/>
                  <a:pt x="306954" y="689175"/>
                  <a:pt x="296172" y="688108"/>
                </a:cubicBezTo>
                <a:cubicBezTo>
                  <a:pt x="285390" y="687041"/>
                  <a:pt x="279539" y="683953"/>
                  <a:pt x="286974" y="674512"/>
                </a:cubicBezTo>
                <a:cubicBezTo>
                  <a:pt x="291105" y="669267"/>
                  <a:pt x="290555" y="665301"/>
                  <a:pt x="286166" y="661798"/>
                </a:cubicBezTo>
                <a:cubicBezTo>
                  <a:pt x="272052" y="650459"/>
                  <a:pt x="264416" y="633352"/>
                  <a:pt x="236268" y="635338"/>
                </a:cubicBezTo>
                <a:cubicBezTo>
                  <a:pt x="234792" y="635517"/>
                  <a:pt x="233255" y="634754"/>
                  <a:pt x="231734" y="634225"/>
                </a:cubicBezTo>
                <a:cubicBezTo>
                  <a:pt x="225957" y="632316"/>
                  <a:pt x="219575" y="630241"/>
                  <a:pt x="221253" y="623870"/>
                </a:cubicBezTo>
                <a:cubicBezTo>
                  <a:pt x="223227" y="617462"/>
                  <a:pt x="230816" y="615119"/>
                  <a:pt x="237564" y="613590"/>
                </a:cubicBezTo>
                <a:cubicBezTo>
                  <a:pt x="254884" y="609831"/>
                  <a:pt x="268844" y="614072"/>
                  <a:pt x="282259" y="619091"/>
                </a:cubicBezTo>
                <a:cubicBezTo>
                  <a:pt x="314893" y="631509"/>
                  <a:pt x="342201" y="649080"/>
                  <a:pt x="370630" y="665566"/>
                </a:cubicBezTo>
                <a:cubicBezTo>
                  <a:pt x="413275" y="690295"/>
                  <a:pt x="451153" y="719635"/>
                  <a:pt x="498017" y="740532"/>
                </a:cubicBezTo>
                <a:cubicBezTo>
                  <a:pt x="637369" y="802423"/>
                  <a:pt x="774774" y="866448"/>
                  <a:pt x="918036" y="924307"/>
                </a:cubicBezTo>
                <a:cubicBezTo>
                  <a:pt x="970882" y="945666"/>
                  <a:pt x="1024819" y="965469"/>
                  <a:pt x="1079304" y="984494"/>
                </a:cubicBezTo>
                <a:cubicBezTo>
                  <a:pt x="1079509" y="983045"/>
                  <a:pt x="1079744" y="982067"/>
                  <a:pt x="1079935" y="980383"/>
                </a:cubicBezTo>
                <a:cubicBezTo>
                  <a:pt x="1079860" y="979206"/>
                  <a:pt x="1079770" y="977793"/>
                  <a:pt x="1079695" y="976616"/>
                </a:cubicBezTo>
                <a:cubicBezTo>
                  <a:pt x="1041139" y="964679"/>
                  <a:pt x="1003098" y="951491"/>
                  <a:pt x="966178" y="937219"/>
                </a:cubicBezTo>
                <a:cubicBezTo>
                  <a:pt x="875541" y="901932"/>
                  <a:pt x="791930" y="860100"/>
                  <a:pt x="720106" y="807112"/>
                </a:cubicBezTo>
                <a:cubicBezTo>
                  <a:pt x="714181" y="802848"/>
                  <a:pt x="707904" y="802421"/>
                  <a:pt x="698823" y="804708"/>
                </a:cubicBezTo>
                <a:cubicBezTo>
                  <a:pt x="669544" y="812288"/>
                  <a:pt x="659939" y="806334"/>
                  <a:pt x="664513" y="784663"/>
                </a:cubicBezTo>
                <a:cubicBezTo>
                  <a:pt x="665660" y="779304"/>
                  <a:pt x="665686" y="775031"/>
                  <a:pt x="660380" y="771165"/>
                </a:cubicBezTo>
                <a:cubicBezTo>
                  <a:pt x="636661" y="753871"/>
                  <a:pt x="611807" y="737427"/>
                  <a:pt x="584959" y="722409"/>
                </a:cubicBezTo>
                <a:cubicBezTo>
                  <a:pt x="535282" y="694735"/>
                  <a:pt x="482226" y="670082"/>
                  <a:pt x="435649" y="639659"/>
                </a:cubicBezTo>
                <a:cubicBezTo>
                  <a:pt x="421965" y="630403"/>
                  <a:pt x="411440" y="619340"/>
                  <a:pt x="404944" y="606128"/>
                </a:cubicBezTo>
                <a:cubicBezTo>
                  <a:pt x="402872" y="601635"/>
                  <a:pt x="401613" y="595856"/>
                  <a:pt x="408476" y="591466"/>
                </a:cubicBezTo>
                <a:cubicBezTo>
                  <a:pt x="415044" y="587111"/>
                  <a:pt x="420320" y="590506"/>
                  <a:pt x="425225" y="592759"/>
                </a:cubicBezTo>
                <a:cubicBezTo>
                  <a:pt x="445746" y="601899"/>
                  <a:pt x="466578" y="611238"/>
                  <a:pt x="487115" y="620614"/>
                </a:cubicBezTo>
                <a:cubicBezTo>
                  <a:pt x="507947" y="629954"/>
                  <a:pt x="528514" y="639800"/>
                  <a:pt x="550277" y="649738"/>
                </a:cubicBezTo>
                <a:cubicBezTo>
                  <a:pt x="551408" y="644145"/>
                  <a:pt x="546904" y="643504"/>
                  <a:pt x="544421" y="641907"/>
                </a:cubicBezTo>
                <a:cubicBezTo>
                  <a:pt x="509355" y="619344"/>
                  <a:pt x="471190" y="599529"/>
                  <a:pt x="431905" y="580799"/>
                </a:cubicBezTo>
                <a:cubicBezTo>
                  <a:pt x="401512" y="566211"/>
                  <a:pt x="371947" y="550574"/>
                  <a:pt x="351177" y="528177"/>
                </a:cubicBezTo>
                <a:cubicBezTo>
                  <a:pt x="343180" y="519419"/>
                  <a:pt x="338696" y="509759"/>
                  <a:pt x="339749" y="498244"/>
                </a:cubicBezTo>
                <a:cubicBezTo>
                  <a:pt x="340115" y="494641"/>
                  <a:pt x="340481" y="491037"/>
                  <a:pt x="346313" y="489145"/>
                </a:cubicBezTo>
                <a:cubicBezTo>
                  <a:pt x="350979" y="487631"/>
                  <a:pt x="354067" y="489392"/>
                  <a:pt x="356579" y="491460"/>
                </a:cubicBezTo>
                <a:cubicBezTo>
                  <a:pt x="360984" y="495197"/>
                  <a:pt x="365388" y="498934"/>
                  <a:pt x="371505" y="501516"/>
                </a:cubicBezTo>
                <a:cubicBezTo>
                  <a:pt x="408203" y="517000"/>
                  <a:pt x="442659" y="534654"/>
                  <a:pt x="476275" y="553122"/>
                </a:cubicBezTo>
                <a:cubicBezTo>
                  <a:pt x="531461" y="583213"/>
                  <a:pt x="586103" y="614082"/>
                  <a:pt x="649952" y="635294"/>
                </a:cubicBezTo>
                <a:cubicBezTo>
                  <a:pt x="673972" y="643298"/>
                  <a:pt x="698805" y="650018"/>
                  <a:pt x="727161" y="651328"/>
                </a:cubicBezTo>
                <a:cubicBezTo>
                  <a:pt x="726126" y="649081"/>
                  <a:pt x="724263" y="647883"/>
                  <a:pt x="722417" y="646921"/>
                </a:cubicBezTo>
                <a:cubicBezTo>
                  <a:pt x="660627" y="615969"/>
                  <a:pt x="600830" y="583590"/>
                  <a:pt x="546079" y="546328"/>
                </a:cubicBezTo>
                <a:cubicBezTo>
                  <a:pt x="478576" y="500409"/>
                  <a:pt x="420223" y="448637"/>
                  <a:pt x="378182" y="386585"/>
                </a:cubicBezTo>
                <a:cubicBezTo>
                  <a:pt x="376229" y="383975"/>
                  <a:pt x="374884" y="381528"/>
                  <a:pt x="370158" y="382100"/>
                </a:cubicBezTo>
                <a:cubicBezTo>
                  <a:pt x="358064" y="383802"/>
                  <a:pt x="356583" y="379236"/>
                  <a:pt x="357861" y="371252"/>
                </a:cubicBezTo>
                <a:cubicBezTo>
                  <a:pt x="361373" y="351608"/>
                  <a:pt x="352380" y="336565"/>
                  <a:pt x="331313" y="328203"/>
                </a:cubicBezTo>
                <a:cubicBezTo>
                  <a:pt x="316037" y="321986"/>
                  <a:pt x="303183" y="316425"/>
                  <a:pt x="319354" y="299282"/>
                </a:cubicBezTo>
                <a:cubicBezTo>
                  <a:pt x="323265" y="295249"/>
                  <a:pt x="321459" y="290249"/>
                  <a:pt x="319682" y="285719"/>
                </a:cubicBezTo>
                <a:cubicBezTo>
                  <a:pt x="317166" y="278905"/>
                  <a:pt x="312080" y="273828"/>
                  <a:pt x="306391" y="268585"/>
                </a:cubicBezTo>
                <a:cubicBezTo>
                  <a:pt x="303227" y="265647"/>
                  <a:pt x="299399" y="261602"/>
                  <a:pt x="303294" y="257334"/>
                </a:cubicBezTo>
                <a:cubicBezTo>
                  <a:pt x="307735" y="252289"/>
                  <a:pt x="314131" y="254598"/>
                  <a:pt x="319242" y="255403"/>
                </a:cubicBezTo>
                <a:cubicBezTo>
                  <a:pt x="342683" y="258970"/>
                  <a:pt x="357062" y="269803"/>
                  <a:pt x="364093" y="286745"/>
                </a:cubicBezTo>
                <a:cubicBezTo>
                  <a:pt x="368651" y="297582"/>
                  <a:pt x="374307" y="297608"/>
                  <a:pt x="385301" y="287973"/>
                </a:cubicBezTo>
                <a:cubicBezTo>
                  <a:pt x="397712" y="277216"/>
                  <a:pt x="408079" y="276436"/>
                  <a:pt x="417598" y="285722"/>
                </a:cubicBezTo>
                <a:cubicBezTo>
                  <a:pt x="425226" y="293339"/>
                  <a:pt x="431406" y="301607"/>
                  <a:pt x="440155" y="308139"/>
                </a:cubicBezTo>
                <a:cubicBezTo>
                  <a:pt x="463623" y="326175"/>
                  <a:pt x="485720" y="346039"/>
                  <a:pt x="534406" y="339430"/>
                </a:cubicBezTo>
                <a:cubicBezTo>
                  <a:pt x="520872" y="332528"/>
                  <a:pt x="507316" y="334645"/>
                  <a:pt x="495633" y="333450"/>
                </a:cubicBezTo>
                <a:cubicBezTo>
                  <a:pt x="487244" y="332567"/>
                  <a:pt x="478750" y="330037"/>
                  <a:pt x="486289" y="322243"/>
                </a:cubicBezTo>
                <a:cubicBezTo>
                  <a:pt x="494951" y="313365"/>
                  <a:pt x="489365" y="309771"/>
                  <a:pt x="484000" y="304964"/>
                </a:cubicBezTo>
                <a:cubicBezTo>
                  <a:pt x="471673" y="293645"/>
                  <a:pt x="461604" y="280392"/>
                  <a:pt x="436911" y="280536"/>
                </a:cubicBezTo>
                <a:cubicBezTo>
                  <a:pt x="433041" y="280530"/>
                  <a:pt x="429923" y="278297"/>
                  <a:pt x="426865" y="277007"/>
                </a:cubicBezTo>
                <a:cubicBezTo>
                  <a:pt x="422581" y="275154"/>
                  <a:pt x="418872" y="272993"/>
                  <a:pt x="420654" y="268269"/>
                </a:cubicBezTo>
                <a:cubicBezTo>
                  <a:pt x="422468" y="264016"/>
                  <a:pt x="426748" y="261125"/>
                  <a:pt x="432329" y="259975"/>
                </a:cubicBezTo>
                <a:cubicBezTo>
                  <a:pt x="437320" y="258895"/>
                  <a:pt x="442621" y="258016"/>
                  <a:pt x="447672" y="257879"/>
                </a:cubicBezTo>
                <a:cubicBezTo>
                  <a:pt x="470223" y="256809"/>
                  <a:pt x="486254" y="265543"/>
                  <a:pt x="502242" y="273572"/>
                </a:cubicBezTo>
                <a:cubicBezTo>
                  <a:pt x="558179" y="301436"/>
                  <a:pt x="607891" y="334326"/>
                  <a:pt x="659874" y="365516"/>
                </a:cubicBezTo>
                <a:cubicBezTo>
                  <a:pt x="711842" y="396471"/>
                  <a:pt x="772192" y="418818"/>
                  <a:pt x="829177" y="444421"/>
                </a:cubicBezTo>
                <a:cubicBezTo>
                  <a:pt x="960626" y="503711"/>
                  <a:pt x="1092650" y="562693"/>
                  <a:pt x="1231903" y="613682"/>
                </a:cubicBezTo>
                <a:cubicBezTo>
                  <a:pt x="1368099" y="663381"/>
                  <a:pt x="1823141" y="686561"/>
                  <a:pt x="1911736" y="685084"/>
                </a:cubicBezTo>
                <a:cubicBezTo>
                  <a:pt x="2024994" y="682992"/>
                  <a:pt x="2291986" y="655399"/>
                  <a:pt x="2564313" y="632143"/>
                </a:cubicBezTo>
                <a:cubicBezTo>
                  <a:pt x="2595089" y="629364"/>
                  <a:pt x="2625288" y="626893"/>
                  <a:pt x="2657304" y="624913"/>
                </a:cubicBezTo>
                <a:cubicBezTo>
                  <a:pt x="3564401" y="568191"/>
                  <a:pt x="4203594" y="276765"/>
                  <a:pt x="4235818" y="259339"/>
                </a:cubicBezTo>
                <a:cubicBezTo>
                  <a:pt x="4287616" y="231474"/>
                  <a:pt x="4460006" y="176429"/>
                  <a:pt x="4460331" y="176864"/>
                </a:cubicBezTo>
                <a:cubicBezTo>
                  <a:pt x="4464175" y="181144"/>
                  <a:pt x="4483735" y="184529"/>
                  <a:pt x="4499578" y="186791"/>
                </a:cubicBezTo>
                <a:lnTo>
                  <a:pt x="4514640" y="188841"/>
                </a:lnTo>
                <a:lnTo>
                  <a:pt x="4516523" y="189988"/>
                </a:lnTo>
                <a:cubicBezTo>
                  <a:pt x="4522035" y="190091"/>
                  <a:pt x="4521760" y="189857"/>
                  <a:pt x="4518126" y="189316"/>
                </a:cubicBezTo>
                <a:lnTo>
                  <a:pt x="4514640" y="188841"/>
                </a:lnTo>
                <a:lnTo>
                  <a:pt x="4511569" y="186970"/>
                </a:lnTo>
                <a:cubicBezTo>
                  <a:pt x="4510788" y="185226"/>
                  <a:pt x="4510719" y="182981"/>
                  <a:pt x="4510888" y="180943"/>
                </a:cubicBezTo>
                <a:cubicBezTo>
                  <a:pt x="4511690" y="170169"/>
                  <a:pt x="4517648" y="160906"/>
                  <a:pt x="4531865" y="155151"/>
                </a:cubicBezTo>
                <a:cubicBezTo>
                  <a:pt x="4545507" y="149703"/>
                  <a:pt x="4559473" y="144689"/>
                  <a:pt x="4573441" y="139676"/>
                </a:cubicBezTo>
                <a:cubicBezTo>
                  <a:pt x="4585075" y="135420"/>
                  <a:pt x="4593048" y="134454"/>
                  <a:pt x="4594964" y="145847"/>
                </a:cubicBezTo>
                <a:cubicBezTo>
                  <a:pt x="4596879" y="157242"/>
                  <a:pt x="4613452" y="160454"/>
                  <a:pt x="4623059" y="152410"/>
                </a:cubicBezTo>
                <a:cubicBezTo>
                  <a:pt x="4660632" y="120811"/>
                  <a:pt x="4705757" y="95654"/>
                  <a:pt x="4748356" y="68192"/>
                </a:cubicBezTo>
                <a:cubicBezTo>
                  <a:pt x="4778098" y="49168"/>
                  <a:pt x="4809406" y="31378"/>
                  <a:pt x="4833812" y="8017"/>
                </a:cubicBezTo>
                <a:cubicBezTo>
                  <a:pt x="4838299" y="3678"/>
                  <a:pt x="4842399" y="-2039"/>
                  <a:pt x="4850908" y="727"/>
                </a:cubicBezTo>
                <a:close/>
              </a:path>
            </a:pathLst>
          </a:custGeom>
          <a:solidFill>
            <a:srgbClr val="E781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3DB5CE-6735-4EF5-B4EB-077A0563A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510" y="2785830"/>
            <a:ext cx="3010737" cy="1765613"/>
          </a:xfrm>
        </p:spPr>
        <p:txBody>
          <a:bodyPr>
            <a:normAutofit/>
          </a:bodyPr>
          <a:lstStyle/>
          <a:p>
            <a:pPr algn="ctr"/>
            <a:r>
              <a:rPr lang="en-US" sz="3200">
                <a:solidFill>
                  <a:srgbClr val="FFFFFF"/>
                </a:solidFill>
              </a:rPr>
              <a:t>ADT: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27FF2-7E02-404C-AA1E-0C8DE3C56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4031" y="964849"/>
            <a:ext cx="6992815" cy="5629381"/>
          </a:xfrm>
        </p:spPr>
        <p:txBody>
          <a:bodyPr anchor="ctr">
            <a:normAutofit/>
          </a:bodyPr>
          <a:lstStyle/>
          <a:p>
            <a:r>
              <a:rPr lang="en-US" sz="2400" dirty="0"/>
              <a:t>Has an order</a:t>
            </a:r>
          </a:p>
          <a:p>
            <a:r>
              <a:rPr lang="en-US" sz="2400" dirty="0"/>
              <a:t>All elements are of the same type</a:t>
            </a:r>
          </a:p>
          <a:p>
            <a:r>
              <a:rPr lang="en-US" sz="2400" dirty="0"/>
              <a:t>List has a size</a:t>
            </a:r>
          </a:p>
          <a:p>
            <a:r>
              <a:rPr lang="en-US" sz="2400" dirty="0"/>
              <a:t>List allows duplicates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r>
              <a:rPr lang="en-US" sz="2400" i="1" dirty="0"/>
              <a:t>We probably want push, pop, size, insert, remove, find, </a:t>
            </a:r>
            <a:r>
              <a:rPr lang="en-US" sz="2400" i="1" dirty="0" err="1"/>
              <a:t>findkth</a:t>
            </a:r>
            <a:r>
              <a:rPr lang="en-US" sz="2400" i="1" dirty="0"/>
              <a:t>, concatenate, etc.</a:t>
            </a:r>
          </a:p>
        </p:txBody>
      </p:sp>
    </p:spTree>
    <p:extLst>
      <p:ext uri="{BB962C8B-B14F-4D97-AF65-F5344CB8AC3E}">
        <p14:creationId xmlns:p14="http://schemas.microsoft.com/office/powerpoint/2010/main" val="2924974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AD937-1A09-4020-BBFC-346C0DAA3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E8460-0880-4AEE-94D5-DF99A17CB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way to implement the list ADT</a:t>
            </a:r>
          </a:p>
          <a:p>
            <a:pPr lvl="1"/>
            <a:r>
              <a:rPr lang="en-US" dirty="0"/>
              <a:t>Good for:</a:t>
            </a:r>
          </a:p>
          <a:p>
            <a:pPr lvl="2"/>
            <a:r>
              <a:rPr lang="en-US" dirty="0"/>
              <a:t> finding the kth value</a:t>
            </a:r>
          </a:p>
          <a:p>
            <a:pPr lvl="2"/>
            <a:r>
              <a:rPr lang="en-US" dirty="0"/>
              <a:t>Runtime: O(1)</a:t>
            </a:r>
          </a:p>
          <a:p>
            <a:pPr lvl="1"/>
            <a:r>
              <a:rPr lang="en-US" dirty="0"/>
              <a:t>Bad for:</a:t>
            </a:r>
          </a:p>
          <a:p>
            <a:pPr lvl="2"/>
            <a:r>
              <a:rPr lang="en-US" dirty="0"/>
              <a:t>Anything resizing (adding elements, removing elements, joining, etc.)</a:t>
            </a:r>
          </a:p>
          <a:p>
            <a:pPr lvl="3"/>
            <a:r>
              <a:rPr lang="en-US" dirty="0"/>
              <a:t>All have a runtime of O(n)</a:t>
            </a:r>
          </a:p>
          <a:p>
            <a:pPr lvl="2"/>
            <a:r>
              <a:rPr lang="en-US" dirty="0"/>
              <a:t>Finding if k occurs in the list</a:t>
            </a:r>
          </a:p>
          <a:p>
            <a:pPr lvl="3"/>
            <a:r>
              <a:rPr lang="en-US" dirty="0"/>
              <a:t>Runtime: O(n)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513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9225F-CFA3-4BE9-9B80-374902052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3609D-C6CF-41CC-8024-D3160ABE1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9112" y="1451728"/>
            <a:ext cx="10990069" cy="472047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Another way to implement the ADT List</a:t>
            </a:r>
          </a:p>
          <a:p>
            <a:pPr>
              <a:spcBef>
                <a:spcPts val="1200"/>
              </a:spcBef>
            </a:pPr>
            <a:r>
              <a:rPr lang="en-US" dirty="0"/>
              <a:t>Idea: 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List made up of NODES</a:t>
            </a:r>
          </a:p>
          <a:p>
            <a:pPr lvl="2">
              <a:spcBef>
                <a:spcPts val="1200"/>
              </a:spcBef>
            </a:pPr>
            <a:r>
              <a:rPr lang="en-US" dirty="0"/>
              <a:t>Each node can occur anywhere in memory</a:t>
            </a:r>
          </a:p>
          <a:p>
            <a:pPr lvl="3">
              <a:spcBef>
                <a:spcPts val="1200"/>
              </a:spcBef>
            </a:pPr>
            <a:r>
              <a:rPr lang="en-US" dirty="0"/>
              <a:t>So, unlike arrays, </a:t>
            </a:r>
            <a:r>
              <a:rPr lang="en-US" b="1" dirty="0">
                <a:solidFill>
                  <a:srgbClr val="83D3D9"/>
                </a:solidFill>
              </a:rPr>
              <a:t>NOT sequential in memory</a:t>
            </a:r>
            <a:r>
              <a:rPr lang="en-US" dirty="0"/>
              <a:t>!</a:t>
            </a:r>
          </a:p>
          <a:p>
            <a:pPr lvl="2">
              <a:spcBef>
                <a:spcPts val="1200"/>
              </a:spcBef>
            </a:pPr>
            <a:r>
              <a:rPr lang="en-US" dirty="0"/>
              <a:t>Each node has the address of the next node in memory</a:t>
            </a:r>
          </a:p>
          <a:p>
            <a:pPr lvl="2">
              <a:spcBef>
                <a:spcPts val="1200"/>
              </a:spcBef>
            </a:pPr>
            <a:r>
              <a:rPr lang="en-US" dirty="0"/>
              <a:t>So traversing the list means going to the first node to find the address of the second node</a:t>
            </a:r>
          </a:p>
          <a:p>
            <a:pPr lvl="3">
              <a:spcBef>
                <a:spcPts val="1200"/>
              </a:spcBef>
            </a:pPr>
            <a:r>
              <a:rPr lang="en-US" dirty="0"/>
              <a:t>Use that address to go to the second node, which has the address of the third node</a:t>
            </a:r>
          </a:p>
          <a:p>
            <a:pPr lvl="4">
              <a:spcBef>
                <a:spcPts val="1200"/>
              </a:spcBef>
            </a:pPr>
            <a:r>
              <a:rPr lang="en-US" dirty="0"/>
              <a:t>Use the address to go to the third node, which has the address of the fourth node</a:t>
            </a:r>
          </a:p>
          <a:p>
            <a:pPr lvl="5">
              <a:spcBef>
                <a:spcPts val="1200"/>
              </a:spcBef>
            </a:pPr>
            <a:r>
              <a:rPr lang="en-US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3373816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089" y="-14868"/>
            <a:ext cx="8596668" cy="866862"/>
          </a:xfrm>
        </p:spPr>
        <p:txBody>
          <a:bodyPr/>
          <a:lstStyle/>
          <a:p>
            <a:r>
              <a:rPr lang="en-US" b="1" dirty="0">
                <a:solidFill>
                  <a:srgbClr val="298087"/>
                </a:solidFill>
              </a:rPr>
              <a:t>Linked List (versus Array):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602" y="2494218"/>
            <a:ext cx="11354585" cy="45649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/>
              <a:t>Every node in a linked list consists of at a minimum 2 parts:</a:t>
            </a: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The data  (all the same type)</a:t>
            </a: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A pointer to (aka the address of ) the element coming next in the list</a:t>
            </a:r>
          </a:p>
          <a:p>
            <a:pPr>
              <a:lnSpc>
                <a:spcPct val="120000"/>
              </a:lnSpc>
              <a:spcBef>
                <a:spcPts val="1500"/>
              </a:spcBef>
            </a:pPr>
            <a:r>
              <a:rPr lang="en-US" dirty="0"/>
              <a:t>No fixed size (as opposed to an array!)</a:t>
            </a:r>
          </a:p>
          <a:p>
            <a:pPr>
              <a:lnSpc>
                <a:spcPct val="120000"/>
              </a:lnSpc>
              <a:spcBef>
                <a:spcPts val="1500"/>
              </a:spcBef>
            </a:pPr>
            <a:r>
              <a:rPr lang="en-US" dirty="0"/>
              <a:t>No “wasted space”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No empty spaces in between nodes in the list (in an array you could have an “empty space” at an index, where you either didn’t initialize or you removed something)</a:t>
            </a:r>
          </a:p>
          <a:p>
            <a:pPr>
              <a:lnSpc>
                <a:spcPct val="120000"/>
              </a:lnSpc>
              <a:spcBef>
                <a:spcPts val="1500"/>
              </a:spcBef>
            </a:pPr>
            <a:r>
              <a:rPr lang="en-US" dirty="0"/>
              <a:t>Sequential access (as opposed to random access, like an array)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This means that you have to start at the first node, and follow it to the second node, and follow that to the third node, etc., to find anything in a linked list,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As opposed to an array, where you can jump to any index in an array  </a:t>
            </a:r>
          </a:p>
          <a:p>
            <a:pPr lvl="2">
              <a:lnSpc>
                <a:spcPct val="120000"/>
              </a:lnSpc>
            </a:pPr>
            <a:r>
              <a:rPr lang="en-US" dirty="0"/>
              <a:t>(to get to </a:t>
            </a:r>
            <a:r>
              <a:rPr lang="en-US" dirty="0" err="1"/>
              <a:t>arr</a:t>
            </a:r>
            <a:r>
              <a:rPr lang="en-US" dirty="0"/>
              <a:t>[42], I don’t have to look at </a:t>
            </a:r>
            <a:r>
              <a:rPr lang="en-US" dirty="0" err="1"/>
              <a:t>arr</a:t>
            </a:r>
            <a:r>
              <a:rPr lang="en-US" dirty="0"/>
              <a:t>[41] first).</a:t>
            </a:r>
          </a:p>
          <a:p>
            <a:pPr lvl="1"/>
            <a:endParaRPr lang="en-US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7A2C422-F5E6-4110-861D-1D5DFF4C2B58}"/>
              </a:ext>
            </a:extLst>
          </p:cNvPr>
          <p:cNvGrpSpPr/>
          <p:nvPr/>
        </p:nvGrpSpPr>
        <p:grpSpPr>
          <a:xfrm>
            <a:off x="1784460" y="713304"/>
            <a:ext cx="7678738" cy="1473802"/>
            <a:chOff x="742798" y="4733836"/>
            <a:chExt cx="7678738" cy="1473802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19ABCED8-09AC-473C-A75F-96AD706BE9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42798" y="5369438"/>
              <a:ext cx="7678738" cy="838200"/>
              <a:chOff x="816" y="1728"/>
              <a:chExt cx="4837" cy="528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0545B21C-2B5F-426B-BD4F-283F1ABCFBE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08" y="2016"/>
                <a:ext cx="672" cy="240"/>
                <a:chOff x="1104" y="2016"/>
                <a:chExt cx="672" cy="240"/>
              </a:xfrm>
            </p:grpSpPr>
            <p:sp>
              <p:nvSpPr>
                <p:cNvPr id="58" name="Rectangle 5">
                  <a:extLst>
                    <a:ext uri="{FF2B5EF4-FFF2-40B4-BE49-F238E27FC236}">
                      <a16:creationId xmlns:a16="http://schemas.microsoft.com/office/drawing/2014/main" id="{01A16DD8-822C-4F3E-93B5-3FDD034FF24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04" y="2016"/>
                  <a:ext cx="672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6">
                  <a:extLst>
                    <a:ext uri="{FF2B5EF4-FFF2-40B4-BE49-F238E27FC236}">
                      <a16:creationId xmlns:a16="http://schemas.microsoft.com/office/drawing/2014/main" id="{AD12188E-DBD6-4F1D-9267-CBD75DA1D2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36" y="2016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9" name="Rectangle 7">
                <a:extLst>
                  <a:ext uri="{FF2B5EF4-FFF2-40B4-BE49-F238E27FC236}">
                    <a16:creationId xmlns:a16="http://schemas.microsoft.com/office/drawing/2014/main" id="{BDF3B811-AC42-4423-BCB6-5BAE17708C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9" y="2016"/>
                <a:ext cx="960" cy="2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Line 8">
                <a:extLst>
                  <a:ext uri="{FF2B5EF4-FFF2-40B4-BE49-F238E27FC236}">
                    <a16:creationId xmlns:a16="http://schemas.microsoft.com/office/drawing/2014/main" id="{02FD0EA5-8B79-4872-ACDF-39ED8E9BB2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016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Line 9">
                <a:extLst>
                  <a:ext uri="{FF2B5EF4-FFF2-40B4-BE49-F238E27FC236}">
                    <a16:creationId xmlns:a16="http://schemas.microsoft.com/office/drawing/2014/main" id="{3DD25E47-E539-4B9D-A7A4-9748FB0EE4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2112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Line 10">
                <a:extLst>
                  <a:ext uri="{FF2B5EF4-FFF2-40B4-BE49-F238E27FC236}">
                    <a16:creationId xmlns:a16="http://schemas.microsoft.com/office/drawing/2014/main" id="{F8AE8EB6-40CE-4842-8DCB-9F5E2FBB8B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2" y="2112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4" name="Group 11">
                <a:extLst>
                  <a:ext uri="{FF2B5EF4-FFF2-40B4-BE49-F238E27FC236}">
                    <a16:creationId xmlns:a16="http://schemas.microsoft.com/office/drawing/2014/main" id="{980F5357-C9DC-4AE0-A9EA-F927083D6FE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16" y="1728"/>
                <a:ext cx="2104" cy="528"/>
                <a:chOff x="816" y="1728"/>
                <a:chExt cx="2104" cy="528"/>
              </a:xfrm>
            </p:grpSpPr>
            <p:grpSp>
              <p:nvGrpSpPr>
                <p:cNvPr id="47" name="Group 46">
                  <a:extLst>
                    <a:ext uri="{FF2B5EF4-FFF2-40B4-BE49-F238E27FC236}">
                      <a16:creationId xmlns:a16="http://schemas.microsoft.com/office/drawing/2014/main" id="{2302846F-C788-49DF-AA67-455917F19D9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56" y="2016"/>
                  <a:ext cx="672" cy="240"/>
                  <a:chOff x="1104" y="2016"/>
                  <a:chExt cx="672" cy="240"/>
                </a:xfrm>
              </p:grpSpPr>
              <p:sp>
                <p:nvSpPr>
                  <p:cNvPr id="56" name="Rectangle 13">
                    <a:extLst>
                      <a:ext uri="{FF2B5EF4-FFF2-40B4-BE49-F238E27FC236}">
                        <a16:creationId xmlns:a16="http://schemas.microsoft.com/office/drawing/2014/main" id="{450FA4ED-80AF-481E-A61D-131BECB1488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104" y="2016"/>
                    <a:ext cx="672" cy="24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7" name="Line 14">
                    <a:extLst>
                      <a:ext uri="{FF2B5EF4-FFF2-40B4-BE49-F238E27FC236}">
                        <a16:creationId xmlns:a16="http://schemas.microsoft.com/office/drawing/2014/main" id="{5B8500CB-D1FF-4039-97B6-DECEEFBE437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536" y="2016"/>
                    <a:ext cx="0" cy="24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8" name="Group 15">
                  <a:extLst>
                    <a:ext uri="{FF2B5EF4-FFF2-40B4-BE49-F238E27FC236}">
                      <a16:creationId xmlns:a16="http://schemas.microsoft.com/office/drawing/2014/main" id="{89A6BC1D-6709-4F46-BDDE-A1031C5BC9B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29" y="2016"/>
                  <a:ext cx="672" cy="240"/>
                  <a:chOff x="1125" y="2016"/>
                  <a:chExt cx="672" cy="240"/>
                </a:xfrm>
              </p:grpSpPr>
              <p:sp>
                <p:nvSpPr>
                  <p:cNvPr id="54" name="Rectangle 16">
                    <a:extLst>
                      <a:ext uri="{FF2B5EF4-FFF2-40B4-BE49-F238E27FC236}">
                        <a16:creationId xmlns:a16="http://schemas.microsoft.com/office/drawing/2014/main" id="{95033AF7-91EA-4590-88B3-83B20592CC7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125" y="2016"/>
                    <a:ext cx="672" cy="24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5" name="Line 17">
                    <a:extLst>
                      <a:ext uri="{FF2B5EF4-FFF2-40B4-BE49-F238E27FC236}">
                        <a16:creationId xmlns:a16="http://schemas.microsoft.com/office/drawing/2014/main" id="{0A3DC00B-0DC1-4FD0-B13C-6BA159B0B34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536" y="2016"/>
                    <a:ext cx="0" cy="24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9" name="Line 18">
                  <a:extLst>
                    <a:ext uri="{FF2B5EF4-FFF2-40B4-BE49-F238E27FC236}">
                      <a16:creationId xmlns:a16="http://schemas.microsoft.com/office/drawing/2014/main" id="{402A9C94-EFA5-4EA4-8454-20FC969BE3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16" y="1728"/>
                  <a:ext cx="0" cy="3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19">
                  <a:extLst>
                    <a:ext uri="{FF2B5EF4-FFF2-40B4-BE49-F238E27FC236}">
                      <a16:creationId xmlns:a16="http://schemas.microsoft.com/office/drawing/2014/main" id="{5F6C4331-33C0-4F07-AC8D-EA94F82E4B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16" y="206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20">
                  <a:extLst>
                    <a:ext uri="{FF2B5EF4-FFF2-40B4-BE49-F238E27FC236}">
                      <a16:creationId xmlns:a16="http://schemas.microsoft.com/office/drawing/2014/main" id="{F9DDDBDD-D149-454D-A269-78DC168060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680" y="2112"/>
                  <a:ext cx="4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Text Box 21">
                  <a:extLst>
                    <a:ext uri="{FF2B5EF4-FFF2-40B4-BE49-F238E27FC236}">
                      <a16:creationId xmlns:a16="http://schemas.microsoft.com/office/drawing/2014/main" id="{7F5B23C6-97DF-422B-8428-36C6961CAAC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07" y="1999"/>
                  <a:ext cx="682" cy="2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r>
                    <a:rPr kumimoji="1" lang="en-US" altLang="zh-TW" dirty="0">
                      <a:ea typeface="PMingLiU" panose="02020500000000000000" pitchFamily="18" charset="-120"/>
                    </a:rPr>
                    <a:t> 3        </a:t>
                  </a:r>
                  <a:r>
                    <a:rPr kumimoji="1" lang="en-US" altLang="zh-TW" dirty="0">
                      <a:ea typeface="PMingLiU" panose="02020500000000000000" pitchFamily="18" charset="-120"/>
                      <a:sym typeface="Wingdings" panose="05000000000000000000" pitchFamily="2" charset="2"/>
                    </a:rPr>
                    <a:t></a:t>
                  </a:r>
                  <a:endParaRPr kumimoji="1" lang="en-US" altLang="zh-TW" dirty="0">
                    <a:ea typeface="PMingLiU" panose="02020500000000000000" pitchFamily="18" charset="-120"/>
                  </a:endParaRPr>
                </a:p>
              </p:txBody>
            </p:sp>
            <p:sp>
              <p:nvSpPr>
                <p:cNvPr id="53" name="Text Box 22">
                  <a:extLst>
                    <a:ext uri="{FF2B5EF4-FFF2-40B4-BE49-F238E27FC236}">
                      <a16:creationId xmlns:a16="http://schemas.microsoft.com/office/drawing/2014/main" id="{2DEC87E7-3413-4023-85EA-B806939B897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238" y="1999"/>
                  <a:ext cx="682" cy="2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r>
                    <a:rPr kumimoji="1" lang="en-US" altLang="zh-TW" dirty="0">
                      <a:ea typeface="PMingLiU" panose="02020500000000000000" pitchFamily="18" charset="-120"/>
                    </a:rPr>
                    <a:t>   7      </a:t>
                  </a:r>
                  <a:r>
                    <a:rPr kumimoji="1" lang="en-US" altLang="zh-TW" dirty="0">
                      <a:ea typeface="PMingLiU" panose="02020500000000000000" pitchFamily="18" charset="-120"/>
                      <a:sym typeface="Wingdings" panose="05000000000000000000" pitchFamily="2" charset="2"/>
                    </a:rPr>
                    <a:t></a:t>
                  </a:r>
                  <a:endParaRPr kumimoji="1" lang="en-US" altLang="zh-TW" dirty="0">
                    <a:ea typeface="PMingLiU" panose="02020500000000000000" pitchFamily="18" charset="-120"/>
                  </a:endParaRPr>
                </a:p>
              </p:txBody>
            </p:sp>
          </p:grpSp>
          <p:sp>
            <p:nvSpPr>
              <p:cNvPr id="45" name="Text Box 23">
                <a:extLst>
                  <a:ext uri="{FF2B5EF4-FFF2-40B4-BE49-F238E27FC236}">
                    <a16:creationId xmlns:a16="http://schemas.microsoft.com/office/drawing/2014/main" id="{D90122F3-DECC-478A-8CBA-A87A8526AA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98" y="1994"/>
                <a:ext cx="769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kumimoji="1" lang="en-US" altLang="zh-TW" dirty="0">
                    <a:ea typeface="PMingLiU" panose="02020500000000000000" pitchFamily="18" charset="-120"/>
                  </a:rPr>
                  <a:t>  4        </a:t>
                </a:r>
                <a:r>
                  <a:rPr kumimoji="1" lang="en-US" altLang="zh-TW" dirty="0">
                    <a:ea typeface="PMingLiU" panose="02020500000000000000" pitchFamily="18" charset="-120"/>
                    <a:sym typeface="Wingdings" panose="05000000000000000000" pitchFamily="2" charset="2"/>
                  </a:rPr>
                  <a:t></a:t>
                </a:r>
                <a:endParaRPr kumimoji="1" lang="en-US" altLang="zh-TW" dirty="0">
                  <a:ea typeface="PMingLiU" panose="02020500000000000000" pitchFamily="18" charset="-120"/>
                </a:endParaRPr>
              </a:p>
            </p:txBody>
          </p:sp>
          <p:sp>
            <p:nvSpPr>
              <p:cNvPr id="46" name="Text Box 24">
                <a:extLst>
                  <a:ext uri="{FF2B5EF4-FFF2-40B4-BE49-F238E27FC236}">
                    <a16:creationId xmlns:a16="http://schemas.microsoft.com/office/drawing/2014/main" id="{CC21E694-0AE1-4FA2-95D0-E470A3E4D4D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54" y="1994"/>
                <a:ext cx="99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kumimoji="1" lang="en-US" altLang="zh-TW" dirty="0">
                    <a:ea typeface="PMingLiU" panose="02020500000000000000" pitchFamily="18" charset="-120"/>
                  </a:rPr>
                  <a:t> 2     </a:t>
                </a:r>
                <a:r>
                  <a:rPr kumimoji="1" lang="en-US" altLang="zh-TW" sz="2000" dirty="0">
                    <a:ea typeface="PMingLiU" panose="02020500000000000000" pitchFamily="18" charset="-120"/>
                  </a:rPr>
                  <a:t>NULL</a:t>
                </a:r>
              </a:p>
            </p:txBody>
          </p:sp>
        </p:grp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4B992C9B-1E29-4D05-AFFC-4A4904A8656B}"/>
                </a:ext>
              </a:extLst>
            </p:cNvPr>
            <p:cNvCxnSpPr/>
            <p:nvPr/>
          </p:nvCxnSpPr>
          <p:spPr>
            <a:xfrm flipH="1">
              <a:off x="1639721" y="5027617"/>
              <a:ext cx="1311827" cy="39158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831D1924-CEBC-47DE-B147-C9A900B547BF}"/>
                </a:ext>
              </a:extLst>
            </p:cNvPr>
            <p:cNvSpPr txBox="1"/>
            <p:nvPr/>
          </p:nvSpPr>
          <p:spPr>
            <a:xfrm>
              <a:off x="3177321" y="4733836"/>
              <a:ext cx="23423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Nodes in a linked list</a:t>
              </a:r>
            </a:p>
          </p:txBody>
        </p:sp>
        <p:sp>
          <p:nvSpPr>
            <p:cNvPr id="62" name="Right Brace 61">
              <a:extLst>
                <a:ext uri="{FF2B5EF4-FFF2-40B4-BE49-F238E27FC236}">
                  <a16:creationId xmlns:a16="http://schemas.microsoft.com/office/drawing/2014/main" id="{485C841B-9C39-49DE-B9BE-8005BD42BE8E}"/>
                </a:ext>
              </a:extLst>
            </p:cNvPr>
            <p:cNvSpPr/>
            <p:nvPr/>
          </p:nvSpPr>
          <p:spPr>
            <a:xfrm rot="16200000">
              <a:off x="3304587" y="5075126"/>
              <a:ext cx="305498" cy="1124125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ight Brace 62">
              <a:extLst>
                <a:ext uri="{FF2B5EF4-FFF2-40B4-BE49-F238E27FC236}">
                  <a16:creationId xmlns:a16="http://schemas.microsoft.com/office/drawing/2014/main" id="{B917518D-0CA2-48F3-9F2F-834BB3A9431C}"/>
                </a:ext>
              </a:extLst>
            </p:cNvPr>
            <p:cNvSpPr/>
            <p:nvPr/>
          </p:nvSpPr>
          <p:spPr>
            <a:xfrm rot="16200000">
              <a:off x="1504449" y="5075125"/>
              <a:ext cx="305498" cy="1124125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ight Brace 63">
              <a:extLst>
                <a:ext uri="{FF2B5EF4-FFF2-40B4-BE49-F238E27FC236}">
                  <a16:creationId xmlns:a16="http://schemas.microsoft.com/office/drawing/2014/main" id="{726FBD4B-5409-4175-B70D-42C7347B9C23}"/>
                </a:ext>
              </a:extLst>
            </p:cNvPr>
            <p:cNvSpPr/>
            <p:nvPr/>
          </p:nvSpPr>
          <p:spPr>
            <a:xfrm rot="16200000">
              <a:off x="5287260" y="5059439"/>
              <a:ext cx="305498" cy="1124125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ight Brace 64">
              <a:extLst>
                <a:ext uri="{FF2B5EF4-FFF2-40B4-BE49-F238E27FC236}">
                  <a16:creationId xmlns:a16="http://schemas.microsoft.com/office/drawing/2014/main" id="{04D2275F-E3B9-4E2D-8B3B-3029100ACAD1}"/>
                </a:ext>
              </a:extLst>
            </p:cNvPr>
            <p:cNvSpPr/>
            <p:nvPr/>
          </p:nvSpPr>
          <p:spPr>
            <a:xfrm rot="16200000">
              <a:off x="7243245" y="4910877"/>
              <a:ext cx="301518" cy="1448643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7F28006C-CDB0-4FD9-B52F-11E71E61C8AE}"/>
                </a:ext>
              </a:extLst>
            </p:cNvPr>
            <p:cNvCxnSpPr/>
            <p:nvPr/>
          </p:nvCxnSpPr>
          <p:spPr>
            <a:xfrm flipH="1">
              <a:off x="3518854" y="5112881"/>
              <a:ext cx="494315" cy="25655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C7E3063E-1577-4025-A53F-64D8993A863C}"/>
                </a:ext>
              </a:extLst>
            </p:cNvPr>
            <p:cNvCxnSpPr/>
            <p:nvPr/>
          </p:nvCxnSpPr>
          <p:spPr>
            <a:xfrm>
              <a:off x="4857598" y="5093524"/>
              <a:ext cx="557168" cy="27591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B74FBF50-CCE4-47C9-8EF8-8B6560D54EB0}"/>
                </a:ext>
              </a:extLst>
            </p:cNvPr>
            <p:cNvCxnSpPr/>
            <p:nvPr/>
          </p:nvCxnSpPr>
          <p:spPr>
            <a:xfrm>
              <a:off x="5429636" y="4978342"/>
              <a:ext cx="1964369" cy="45682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229A814E-5D59-4E3F-B7C6-590C348816DA}"/>
              </a:ext>
            </a:extLst>
          </p:cNvPr>
          <p:cNvSpPr txBox="1"/>
          <p:nvPr/>
        </p:nvSpPr>
        <p:spPr>
          <a:xfrm>
            <a:off x="1400150" y="1069881"/>
            <a:ext cx="632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first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A8EA2BA-9187-4292-A38C-BCE24904E309}"/>
              </a:ext>
            </a:extLst>
          </p:cNvPr>
          <p:cNvSpPr txBox="1"/>
          <p:nvPr/>
        </p:nvSpPr>
        <p:spPr>
          <a:xfrm>
            <a:off x="2246423" y="2207458"/>
            <a:ext cx="7216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0x32fe10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672A7B7-146C-4D43-818D-D156DF380F3B}"/>
              </a:ext>
            </a:extLst>
          </p:cNvPr>
          <p:cNvSpPr txBox="1"/>
          <p:nvPr/>
        </p:nvSpPr>
        <p:spPr>
          <a:xfrm>
            <a:off x="4222386" y="2209092"/>
            <a:ext cx="7745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0x18a4a2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1BBACC3-AC70-4E1D-B425-E8D522F465B1}"/>
              </a:ext>
            </a:extLst>
          </p:cNvPr>
          <p:cNvSpPr txBox="1"/>
          <p:nvPr/>
        </p:nvSpPr>
        <p:spPr>
          <a:xfrm>
            <a:off x="2775058" y="1952564"/>
            <a:ext cx="59824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/>
              <a:t>0x18a4a2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C4A3403-A443-4722-AA7B-EF60F6D6A362}"/>
              </a:ext>
            </a:extLst>
          </p:cNvPr>
          <p:cNvSpPr txBox="1"/>
          <p:nvPr/>
        </p:nvSpPr>
        <p:spPr>
          <a:xfrm>
            <a:off x="6094385" y="2182270"/>
            <a:ext cx="78739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0x6a4c9d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BB3D2AE-DEEE-443C-9F76-7490D8D97885}"/>
              </a:ext>
            </a:extLst>
          </p:cNvPr>
          <p:cNvSpPr txBox="1"/>
          <p:nvPr/>
        </p:nvSpPr>
        <p:spPr>
          <a:xfrm>
            <a:off x="4572501" y="1953647"/>
            <a:ext cx="606256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/>
              <a:t>0x6a4c9d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6470AA80-1AD4-4C3C-9CE0-71217A6AC5F2}"/>
              </a:ext>
            </a:extLst>
          </p:cNvPr>
          <p:cNvSpPr txBox="1"/>
          <p:nvPr/>
        </p:nvSpPr>
        <p:spPr>
          <a:xfrm>
            <a:off x="8123247" y="2194533"/>
            <a:ext cx="76976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0xeafcb4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D8BC60CC-B52C-45F5-BFE6-6CD281C8F0A1}"/>
              </a:ext>
            </a:extLst>
          </p:cNvPr>
          <p:cNvSpPr txBox="1"/>
          <p:nvPr/>
        </p:nvSpPr>
        <p:spPr>
          <a:xfrm>
            <a:off x="6461872" y="1927711"/>
            <a:ext cx="59343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/>
              <a:t>0xeafcb4</a:t>
            </a:r>
          </a:p>
        </p:txBody>
      </p:sp>
    </p:spTree>
    <p:extLst>
      <p:ext uri="{BB962C8B-B14F-4D97-AF65-F5344CB8AC3E}">
        <p14:creationId xmlns:p14="http://schemas.microsoft.com/office/powerpoint/2010/main" val="3327121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021" y="94908"/>
            <a:ext cx="8596668" cy="883640"/>
          </a:xfrm>
        </p:spPr>
        <p:txBody>
          <a:bodyPr>
            <a:normAutofit fontScale="90000"/>
          </a:bodyPr>
          <a:lstStyle/>
          <a:p>
            <a:r>
              <a:rPr lang="en-US" dirty="0"/>
              <a:t>Simplest </a:t>
            </a:r>
            <a:r>
              <a:rPr lang="en-US" b="1" dirty="0">
                <a:solidFill>
                  <a:srgbClr val="298087"/>
                </a:solidFill>
              </a:rPr>
              <a:t>Node Class </a:t>
            </a:r>
            <a:r>
              <a:rPr lang="en-US" dirty="0"/>
              <a:t>implementation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262" y="1116623"/>
            <a:ext cx="5937737" cy="5492242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Nodes in Singly linked list </a:t>
            </a:r>
          </a:p>
          <a:p>
            <a:pPr lvl="1">
              <a:spcBef>
                <a:spcPts val="1000"/>
              </a:spcBef>
            </a:pPr>
            <a:r>
              <a:rPr lang="en-US" sz="1800" dirty="0"/>
              <a:t>In a singly linked list, each </a:t>
            </a:r>
            <a:r>
              <a:rPr lang="en-US" sz="1800" b="1" dirty="0"/>
              <a:t>node </a:t>
            </a:r>
            <a:r>
              <a:rPr lang="en-US" sz="1800" dirty="0"/>
              <a:t>only links to the next node in the list </a:t>
            </a:r>
          </a:p>
          <a:p>
            <a:pPr lvl="2">
              <a:spcBef>
                <a:spcPts val="1000"/>
              </a:spcBef>
            </a:pPr>
            <a:r>
              <a:rPr lang="en-US" sz="1600" dirty="0"/>
              <a:t>Doesn’t link to a previous node</a:t>
            </a:r>
          </a:p>
          <a:p>
            <a:pPr lvl="2">
              <a:spcBef>
                <a:spcPts val="1000"/>
              </a:spcBef>
            </a:pPr>
            <a:endParaRPr lang="en-US" sz="1600" dirty="0"/>
          </a:p>
          <a:p>
            <a:r>
              <a:rPr lang="en-US" sz="2000" dirty="0"/>
              <a:t>Singly linked list Node definition:</a:t>
            </a:r>
          </a:p>
          <a:p>
            <a:pPr lvl="1">
              <a:spcBef>
                <a:spcPts val="1000"/>
              </a:spcBef>
            </a:pPr>
            <a:r>
              <a:rPr lang="en-US" sz="1800" dirty="0"/>
              <a:t>It’s a </a:t>
            </a:r>
            <a:r>
              <a:rPr lang="en-US" sz="1800" b="1" dirty="0"/>
              <a:t>singly</a:t>
            </a:r>
            <a:r>
              <a:rPr lang="en-US" sz="1800" dirty="0"/>
              <a:t> linked list because </a:t>
            </a:r>
            <a:r>
              <a:rPr lang="en-US" sz="1800" b="1" dirty="0"/>
              <a:t>the node </a:t>
            </a:r>
            <a:r>
              <a:rPr lang="en-US" sz="1800" dirty="0"/>
              <a:t>just holds:</a:t>
            </a:r>
          </a:p>
          <a:p>
            <a:pPr lvl="2">
              <a:spcBef>
                <a:spcPts val="1000"/>
              </a:spcBef>
            </a:pPr>
            <a:r>
              <a:rPr lang="en-US" sz="1400" dirty="0"/>
              <a:t>the data and </a:t>
            </a:r>
          </a:p>
          <a:p>
            <a:pPr lvl="2">
              <a:spcBef>
                <a:spcPts val="100"/>
              </a:spcBef>
            </a:pPr>
            <a:r>
              <a:rPr lang="en-US" sz="1400" b="1" dirty="0"/>
              <a:t>the address of the next node</a:t>
            </a:r>
          </a:p>
          <a:p>
            <a:pPr lvl="1">
              <a:spcBef>
                <a:spcPts val="1000"/>
              </a:spcBef>
            </a:pPr>
            <a:r>
              <a:rPr lang="en-US" sz="1800" dirty="0"/>
              <a:t>Data can be:</a:t>
            </a:r>
          </a:p>
          <a:p>
            <a:pPr lvl="2">
              <a:spcBef>
                <a:spcPts val="1000"/>
              </a:spcBef>
            </a:pPr>
            <a:r>
              <a:rPr lang="en-US" sz="1600" dirty="0" err="1"/>
              <a:t>ints</a:t>
            </a:r>
            <a:r>
              <a:rPr lang="en-US" sz="1600" dirty="0"/>
              <a:t>, </a:t>
            </a:r>
          </a:p>
          <a:p>
            <a:pPr lvl="2">
              <a:spcBef>
                <a:spcPts val="100"/>
              </a:spcBef>
            </a:pPr>
            <a:r>
              <a:rPr lang="en-US" sz="1600" dirty="0"/>
              <a:t>floats, </a:t>
            </a:r>
          </a:p>
          <a:p>
            <a:pPr lvl="2">
              <a:spcBef>
                <a:spcPts val="100"/>
              </a:spcBef>
            </a:pPr>
            <a:r>
              <a:rPr lang="en-US" sz="1600" dirty="0"/>
              <a:t>bool, </a:t>
            </a:r>
          </a:p>
          <a:p>
            <a:pPr lvl="2">
              <a:spcBef>
                <a:spcPts val="100"/>
              </a:spcBef>
            </a:pPr>
            <a:r>
              <a:rPr lang="en-US" sz="1600" dirty="0"/>
              <a:t>arrays, </a:t>
            </a:r>
          </a:p>
          <a:p>
            <a:pPr lvl="2">
              <a:spcBef>
                <a:spcPts val="100"/>
              </a:spcBef>
            </a:pPr>
            <a:r>
              <a:rPr lang="en-US" sz="1600" dirty="0"/>
              <a:t>matrices, </a:t>
            </a:r>
          </a:p>
          <a:p>
            <a:pPr lvl="2">
              <a:spcBef>
                <a:spcPts val="100"/>
              </a:spcBef>
            </a:pPr>
            <a:r>
              <a:rPr lang="en-US" sz="1600" dirty="0"/>
              <a:t>class objects, </a:t>
            </a:r>
          </a:p>
          <a:p>
            <a:pPr lvl="2">
              <a:spcBef>
                <a:spcPts val="100"/>
              </a:spcBef>
            </a:pPr>
            <a:r>
              <a:rPr lang="en-US" sz="1600" dirty="0"/>
              <a:t>array of class objects, </a:t>
            </a:r>
          </a:p>
          <a:p>
            <a:pPr lvl="2">
              <a:spcBef>
                <a:spcPts val="100"/>
              </a:spcBef>
            </a:pPr>
            <a:r>
              <a:rPr lang="en-US" sz="1600" dirty="0"/>
              <a:t>or some combination thereof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ABFD2C2-56CB-48E7-B497-996077F41116}"/>
              </a:ext>
            </a:extLst>
          </p:cNvPr>
          <p:cNvSpPr txBox="1">
            <a:spLocks/>
          </p:cNvSpPr>
          <p:nvPr/>
        </p:nvSpPr>
        <p:spPr>
          <a:xfrm>
            <a:off x="6216977" y="1197202"/>
            <a:ext cx="5896466" cy="5411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C00000"/>
                </a:solidFill>
              </a:rPr>
              <a:t>class </a:t>
            </a:r>
            <a:r>
              <a:rPr lang="en-US" dirty="0" err="1">
                <a:solidFill>
                  <a:srgbClr val="C00000"/>
                </a:solidFill>
              </a:rPr>
              <a:t>SNode</a:t>
            </a:r>
            <a:r>
              <a:rPr lang="en-US" dirty="0">
                <a:solidFill>
                  <a:srgbClr val="C00000"/>
                </a:solidFill>
              </a:rPr>
              <a:t> {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C00000"/>
                </a:solidFill>
              </a:rPr>
              <a:t>        friend class SLL;  // allows another class to access 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		  //private members of the Node class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C00000"/>
                </a:solidFill>
              </a:rPr>
              <a:t>        int data;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C00000"/>
                </a:solidFill>
              </a:rPr>
              <a:t>        </a:t>
            </a:r>
            <a:r>
              <a:rPr lang="en-US" dirty="0" err="1">
                <a:solidFill>
                  <a:srgbClr val="C00000"/>
                </a:solidFill>
              </a:rPr>
              <a:t>SNode</a:t>
            </a:r>
            <a:r>
              <a:rPr lang="en-US" dirty="0">
                <a:solidFill>
                  <a:srgbClr val="C00000"/>
                </a:solidFill>
              </a:rPr>
              <a:t> *next; // where the address of the next node goes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C00000"/>
                </a:solidFill>
              </a:rPr>
              <a:t>public: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C00000"/>
                </a:solidFill>
              </a:rPr>
              <a:t>        </a:t>
            </a:r>
            <a:r>
              <a:rPr lang="en-US" dirty="0" err="1">
                <a:solidFill>
                  <a:srgbClr val="C00000"/>
                </a:solidFill>
              </a:rPr>
              <a:t>SNode</a:t>
            </a:r>
            <a:r>
              <a:rPr lang="en-US" dirty="0">
                <a:solidFill>
                  <a:srgbClr val="C00000"/>
                </a:solidFill>
              </a:rPr>
              <a:t>(int x);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C00000"/>
                </a:solidFill>
              </a:rPr>
              <a:t>        ~</a:t>
            </a:r>
            <a:r>
              <a:rPr lang="en-US" dirty="0" err="1">
                <a:solidFill>
                  <a:srgbClr val="C00000"/>
                </a:solidFill>
              </a:rPr>
              <a:t>SNode</a:t>
            </a:r>
            <a:r>
              <a:rPr lang="en-US" dirty="0">
                <a:solidFill>
                  <a:srgbClr val="C00000"/>
                </a:solidFill>
              </a:rPr>
              <a:t>();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C00000"/>
                </a:solidFill>
              </a:rPr>
              <a:t>}; //Node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C00000"/>
              </a:solidFill>
            </a:endParaRP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 err="1">
                <a:solidFill>
                  <a:srgbClr val="C00000"/>
                </a:solidFill>
              </a:rPr>
              <a:t>SNode</a:t>
            </a:r>
            <a:r>
              <a:rPr lang="en-US" dirty="0">
                <a:solidFill>
                  <a:srgbClr val="C00000"/>
                </a:solidFill>
              </a:rPr>
              <a:t>::</a:t>
            </a:r>
            <a:r>
              <a:rPr lang="en-US" dirty="0" err="1">
                <a:solidFill>
                  <a:srgbClr val="C00000"/>
                </a:solidFill>
              </a:rPr>
              <a:t>SNode</a:t>
            </a:r>
            <a:r>
              <a:rPr lang="en-US" dirty="0">
                <a:solidFill>
                  <a:srgbClr val="C00000"/>
                </a:solidFill>
              </a:rPr>
              <a:t>(int x){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	data = x;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C00000"/>
                </a:solidFill>
              </a:rPr>
              <a:t>	next = NULL;  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C00000"/>
                </a:solidFill>
              </a:rPr>
              <a:t>}  //Constructor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C00000"/>
              </a:solidFill>
            </a:endParaRP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 err="1">
                <a:solidFill>
                  <a:srgbClr val="C00000"/>
                </a:solidFill>
              </a:rPr>
              <a:t>SNode</a:t>
            </a:r>
            <a:r>
              <a:rPr lang="en-US" dirty="0">
                <a:solidFill>
                  <a:srgbClr val="C00000"/>
                </a:solidFill>
              </a:rPr>
              <a:t>::~</a:t>
            </a:r>
            <a:r>
              <a:rPr lang="en-US" dirty="0" err="1">
                <a:solidFill>
                  <a:srgbClr val="C00000"/>
                </a:solidFill>
              </a:rPr>
              <a:t>SNode</a:t>
            </a:r>
            <a:r>
              <a:rPr lang="en-US" dirty="0">
                <a:solidFill>
                  <a:srgbClr val="C00000"/>
                </a:solidFill>
              </a:rPr>
              <a:t>() {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C00000"/>
                </a:solidFill>
              </a:rPr>
              <a:t>        if (next != NULL) {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C00000"/>
                </a:solidFill>
              </a:rPr>
              <a:t>               </a:t>
            </a:r>
            <a:r>
              <a:rPr lang="en-US" dirty="0" err="1">
                <a:solidFill>
                  <a:srgbClr val="C00000"/>
                </a:solidFill>
              </a:rPr>
              <a:t>cout</a:t>
            </a:r>
            <a:r>
              <a:rPr lang="en-US" dirty="0">
                <a:solidFill>
                  <a:srgbClr val="C00000"/>
                </a:solidFill>
              </a:rPr>
              <a:t> &lt;&lt; “deleting may cause memory leak.” &lt;&lt; </a:t>
            </a:r>
            <a:r>
              <a:rPr lang="en-US" dirty="0" err="1">
                <a:solidFill>
                  <a:srgbClr val="C00000"/>
                </a:solidFill>
              </a:rPr>
              <a:t>endl</a:t>
            </a:r>
            <a:r>
              <a:rPr lang="en-US" dirty="0">
                <a:solidFill>
                  <a:srgbClr val="C00000"/>
                </a:solidFill>
              </a:rPr>
              <a:t>;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C00000"/>
                </a:solidFill>
              </a:rPr>
              <a:t>        }  //if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C00000"/>
                </a:solidFill>
              </a:rPr>
              <a:t>} //</a:t>
            </a:r>
            <a:r>
              <a:rPr lang="en-US" dirty="0" err="1">
                <a:solidFill>
                  <a:srgbClr val="C00000"/>
                </a:solidFill>
              </a:rPr>
              <a:t>destuctor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This is just the node’s class declaration and definition, not the linked list’s declaration and definition.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55ABFF-ECCD-4580-8917-BDCAA93DDF35}"/>
              </a:ext>
            </a:extLst>
          </p:cNvPr>
          <p:cNvCxnSpPr/>
          <p:nvPr/>
        </p:nvCxnSpPr>
        <p:spPr>
          <a:xfrm>
            <a:off x="6304962" y="5674935"/>
            <a:ext cx="5129751" cy="0"/>
          </a:xfrm>
          <a:prstGeom prst="line">
            <a:avLst/>
          </a:prstGeom>
          <a:ln w="57150">
            <a:solidFill>
              <a:srgbClr val="2980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9652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34" y="120650"/>
            <a:ext cx="8596668" cy="816528"/>
          </a:xfrm>
        </p:spPr>
        <p:txBody>
          <a:bodyPr/>
          <a:lstStyle/>
          <a:p>
            <a:r>
              <a:rPr lang="en-US" dirty="0"/>
              <a:t>A list class (A list of nodes):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134" y="882650"/>
            <a:ext cx="4488527" cy="5660763"/>
          </a:xfrm>
        </p:spPr>
        <p:txBody>
          <a:bodyPr>
            <a:normAutofit fontScale="55000" lnSpcReduction="20000"/>
          </a:bodyPr>
          <a:lstStyle/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#include "SNode.hpp"</a:t>
            </a:r>
          </a:p>
          <a:p>
            <a:pPr marL="0" indent="0">
              <a:spcBef>
                <a:spcPts val="4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class SLL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SNode</a:t>
            </a:r>
            <a:r>
              <a:rPr lang="en-US" dirty="0">
                <a:solidFill>
                  <a:srgbClr val="FF0000"/>
                </a:solidFill>
              </a:rPr>
              <a:t> *first;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SNode</a:t>
            </a:r>
            <a:r>
              <a:rPr lang="en-US" dirty="0">
                <a:solidFill>
                  <a:srgbClr val="FF0000"/>
                </a:solidFill>
              </a:rPr>
              <a:t> *last;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rgbClr val="FF0000"/>
                </a:solidFill>
              </a:rPr>
              <a:t> size;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public: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SLL();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~SLL();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void </a:t>
            </a:r>
            <a:r>
              <a:rPr lang="en-US" dirty="0" err="1">
                <a:solidFill>
                  <a:srgbClr val="FF0000"/>
                </a:solidFill>
              </a:rPr>
              <a:t>printSLL</a:t>
            </a:r>
            <a:r>
              <a:rPr lang="en-US" dirty="0">
                <a:solidFill>
                  <a:srgbClr val="FF0000"/>
                </a:solidFill>
              </a:rPr>
              <a:t>();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void </a:t>
            </a:r>
            <a:r>
              <a:rPr lang="en-US" dirty="0" err="1">
                <a:solidFill>
                  <a:srgbClr val="FF0000"/>
                </a:solidFill>
              </a:rPr>
              <a:t>addFirst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rgbClr val="FF0000"/>
                </a:solidFill>
              </a:rPr>
              <a:t> x);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void </a:t>
            </a:r>
            <a:r>
              <a:rPr lang="en-US" dirty="0" err="1">
                <a:solidFill>
                  <a:srgbClr val="FF0000"/>
                </a:solidFill>
              </a:rPr>
              <a:t>addAtFront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rgbClr val="FF0000"/>
                </a:solidFill>
              </a:rPr>
              <a:t> x);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void push(</a:t>
            </a:r>
            <a:r>
              <a:rPr lang="en-US" dirty="0" err="1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rgbClr val="FF0000"/>
                </a:solidFill>
              </a:rPr>
              <a:t> x);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void </a:t>
            </a:r>
            <a:r>
              <a:rPr lang="en-US" dirty="0" err="1">
                <a:solidFill>
                  <a:srgbClr val="FF0000"/>
                </a:solidFill>
              </a:rPr>
              <a:t>addAtK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rgbClr val="FF0000"/>
                </a:solidFill>
              </a:rPr>
              <a:t> x, </a:t>
            </a:r>
            <a:r>
              <a:rPr lang="en-US" dirty="0" err="1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rgbClr val="FF0000"/>
                </a:solidFill>
              </a:rPr>
              <a:t> k);</a:t>
            </a:r>
          </a:p>
          <a:p>
            <a:pPr marL="0" indent="0">
              <a:spcBef>
                <a:spcPts val="4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void join(SLL *list2);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rgbClr val="FF0000"/>
                </a:solidFill>
              </a:rPr>
              <a:t> pop();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SNode</a:t>
            </a:r>
            <a:r>
              <a:rPr lang="en-US" dirty="0">
                <a:solidFill>
                  <a:srgbClr val="FF0000"/>
                </a:solidFill>
              </a:rPr>
              <a:t> *</a:t>
            </a:r>
            <a:r>
              <a:rPr lang="en-US" dirty="0" err="1">
                <a:solidFill>
                  <a:srgbClr val="FF0000"/>
                </a:solidFill>
              </a:rPr>
              <a:t>findKth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rgbClr val="FF0000"/>
                </a:solidFill>
              </a:rPr>
              <a:t> k);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findK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rgbClr val="FF0000"/>
                </a:solidFill>
              </a:rPr>
              <a:t> k);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remFirst</a:t>
            </a:r>
            <a:r>
              <a:rPr lang="en-US" dirty="0">
                <a:solidFill>
                  <a:srgbClr val="FF0000"/>
                </a:solidFill>
              </a:rPr>
              <a:t>();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remKth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rgbClr val="FF0000"/>
                </a:solidFill>
              </a:rPr>
              <a:t> k);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};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325168" y="909914"/>
            <a:ext cx="5996054" cy="5660763"/>
          </a:xfrm>
          <a:prstGeom prst="rect">
            <a:avLst/>
          </a:prstGeom>
          <a:solidFill>
            <a:srgbClr val="FFFFC1"/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400"/>
              </a:spcBef>
            </a:pPr>
            <a:r>
              <a:rPr lang="en-US" dirty="0">
                <a:solidFill>
                  <a:schemeClr val="tx1"/>
                </a:solidFill>
              </a:rPr>
              <a:t>This is a class for a linked list.  </a:t>
            </a:r>
          </a:p>
          <a:p>
            <a:pPr>
              <a:spcBef>
                <a:spcPts val="400"/>
              </a:spcBef>
            </a:pPr>
            <a:r>
              <a:rPr lang="en-US" dirty="0">
                <a:solidFill>
                  <a:schemeClr val="tx1"/>
                </a:solidFill>
              </a:rPr>
              <a:t>The list consists of nodes.  </a:t>
            </a:r>
          </a:p>
          <a:p>
            <a:pPr lvl="1">
              <a:spcBef>
                <a:spcPts val="400"/>
              </a:spcBef>
            </a:pPr>
            <a:r>
              <a:rPr lang="en-US" dirty="0">
                <a:solidFill>
                  <a:schemeClr val="tx1"/>
                </a:solidFill>
              </a:rPr>
              <a:t>The list itself </a:t>
            </a:r>
            <a:r>
              <a:rPr lang="en-US" b="1" dirty="0">
                <a:solidFill>
                  <a:schemeClr val="tx1"/>
                </a:solidFill>
              </a:rPr>
              <a:t>keeps track of the first node </a:t>
            </a:r>
            <a:r>
              <a:rPr lang="en-US" dirty="0">
                <a:solidFill>
                  <a:schemeClr val="tx1"/>
                </a:solidFill>
              </a:rPr>
              <a:t>in the list</a:t>
            </a:r>
          </a:p>
          <a:p>
            <a:pPr lvl="1">
              <a:spcBef>
                <a:spcPts val="400"/>
              </a:spcBef>
            </a:pPr>
            <a:r>
              <a:rPr lang="en-US" dirty="0">
                <a:solidFill>
                  <a:schemeClr val="tx1"/>
                </a:solidFill>
              </a:rPr>
              <a:t>To get to the second node, you go to the first node and follow the pointer in the first node’s next field.</a:t>
            </a:r>
          </a:p>
          <a:p>
            <a:pPr>
              <a:spcBef>
                <a:spcPts val="400"/>
              </a:spcBef>
            </a:pPr>
            <a:r>
              <a:rPr lang="en-US" dirty="0">
                <a:solidFill>
                  <a:schemeClr val="tx1"/>
                </a:solidFill>
              </a:rPr>
              <a:t>The class also has a </a:t>
            </a:r>
            <a:r>
              <a:rPr lang="en-US" b="1" dirty="0">
                <a:solidFill>
                  <a:schemeClr val="tx1"/>
                </a:solidFill>
              </a:rPr>
              <a:t>last pointer </a:t>
            </a:r>
          </a:p>
          <a:p>
            <a:pPr lvl="1">
              <a:spcBef>
                <a:spcPts val="400"/>
              </a:spcBef>
            </a:pPr>
            <a:r>
              <a:rPr lang="en-US" dirty="0">
                <a:solidFill>
                  <a:schemeClr val="tx1"/>
                </a:solidFill>
              </a:rPr>
              <a:t>That points to the last node in the linked list.</a:t>
            </a:r>
          </a:p>
          <a:p>
            <a:pPr>
              <a:spcBef>
                <a:spcPts val="400"/>
              </a:spcBef>
            </a:pPr>
            <a:r>
              <a:rPr lang="en-US" dirty="0">
                <a:solidFill>
                  <a:schemeClr val="tx1"/>
                </a:solidFill>
              </a:rPr>
              <a:t>And the class has  </a:t>
            </a:r>
            <a:r>
              <a:rPr lang="en-US" b="1" dirty="0">
                <a:solidFill>
                  <a:schemeClr val="tx1"/>
                </a:solidFill>
              </a:rPr>
              <a:t>size field </a:t>
            </a:r>
            <a:r>
              <a:rPr lang="en-US" dirty="0">
                <a:solidFill>
                  <a:schemeClr val="tx1"/>
                </a:solidFill>
              </a:rPr>
              <a:t>that keeps track of the total number of nodes in the list at any time.</a:t>
            </a:r>
          </a:p>
        </p:txBody>
      </p:sp>
    </p:spTree>
    <p:extLst>
      <p:ext uri="{BB962C8B-B14F-4D97-AF65-F5344CB8AC3E}">
        <p14:creationId xmlns:p14="http://schemas.microsoft.com/office/powerpoint/2010/main" val="2603667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E79F1-AA35-4A11-910D-75BDD56B9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 separate class for lists and nodes?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17D62-FB59-4FA4-909B-9EB590986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769227"/>
          </a:xfrm>
          <a:solidFill>
            <a:schemeClr val="accent1">
              <a:lumMod val="50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The node is a node – just one piece of data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it just also happens to have a pointer (address of) another node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F08D804-D973-41AE-A7FC-097DEFE3461B}"/>
              </a:ext>
            </a:extLst>
          </p:cNvPr>
          <p:cNvSpPr txBox="1">
            <a:spLocks/>
          </p:cNvSpPr>
          <p:nvPr/>
        </p:nvSpPr>
        <p:spPr>
          <a:xfrm>
            <a:off x="797350" y="2931736"/>
            <a:ext cx="10515600" cy="3439998"/>
          </a:xfrm>
          <a:prstGeom prst="rect">
            <a:avLst/>
          </a:prstGeom>
          <a:solidFill>
            <a:srgbClr val="298087"/>
          </a:solidFill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The list, however, is a bunch of nodes</a:t>
            </a:r>
          </a:p>
          <a:p>
            <a:r>
              <a:rPr lang="en-US" dirty="0">
                <a:solidFill>
                  <a:schemeClr val="bg1"/>
                </a:solidFill>
              </a:rPr>
              <a:t>with an order</a:t>
            </a:r>
          </a:p>
          <a:p>
            <a:r>
              <a:rPr lang="en-US" dirty="0">
                <a:solidFill>
                  <a:schemeClr val="bg1"/>
                </a:solidFill>
              </a:rPr>
              <a:t>and a first node</a:t>
            </a:r>
          </a:p>
          <a:p>
            <a:r>
              <a:rPr lang="en-US" dirty="0">
                <a:solidFill>
                  <a:schemeClr val="bg1"/>
                </a:solidFill>
              </a:rPr>
              <a:t>and a last node</a:t>
            </a:r>
          </a:p>
          <a:p>
            <a:r>
              <a:rPr lang="en-US" dirty="0">
                <a:solidFill>
                  <a:schemeClr val="bg1"/>
                </a:solidFill>
              </a:rPr>
              <a:t>and a size</a:t>
            </a:r>
          </a:p>
          <a:p>
            <a:r>
              <a:rPr lang="en-US" dirty="0">
                <a:solidFill>
                  <a:schemeClr val="bg1"/>
                </a:solidFill>
              </a:rPr>
              <a:t>and methods (insert, delete, etc.)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you can’t exactly delete a node from a node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(well technically, you could, but that’s not part of the linked list definition)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you can, however, delete a node from a list of nodes.</a:t>
            </a:r>
          </a:p>
        </p:txBody>
      </p:sp>
    </p:spTree>
    <p:extLst>
      <p:ext uri="{BB962C8B-B14F-4D97-AF65-F5344CB8AC3E}">
        <p14:creationId xmlns:p14="http://schemas.microsoft.com/office/powerpoint/2010/main" val="983373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911F2-EB96-4B6A-9800-E6E72EB96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Take-Aways: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2EB55-B3C7-43E6-9FF1-DA86AE3E7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ADT List can be implemented using arrays or linked lists</a:t>
            </a:r>
          </a:p>
          <a:p>
            <a:r>
              <a:rPr lang="en-US" dirty="0"/>
              <a:t>Singly linked lists – consists of nodes</a:t>
            </a:r>
          </a:p>
          <a:p>
            <a:pPr lvl="1"/>
            <a:r>
              <a:rPr lang="en-US" dirty="0"/>
              <a:t>Each node holds the address of the next node in the list</a:t>
            </a:r>
          </a:p>
          <a:p>
            <a:pPr lvl="1"/>
            <a:r>
              <a:rPr lang="en-US" dirty="0"/>
              <a:t>NOT sequential in memory</a:t>
            </a:r>
          </a:p>
          <a:p>
            <a:pPr lvl="2"/>
            <a:r>
              <a:rPr lang="en-US" dirty="0"/>
              <a:t>Means no fixed size (unlike arrays)</a:t>
            </a:r>
          </a:p>
          <a:p>
            <a:pPr lvl="2"/>
            <a:r>
              <a:rPr lang="en-US" dirty="0"/>
              <a:t>No wasted space (if you remove data from the list, you </a:t>
            </a:r>
            <a:r>
              <a:rPr lang="en-US" dirty="0">
                <a:solidFill>
                  <a:srgbClr val="FF0000"/>
                </a:solidFill>
              </a:rPr>
              <a:t>delete</a:t>
            </a:r>
            <a:r>
              <a:rPr lang="en-US" dirty="0"/>
              <a:t> the node)</a:t>
            </a:r>
          </a:p>
          <a:p>
            <a:r>
              <a:rPr lang="en-US" dirty="0"/>
              <a:t>LinkedList class and node class are separate</a:t>
            </a:r>
          </a:p>
          <a:p>
            <a:pPr lvl="1"/>
            <a:r>
              <a:rPr lang="en-US" dirty="0"/>
              <a:t>Node is the class for data and next pointer</a:t>
            </a:r>
          </a:p>
          <a:p>
            <a:pPr lvl="1"/>
            <a:r>
              <a:rPr lang="en-US" dirty="0"/>
              <a:t>List class is for adding, removing, concatenating, etc.</a:t>
            </a:r>
          </a:p>
        </p:txBody>
      </p:sp>
    </p:spTree>
    <p:extLst>
      <p:ext uri="{BB962C8B-B14F-4D97-AF65-F5344CB8AC3E}">
        <p14:creationId xmlns:p14="http://schemas.microsoft.com/office/powerpoint/2010/main" val="1261080262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RegularSeedLeftStep">
      <a:dk1>
        <a:srgbClr val="000000"/>
      </a:dk1>
      <a:lt1>
        <a:srgbClr val="FFFFFF"/>
      </a:lt1>
      <a:dk2>
        <a:srgbClr val="412431"/>
      </a:dk2>
      <a:lt2>
        <a:srgbClr val="E2E5E8"/>
      </a:lt2>
      <a:accent1>
        <a:srgbClr val="E78129"/>
      </a:accent1>
      <a:accent2>
        <a:srgbClr val="D52017"/>
      </a:accent2>
      <a:accent3>
        <a:srgbClr val="E7296F"/>
      </a:accent3>
      <a:accent4>
        <a:srgbClr val="D517AD"/>
      </a:accent4>
      <a:accent5>
        <a:srgbClr val="C029E7"/>
      </a:accent5>
      <a:accent6>
        <a:srgbClr val="7030D9"/>
      </a:accent6>
      <a:hlink>
        <a:srgbClr val="3F84BF"/>
      </a:hlink>
      <a:folHlink>
        <a:srgbClr val="7F7F7F"/>
      </a:folHlink>
    </a:clrScheme>
    <a:fontScheme name="Custom 3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2292</TotalTime>
  <Words>1033</Words>
  <Application>Microsoft Office PowerPoint</Application>
  <PresentationFormat>Widescreen</PresentationFormat>
  <Paragraphs>146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BrushVTI</vt:lpstr>
      <vt:lpstr>Singly Linked Lists</vt:lpstr>
      <vt:lpstr>ADT: List</vt:lpstr>
      <vt:lpstr>Arrays:</vt:lpstr>
      <vt:lpstr>Linked Lists</vt:lpstr>
      <vt:lpstr>Linked List (versus Array):</vt:lpstr>
      <vt:lpstr>Simplest Node Class implementation :</vt:lpstr>
      <vt:lpstr>A list class (A list of nodes):</vt:lpstr>
      <vt:lpstr>Why a separate class for lists and nodes?</vt:lpstr>
      <vt:lpstr>Take-Aways: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Singly Linked Lists</dc:title>
  <dc:creator>Yarrington, Debra</dc:creator>
  <cp:lastModifiedBy>Yarrington, Debra</cp:lastModifiedBy>
  <cp:revision>16</cp:revision>
  <dcterms:created xsi:type="dcterms:W3CDTF">2020-09-30T01:47:20Z</dcterms:created>
  <dcterms:modified xsi:type="dcterms:W3CDTF">2020-10-02T19:35:08Z</dcterms:modified>
</cp:coreProperties>
</file>