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492" r:id="rId3"/>
    <p:sldId id="385" r:id="rId4"/>
    <p:sldId id="386" r:id="rId5"/>
    <p:sldId id="388" r:id="rId6"/>
    <p:sldId id="501" r:id="rId7"/>
    <p:sldId id="384" r:id="rId8"/>
    <p:sldId id="283" r:id="rId9"/>
    <p:sldId id="502" r:id="rId10"/>
    <p:sldId id="50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8087"/>
    <a:srgbClr val="FFFF99"/>
    <a:srgbClr val="83D3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74" autoAdjust="0"/>
    <p:restoredTop sz="94660"/>
  </p:normalViewPr>
  <p:slideViewPr>
    <p:cSldViewPr snapToGrid="0">
      <p:cViewPr varScale="1">
        <p:scale>
          <a:sx n="94" d="100"/>
          <a:sy n="94" d="100"/>
        </p:scale>
        <p:origin x="30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16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7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900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39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9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5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5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937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54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54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7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01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8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0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8D9C3E-3056-481D-BDFF-0AACD3020C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5116763" cy="4567137"/>
          </a:xfrm>
        </p:spPr>
        <p:txBody>
          <a:bodyPr>
            <a:normAutofit/>
          </a:bodyPr>
          <a:lstStyle/>
          <a:p>
            <a:r>
              <a:rPr lang="en-US" dirty="0"/>
              <a:t>SLL Implementation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136F65-6E48-4844-8E38-3BDA26265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277684"/>
            <a:ext cx="4620584" cy="775494"/>
          </a:xfrm>
        </p:spPr>
        <p:txBody>
          <a:bodyPr>
            <a:normAutofit/>
          </a:bodyPr>
          <a:lstStyle/>
          <a:p>
            <a:r>
              <a:rPr lang="en-US" dirty="0"/>
              <a:t>ADT: Lists</a:t>
            </a:r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10ED3F14-342E-4442-9CC6-22FDF1FE59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285" r="5373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41879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A242A0-7376-4F6F-A57A-1403CF0B1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233" y="48134"/>
            <a:ext cx="5251316" cy="93233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298087"/>
                </a:solidFill>
              </a:rPr>
              <a:t>Take-aways!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D3CAA-E44A-4EB2-B13C-E0EA116BA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76" y="980468"/>
            <a:ext cx="5803392" cy="5574389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1900" dirty="0"/>
              <a:t>Singly Linked Lists:</a:t>
            </a:r>
          </a:p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en-US" sz="1900" dirty="0"/>
              <a:t>Each node only holds the address of the next node</a:t>
            </a:r>
          </a:p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en-US" sz="1900" dirty="0"/>
              <a:t>Don’t lose addresses of nodes!</a:t>
            </a:r>
          </a:p>
          <a:p>
            <a:pPr lvl="2">
              <a:lnSpc>
                <a:spcPct val="90000"/>
              </a:lnSpc>
              <a:spcBef>
                <a:spcPts val="1000"/>
              </a:spcBef>
            </a:pPr>
            <a:r>
              <a:rPr lang="en-US" sz="1500" dirty="0"/>
              <a:t>Remember, often the only thing that holds the address of a node in a list is the next field of the node before it!  </a:t>
            </a:r>
          </a:p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en-US" sz="1900" dirty="0"/>
              <a:t>To traverse a list:</a:t>
            </a:r>
          </a:p>
          <a:p>
            <a:pPr lvl="2">
              <a:lnSpc>
                <a:spcPct val="90000"/>
              </a:lnSpc>
              <a:spcBef>
                <a:spcPts val="1000"/>
              </a:spcBef>
            </a:pPr>
            <a:r>
              <a:rPr lang="en-US" sz="1900" dirty="0"/>
              <a:t>Have a </a:t>
            </a:r>
            <a:r>
              <a:rPr lang="en-US" sz="1900" dirty="0" err="1"/>
              <a:t>tmp</a:t>
            </a:r>
            <a:r>
              <a:rPr lang="en-US" sz="1900" dirty="0"/>
              <a:t> variable that holds an address of a node</a:t>
            </a:r>
          </a:p>
          <a:p>
            <a:pPr lvl="2">
              <a:lnSpc>
                <a:spcPct val="90000"/>
              </a:lnSpc>
              <a:spcBef>
                <a:spcPts val="1000"/>
              </a:spcBef>
            </a:pPr>
            <a:r>
              <a:rPr lang="en-US" sz="1900" dirty="0"/>
              <a:t>Continuously update the </a:t>
            </a:r>
            <a:r>
              <a:rPr lang="en-US" sz="1900" dirty="0" err="1"/>
              <a:t>tmp</a:t>
            </a:r>
            <a:r>
              <a:rPr lang="en-US" sz="1900" dirty="0"/>
              <a:t> variable to hold the address of the next node</a:t>
            </a:r>
          </a:p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en-US" sz="1900" dirty="0"/>
              <a:t>Traversing the list (</a:t>
            </a:r>
            <a:r>
              <a:rPr lang="en-US" sz="1900" dirty="0" err="1"/>
              <a:t>printlist</a:t>
            </a:r>
            <a:r>
              <a:rPr lang="en-US" sz="1900" dirty="0"/>
              <a:t>): </a:t>
            </a:r>
            <a:r>
              <a:rPr lang="en-US" sz="1900" dirty="0">
                <a:solidFill>
                  <a:srgbClr val="C00000"/>
                </a:solidFill>
              </a:rPr>
              <a:t>O(n)</a:t>
            </a:r>
          </a:p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en-US" sz="1900" dirty="0"/>
              <a:t>Can add nodes</a:t>
            </a:r>
          </a:p>
          <a:p>
            <a:pPr lvl="2">
              <a:lnSpc>
                <a:spcPct val="90000"/>
              </a:lnSpc>
              <a:spcBef>
                <a:spcPts val="1000"/>
              </a:spcBef>
            </a:pPr>
            <a:r>
              <a:rPr lang="en-US" sz="1900" dirty="0"/>
              <a:t>Push (at end of list) </a:t>
            </a:r>
            <a:r>
              <a:rPr lang="en-US" sz="1900" dirty="0">
                <a:solidFill>
                  <a:srgbClr val="C00000"/>
                </a:solidFill>
              </a:rPr>
              <a:t>O(1)!!!</a:t>
            </a:r>
          </a:p>
          <a:p>
            <a:pPr lvl="2">
              <a:lnSpc>
                <a:spcPct val="90000"/>
              </a:lnSpc>
              <a:spcBef>
                <a:spcPts val="1000"/>
              </a:spcBef>
            </a:pPr>
            <a:r>
              <a:rPr lang="en-US" sz="1900" dirty="0"/>
              <a:t>Concatenate: </a:t>
            </a:r>
            <a:r>
              <a:rPr lang="en-US" sz="1900" dirty="0">
                <a:solidFill>
                  <a:srgbClr val="C00000"/>
                </a:solidFill>
              </a:rPr>
              <a:t>O(1)!!!</a:t>
            </a:r>
          </a:p>
          <a:p>
            <a:pPr lvl="3">
              <a:lnSpc>
                <a:spcPct val="90000"/>
              </a:lnSpc>
            </a:pPr>
            <a:r>
              <a:rPr lang="en-US" dirty="0"/>
              <a:t>Better than arrays!</a:t>
            </a:r>
          </a:p>
          <a:p>
            <a:pPr>
              <a:lnSpc>
                <a:spcPct val="90000"/>
              </a:lnSpc>
            </a:pPr>
            <a:endParaRPr lang="en-US" sz="1900" dirty="0"/>
          </a:p>
        </p:txBody>
      </p:sp>
      <p:pic>
        <p:nvPicPr>
          <p:cNvPr id="12" name="Picture 4">
            <a:extLst>
              <a:ext uri="{FF2B5EF4-FFF2-40B4-BE49-F238E27FC236}">
                <a16:creationId xmlns:a16="http://schemas.microsoft.com/office/drawing/2014/main" id="{150247D0-0292-4CE9-A262-2249F8A638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467" r="11323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14550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911F2-EB96-4B6A-9800-E6E72EB96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Singly Linked Lists: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2EB55-B3C7-43E6-9FF1-DA86AE3E7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One implementation of ADT List</a:t>
            </a:r>
          </a:p>
          <a:p>
            <a:r>
              <a:rPr lang="en-US" dirty="0"/>
              <a:t>NOT sequential in memory</a:t>
            </a:r>
          </a:p>
          <a:p>
            <a:r>
              <a:rPr lang="en-US" dirty="0"/>
              <a:t>Consists of a bunch of nodes.  </a:t>
            </a:r>
          </a:p>
          <a:p>
            <a:pPr lvl="1"/>
            <a:r>
              <a:rPr lang="en-US" dirty="0"/>
              <a:t>Each node holds the address of the next node</a:t>
            </a:r>
          </a:p>
          <a:p>
            <a:pPr lvl="2"/>
            <a:r>
              <a:rPr lang="en-US" dirty="0"/>
              <a:t>So the first node has no idea where the 4</a:t>
            </a:r>
            <a:r>
              <a:rPr lang="en-US" baseline="30000" dirty="0"/>
              <a:t>th</a:t>
            </a:r>
            <a:r>
              <a:rPr lang="en-US" dirty="0"/>
              <a:t> node is in memory</a:t>
            </a:r>
          </a:p>
          <a:p>
            <a:pPr lvl="2"/>
            <a:r>
              <a:rPr lang="en-US" dirty="0"/>
              <a:t>Only the third node knows where the 4</a:t>
            </a:r>
            <a:r>
              <a:rPr lang="en-US" baseline="30000" dirty="0"/>
              <a:t>th</a:t>
            </a:r>
            <a:r>
              <a:rPr lang="en-US" dirty="0"/>
              <a:t> node is</a:t>
            </a:r>
          </a:p>
          <a:p>
            <a:pPr lvl="1"/>
            <a:r>
              <a:rPr lang="en-US" dirty="0"/>
              <a:t>The list must have the address of the first node stored somewhere </a:t>
            </a:r>
          </a:p>
          <a:p>
            <a:pPr lvl="2"/>
            <a:r>
              <a:rPr lang="en-US" dirty="0"/>
              <a:t>(because that’s how we find the address of the second node,</a:t>
            </a:r>
          </a:p>
          <a:p>
            <a:pPr lvl="3"/>
            <a:r>
              <a:rPr lang="en-US" dirty="0"/>
              <a:t>Which is how we find the address of the third node</a:t>
            </a:r>
          </a:p>
          <a:p>
            <a:pPr lvl="4"/>
            <a:r>
              <a:rPr lang="en-US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261080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9150"/>
          </a:xfrm>
        </p:spPr>
        <p:txBody>
          <a:bodyPr/>
          <a:lstStyle/>
          <a:p>
            <a:r>
              <a:rPr lang="en-US" dirty="0"/>
              <a:t>Linked List constructor: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28751"/>
            <a:ext cx="4102733" cy="461261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Start with a Null list</a:t>
            </a:r>
          </a:p>
          <a:p>
            <a:pPr lvl="1"/>
            <a:r>
              <a:rPr lang="en-US" dirty="0"/>
              <a:t>First pointer must point to NULL</a:t>
            </a:r>
          </a:p>
          <a:p>
            <a:pPr lvl="1"/>
            <a:r>
              <a:rPr lang="en-US" dirty="0"/>
              <a:t>Last pointer must point to NULL</a:t>
            </a:r>
          </a:p>
          <a:p>
            <a:pPr lvl="1"/>
            <a:r>
              <a:rPr lang="en-US" dirty="0"/>
              <a:t>Size must be set to 0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SLL::SLL(){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first = NULL;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last = NULL;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size = 0;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r>
              <a:rPr lang="en-US" i="1" dirty="0">
                <a:solidFill>
                  <a:schemeClr val="tx1"/>
                </a:solidFill>
              </a:rPr>
              <a:t>How would you add a first node?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571473" y="1428750"/>
            <a:ext cx="4102733" cy="4612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267382" y="1384948"/>
            <a:ext cx="5130496" cy="1829142"/>
          </a:xfrm>
          <a:prstGeom prst="rect">
            <a:avLst/>
          </a:prstGeom>
          <a:solidFill>
            <a:srgbClr val="FFFFC1"/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00"/>
              </a:spcBef>
            </a:pPr>
            <a:r>
              <a:rPr lang="en-US" dirty="0">
                <a:solidFill>
                  <a:schemeClr val="tx1"/>
                </a:solidFill>
              </a:rPr>
              <a:t>When we first instantiate a linked lists, there are no nodes.  Since there are no nodes, we want to initialize the first and last pointer to NULL and the size to 0</a:t>
            </a:r>
          </a:p>
          <a:p>
            <a:pPr>
              <a:spcBef>
                <a:spcPts val="400"/>
              </a:spcBef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400"/>
              </a:spcBef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6D257CF-8B8B-4D93-AD2A-70EBAFD50FB7}"/>
              </a:ext>
            </a:extLst>
          </p:cNvPr>
          <p:cNvSpPr txBox="1">
            <a:spLocks/>
          </p:cNvSpPr>
          <p:nvPr/>
        </p:nvSpPr>
        <p:spPr>
          <a:xfrm>
            <a:off x="5267382" y="3540544"/>
            <a:ext cx="5130496" cy="1829142"/>
          </a:xfrm>
          <a:prstGeom prst="rect">
            <a:avLst/>
          </a:prstGeom>
          <a:solidFill>
            <a:srgbClr val="FFFFC1"/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You could also have a second constructor: </a:t>
            </a:r>
          </a:p>
          <a:p>
            <a:pPr>
              <a:spcBef>
                <a:spcPts val="400"/>
              </a:spcBef>
            </a:pPr>
            <a:r>
              <a:rPr lang="en-US" dirty="0">
                <a:solidFill>
                  <a:schemeClr val="tx1"/>
                </a:solidFill>
              </a:rPr>
              <a:t>The constructor creates (using new) a node</a:t>
            </a:r>
          </a:p>
          <a:p>
            <a:pPr>
              <a:spcBef>
                <a:spcPts val="400"/>
              </a:spcBef>
            </a:pPr>
            <a:r>
              <a:rPr lang="en-US" dirty="0">
                <a:solidFill>
                  <a:schemeClr val="tx1"/>
                </a:solidFill>
              </a:rPr>
              <a:t>makes that be the first, last (and only) node in the list</a:t>
            </a:r>
          </a:p>
          <a:p>
            <a:pPr>
              <a:spcBef>
                <a:spcPts val="400"/>
              </a:spcBef>
            </a:pPr>
            <a:r>
              <a:rPr lang="en-US" dirty="0">
                <a:solidFill>
                  <a:schemeClr val="tx1"/>
                </a:solidFill>
              </a:rPr>
              <a:t>set the size to 1</a:t>
            </a:r>
          </a:p>
          <a:p>
            <a:pPr>
              <a:spcBef>
                <a:spcPts val="400"/>
              </a:spcBef>
            </a:pPr>
            <a:r>
              <a:rPr lang="en-US" dirty="0">
                <a:solidFill>
                  <a:schemeClr val="tx1"/>
                </a:solidFill>
              </a:rPr>
              <a:t>It would look almost exactly the same as </a:t>
            </a:r>
            <a:r>
              <a:rPr lang="en-US" dirty="0" err="1">
                <a:solidFill>
                  <a:schemeClr val="tx1"/>
                </a:solidFill>
              </a:rPr>
              <a:t>addFirst</a:t>
            </a:r>
            <a:r>
              <a:rPr lang="en-US" dirty="0">
                <a:solidFill>
                  <a:schemeClr val="tx1"/>
                </a:solidFill>
              </a:rPr>
              <a:t> (next slide)</a:t>
            </a:r>
          </a:p>
          <a:p>
            <a:pPr>
              <a:spcBef>
                <a:spcPts val="400"/>
              </a:spcBef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400"/>
              </a:spcBef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762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8050"/>
          </a:xfrm>
        </p:spPr>
        <p:txBody>
          <a:bodyPr/>
          <a:lstStyle/>
          <a:p>
            <a:r>
              <a:rPr lang="en-US" dirty="0"/>
              <a:t>Add first node to list?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659" y="1660080"/>
            <a:ext cx="5493318" cy="4730999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Create a brand new node (this is just creating a node):</a:t>
            </a:r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Snode</a:t>
            </a:r>
            <a:r>
              <a:rPr lang="en-US" dirty="0">
                <a:solidFill>
                  <a:srgbClr val="FF0000"/>
                </a:solidFill>
              </a:rPr>
              <a:t> *n = new </a:t>
            </a:r>
            <a:r>
              <a:rPr lang="en-US" dirty="0" err="1">
                <a:solidFill>
                  <a:srgbClr val="FF0000"/>
                </a:solidFill>
              </a:rPr>
              <a:t>Snode</a:t>
            </a:r>
            <a:r>
              <a:rPr lang="en-US" dirty="0">
                <a:solidFill>
                  <a:srgbClr val="FF0000"/>
                </a:solidFill>
              </a:rPr>
              <a:t> (x) </a:t>
            </a:r>
            <a:r>
              <a:rPr lang="en-US" dirty="0"/>
              <a:t>//where x is the data part of the node (assume x is 3)</a:t>
            </a:r>
          </a:p>
          <a:p>
            <a:r>
              <a:rPr lang="en-US" dirty="0"/>
              <a:t>Set the first pointer to point to the new node</a:t>
            </a:r>
          </a:p>
          <a:p>
            <a:r>
              <a:rPr lang="en-US" dirty="0"/>
              <a:t>Set the last pointer to point to the new node</a:t>
            </a:r>
          </a:p>
          <a:p>
            <a:r>
              <a:rPr lang="en-US" dirty="0"/>
              <a:t>Increase the size of the list by one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How would you add to the end of the list?</a:t>
            </a:r>
          </a:p>
        </p:txBody>
      </p:sp>
      <p:sp>
        <p:nvSpPr>
          <p:cNvPr id="4" name="Rectangle 3"/>
          <p:cNvSpPr/>
          <p:nvPr/>
        </p:nvSpPr>
        <p:spPr>
          <a:xfrm>
            <a:off x="8001761" y="3930073"/>
            <a:ext cx="1917700" cy="660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8946391" y="3930073"/>
            <a:ext cx="0" cy="660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228841" y="407560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22335" y="4075607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NULL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7817785" y="4673763"/>
            <a:ext cx="411056" cy="452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419219" y="5126386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first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8793144" y="4673764"/>
            <a:ext cx="400897" cy="4942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960611" y="5126386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last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52502" y="1660080"/>
            <a:ext cx="5347716" cy="3322667"/>
          </a:xfrm>
          <a:prstGeom prst="rect">
            <a:avLst/>
          </a:prstGeom>
          <a:solidFill>
            <a:srgbClr val="FFFFC1"/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700"/>
              </a:spcBef>
              <a:buNone/>
            </a:pPr>
            <a:r>
              <a:rPr lang="en-US" sz="1700" b="1" dirty="0">
                <a:solidFill>
                  <a:schemeClr val="tx1"/>
                </a:solidFill>
              </a:rPr>
              <a:t>Code:</a:t>
            </a:r>
          </a:p>
          <a:p>
            <a:pPr marL="0" indent="0">
              <a:spcBef>
                <a:spcPts val="700"/>
              </a:spcBef>
              <a:buNone/>
            </a:pPr>
            <a:r>
              <a:rPr lang="en-US" sz="1700" b="1" dirty="0">
                <a:solidFill>
                  <a:srgbClr val="FF0000"/>
                </a:solidFill>
              </a:rPr>
              <a:t>void SLL::</a:t>
            </a:r>
            <a:r>
              <a:rPr lang="en-US" sz="1700" b="1" dirty="0" err="1">
                <a:solidFill>
                  <a:srgbClr val="FF0000"/>
                </a:solidFill>
              </a:rPr>
              <a:t>addFirst</a:t>
            </a:r>
            <a:r>
              <a:rPr lang="en-US" sz="1700" b="1" dirty="0">
                <a:solidFill>
                  <a:srgbClr val="FF0000"/>
                </a:solidFill>
              </a:rPr>
              <a:t>(</a:t>
            </a:r>
            <a:r>
              <a:rPr lang="en-US" sz="1700" b="1" dirty="0" err="1">
                <a:solidFill>
                  <a:srgbClr val="FF0000"/>
                </a:solidFill>
              </a:rPr>
              <a:t>int</a:t>
            </a:r>
            <a:r>
              <a:rPr lang="en-US" sz="1700" b="1" dirty="0">
                <a:solidFill>
                  <a:srgbClr val="FF0000"/>
                </a:solidFill>
              </a:rPr>
              <a:t> x) {</a:t>
            </a:r>
          </a:p>
          <a:p>
            <a:pPr marL="400050" lvl="1" indent="0">
              <a:spcBef>
                <a:spcPts val="70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first = </a:t>
            </a:r>
            <a:r>
              <a:rPr lang="en-US" sz="1700" b="1" dirty="0">
                <a:solidFill>
                  <a:srgbClr val="FF0000"/>
                </a:solidFill>
              </a:rPr>
              <a:t>new </a:t>
            </a:r>
            <a:r>
              <a:rPr lang="en-US" sz="1700" b="1" dirty="0" err="1">
                <a:solidFill>
                  <a:srgbClr val="FF0000"/>
                </a:solidFill>
              </a:rPr>
              <a:t>SNode</a:t>
            </a:r>
            <a:r>
              <a:rPr lang="en-US" sz="1700" b="1" dirty="0">
                <a:solidFill>
                  <a:srgbClr val="FF0000"/>
                </a:solidFill>
              </a:rPr>
              <a:t> (x); </a:t>
            </a:r>
            <a:r>
              <a:rPr lang="en-US" sz="1700" dirty="0">
                <a:solidFill>
                  <a:srgbClr val="FF0000"/>
                </a:solidFill>
              </a:rPr>
              <a:t>// makes a new node, </a:t>
            </a:r>
          </a:p>
          <a:p>
            <a:pPr marL="400050" lvl="1" indent="0">
              <a:spcBef>
                <a:spcPts val="70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        //then sets first to point to the new node</a:t>
            </a:r>
          </a:p>
          <a:p>
            <a:pPr marL="400050" lvl="1" indent="0">
              <a:spcBef>
                <a:spcPts val="70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last = first; // there’s only one node – last and </a:t>
            </a:r>
          </a:p>
          <a:p>
            <a:pPr marL="400050" lvl="1" indent="0">
              <a:spcBef>
                <a:spcPts val="70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                  //first point to the same node</a:t>
            </a:r>
          </a:p>
          <a:p>
            <a:pPr marL="400050" lvl="1" indent="0">
              <a:spcBef>
                <a:spcPts val="70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size++;  // the linked list’s size goes up by one</a:t>
            </a:r>
          </a:p>
          <a:p>
            <a:pPr marL="400050" lvl="1" indent="0">
              <a:spcBef>
                <a:spcPts val="700"/>
              </a:spcBef>
              <a:buNone/>
            </a:pPr>
            <a:endParaRPr lang="en-US" sz="1700" dirty="0">
              <a:solidFill>
                <a:srgbClr val="FF0000"/>
              </a:solidFill>
            </a:endParaRPr>
          </a:p>
          <a:p>
            <a:pPr marL="400050" lvl="1" indent="0">
              <a:spcBef>
                <a:spcPts val="70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//</a:t>
            </a:r>
            <a:r>
              <a:rPr lang="en-US" sz="1700" dirty="0" err="1">
                <a:solidFill>
                  <a:srgbClr val="FF0000"/>
                </a:solidFill>
              </a:rPr>
              <a:t>cout</a:t>
            </a:r>
            <a:r>
              <a:rPr lang="en-US" sz="1700" dirty="0">
                <a:solidFill>
                  <a:srgbClr val="FF0000"/>
                </a:solidFill>
              </a:rPr>
              <a:t> &lt;&lt; " added first ";</a:t>
            </a:r>
          </a:p>
          <a:p>
            <a:pPr marL="0" indent="0">
              <a:spcBef>
                <a:spcPts val="70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45446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849" y="445852"/>
            <a:ext cx="8596668" cy="90805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Add to the end of the list? push(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1881" y="1608737"/>
            <a:ext cx="6518156" cy="318518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Create a new node:</a:t>
            </a:r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Snode</a:t>
            </a:r>
            <a:r>
              <a:rPr lang="en-US" dirty="0">
                <a:solidFill>
                  <a:srgbClr val="FF0000"/>
                </a:solidFill>
              </a:rPr>
              <a:t> *n = new </a:t>
            </a:r>
            <a:r>
              <a:rPr lang="en-US" dirty="0" err="1">
                <a:solidFill>
                  <a:srgbClr val="FF0000"/>
                </a:solidFill>
              </a:rPr>
              <a:t>Snode</a:t>
            </a:r>
            <a:r>
              <a:rPr lang="en-US" dirty="0">
                <a:solidFill>
                  <a:srgbClr val="FF0000"/>
                </a:solidFill>
              </a:rPr>
              <a:t> (x)  //x is data for new node</a:t>
            </a:r>
            <a:endParaRPr lang="en-US" dirty="0"/>
          </a:p>
          <a:p>
            <a:r>
              <a:rPr lang="en-US" dirty="0"/>
              <a:t>Set the last node in the list’s next pointer to the new node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last-&gt;next = n</a:t>
            </a:r>
            <a:endParaRPr lang="en-US" dirty="0"/>
          </a:p>
          <a:p>
            <a:r>
              <a:rPr lang="en-US" dirty="0"/>
              <a:t>Set the last pointer to point to the new node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last = n;</a:t>
            </a:r>
            <a:endParaRPr lang="en-US" dirty="0"/>
          </a:p>
          <a:p>
            <a:r>
              <a:rPr lang="en-US" dirty="0"/>
              <a:t>Increase the size of the list by one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size += 1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3" name="Content Placeholder 2"/>
          <p:cNvSpPr txBox="1">
            <a:spLocks/>
          </p:cNvSpPr>
          <p:nvPr/>
        </p:nvSpPr>
        <p:spPr>
          <a:xfrm>
            <a:off x="399849" y="1493050"/>
            <a:ext cx="4290798" cy="3038875"/>
          </a:xfrm>
          <a:prstGeom prst="rect">
            <a:avLst/>
          </a:prstGeom>
          <a:solidFill>
            <a:srgbClr val="FFFFC1"/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700"/>
              </a:spcBef>
              <a:buNone/>
            </a:pPr>
            <a:r>
              <a:rPr lang="en-US" sz="1700" b="1" dirty="0">
                <a:solidFill>
                  <a:schemeClr val="tx1"/>
                </a:solidFill>
              </a:rPr>
              <a:t>Code:</a:t>
            </a:r>
          </a:p>
          <a:p>
            <a:pPr marL="0" indent="0">
              <a:spcBef>
                <a:spcPts val="700"/>
              </a:spcBef>
              <a:buNone/>
            </a:pPr>
            <a:r>
              <a:rPr lang="en-US" sz="1700" b="1" dirty="0">
                <a:solidFill>
                  <a:srgbClr val="FF0000"/>
                </a:solidFill>
              </a:rPr>
              <a:t>void SLL::push(</a:t>
            </a:r>
            <a:r>
              <a:rPr lang="en-US" sz="1700" b="1" dirty="0" err="1">
                <a:solidFill>
                  <a:srgbClr val="FF0000"/>
                </a:solidFill>
              </a:rPr>
              <a:t>int</a:t>
            </a:r>
            <a:r>
              <a:rPr lang="en-US" sz="1700" b="1" dirty="0">
                <a:solidFill>
                  <a:srgbClr val="FF0000"/>
                </a:solidFill>
              </a:rPr>
              <a:t> x) {</a:t>
            </a:r>
          </a:p>
          <a:p>
            <a:pPr marL="400050" lvl="1" indent="0">
              <a:spcBef>
                <a:spcPts val="700"/>
              </a:spcBef>
              <a:buNone/>
            </a:pPr>
            <a:r>
              <a:rPr lang="en-US" sz="1700" dirty="0" err="1">
                <a:solidFill>
                  <a:srgbClr val="FF0000"/>
                </a:solidFill>
              </a:rPr>
              <a:t>Snode</a:t>
            </a:r>
            <a:r>
              <a:rPr lang="en-US" sz="1700" dirty="0">
                <a:solidFill>
                  <a:srgbClr val="FF0000"/>
                </a:solidFill>
              </a:rPr>
              <a:t> *n = </a:t>
            </a:r>
            <a:r>
              <a:rPr lang="en-US" sz="1700" b="1" dirty="0">
                <a:solidFill>
                  <a:srgbClr val="FF0000"/>
                </a:solidFill>
              </a:rPr>
              <a:t>new </a:t>
            </a:r>
            <a:r>
              <a:rPr lang="en-US" sz="1700" b="1" dirty="0" err="1">
                <a:solidFill>
                  <a:srgbClr val="FF0000"/>
                </a:solidFill>
              </a:rPr>
              <a:t>SNode</a:t>
            </a:r>
            <a:r>
              <a:rPr lang="en-US" sz="1700" b="1" dirty="0">
                <a:solidFill>
                  <a:srgbClr val="FF0000"/>
                </a:solidFill>
              </a:rPr>
              <a:t> (x); </a:t>
            </a:r>
          </a:p>
          <a:p>
            <a:pPr marL="400050" lvl="1" indent="0">
              <a:spcBef>
                <a:spcPts val="70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last-&gt;next = n; // makes the old                    </a:t>
            </a:r>
          </a:p>
          <a:p>
            <a:pPr marL="400050" lvl="1" indent="0">
              <a:spcBef>
                <a:spcPts val="70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                       //last’s next point to </a:t>
            </a:r>
          </a:p>
          <a:p>
            <a:pPr marL="400050" lvl="1" indent="0">
              <a:spcBef>
                <a:spcPts val="70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                       //the new node n</a:t>
            </a:r>
          </a:p>
          <a:p>
            <a:pPr marL="400050" lvl="1" indent="0">
              <a:spcBef>
                <a:spcPts val="70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last = n; // makes last point to the </a:t>
            </a:r>
          </a:p>
          <a:p>
            <a:pPr marL="400050" lvl="1" indent="0">
              <a:spcBef>
                <a:spcPts val="70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             //new last (n)</a:t>
            </a:r>
          </a:p>
          <a:p>
            <a:pPr marL="400050" lvl="1" indent="0">
              <a:spcBef>
                <a:spcPts val="70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size += 1; // list size grew by one</a:t>
            </a:r>
            <a:endParaRPr lang="en-US" sz="1700" u="sng" dirty="0">
              <a:solidFill>
                <a:srgbClr val="FF0000"/>
              </a:solidFill>
            </a:endParaRPr>
          </a:p>
          <a:p>
            <a:pPr marL="0" indent="0">
              <a:spcBef>
                <a:spcPts val="70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58577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A178D-F777-452C-A712-AAB1F0E2C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(adding)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8C2FA73-C5FF-4FF5-8C83-A3F2ECE01B66}"/>
              </a:ext>
            </a:extLst>
          </p:cNvPr>
          <p:cNvSpPr txBox="1">
            <a:spLocks/>
          </p:cNvSpPr>
          <p:nvPr/>
        </p:nvSpPr>
        <p:spPr>
          <a:xfrm>
            <a:off x="838200" y="1595230"/>
            <a:ext cx="11161466" cy="5109556"/>
          </a:xfrm>
          <a:prstGeom prst="rect">
            <a:avLst/>
          </a:prstGeom>
          <a:solidFill>
            <a:srgbClr val="298087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Time analysis: 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We have a pointer (the address of) the last node in the list.  So: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1 step: create a new node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1 step make the last node point to the new node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1 step: make the new node be the last node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1 step: change the size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4 steps total.  We drop constants.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O(1)!!!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rgbClr val="FFFF99"/>
                </a:solidFill>
              </a:rPr>
              <a:t>THIS IS BETTER THAN ARRAYS!!!</a:t>
            </a:r>
          </a:p>
          <a:p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183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9D2F9783-C934-43D8-8A63-06A1FDFECAB9}"/>
              </a:ext>
            </a:extLst>
          </p:cNvPr>
          <p:cNvSpPr/>
          <p:nvPr/>
        </p:nvSpPr>
        <p:spPr>
          <a:xfrm>
            <a:off x="316361" y="5565643"/>
            <a:ext cx="11810174" cy="11334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450" y="-50951"/>
            <a:ext cx="8596668" cy="1320800"/>
          </a:xfrm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printSLL</a:t>
            </a:r>
            <a:r>
              <a:rPr lang="en-US" dirty="0">
                <a:solidFill>
                  <a:srgbClr val="FF0000"/>
                </a:solidFill>
              </a:rPr>
              <a:t>() : O(n)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628" y="665611"/>
            <a:ext cx="4994448" cy="2900593"/>
          </a:xfrm>
          <a:solidFill>
            <a:srgbClr val="FFFF99"/>
          </a:solidFill>
          <a:ln>
            <a:solidFill>
              <a:srgbClr val="298087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void SLL::</a:t>
            </a:r>
            <a:r>
              <a:rPr lang="en-US" sz="1800" dirty="0" err="1">
                <a:solidFill>
                  <a:srgbClr val="FF0000"/>
                </a:solidFill>
              </a:rPr>
              <a:t>printSLL</a:t>
            </a:r>
            <a:r>
              <a:rPr lang="en-US" sz="1800" dirty="0">
                <a:solidFill>
                  <a:srgbClr val="FF0000"/>
                </a:solidFill>
              </a:rPr>
              <a:t>() {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	</a:t>
            </a:r>
            <a:r>
              <a:rPr lang="en-US" sz="1800" dirty="0" err="1">
                <a:solidFill>
                  <a:srgbClr val="FF0000"/>
                </a:solidFill>
              </a:rPr>
              <a:t>SNode</a:t>
            </a:r>
            <a:r>
              <a:rPr lang="en-US" sz="1800" dirty="0">
                <a:solidFill>
                  <a:srgbClr val="FF0000"/>
                </a:solidFill>
              </a:rPr>
              <a:t> *</a:t>
            </a:r>
            <a:r>
              <a:rPr lang="en-US" sz="1800" dirty="0" err="1">
                <a:solidFill>
                  <a:srgbClr val="FF0000"/>
                </a:solidFill>
              </a:rPr>
              <a:t>tmp</a:t>
            </a:r>
            <a:r>
              <a:rPr lang="en-US" sz="1800" dirty="0">
                <a:solidFill>
                  <a:srgbClr val="FF0000"/>
                </a:solidFill>
              </a:rPr>
              <a:t> = first;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	while (</a:t>
            </a:r>
            <a:r>
              <a:rPr lang="en-US" sz="1800" dirty="0" err="1">
                <a:solidFill>
                  <a:srgbClr val="FF0000"/>
                </a:solidFill>
              </a:rPr>
              <a:t>tmp</a:t>
            </a:r>
            <a:r>
              <a:rPr lang="en-US" sz="1800" dirty="0">
                <a:solidFill>
                  <a:srgbClr val="FF0000"/>
                </a:solidFill>
              </a:rPr>
              <a:t> != NULL) {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		</a:t>
            </a:r>
            <a:r>
              <a:rPr lang="en-US" sz="1800" dirty="0" err="1">
                <a:solidFill>
                  <a:srgbClr val="FF0000"/>
                </a:solidFill>
              </a:rPr>
              <a:t>cout</a:t>
            </a:r>
            <a:r>
              <a:rPr lang="en-US" sz="1800" dirty="0">
                <a:solidFill>
                  <a:srgbClr val="FF0000"/>
                </a:solidFill>
              </a:rPr>
              <a:t> &lt;&lt; </a:t>
            </a:r>
            <a:r>
              <a:rPr lang="en-US" sz="1800" dirty="0" err="1">
                <a:solidFill>
                  <a:srgbClr val="FF0000"/>
                </a:solidFill>
              </a:rPr>
              <a:t>tmp</a:t>
            </a:r>
            <a:r>
              <a:rPr lang="en-US" sz="1800" dirty="0">
                <a:solidFill>
                  <a:srgbClr val="FF0000"/>
                </a:solidFill>
              </a:rPr>
              <a:t>-&gt;data &lt;&lt; “, ”;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		</a:t>
            </a:r>
            <a:r>
              <a:rPr lang="en-US" sz="1800" dirty="0" err="1">
                <a:solidFill>
                  <a:srgbClr val="FF0000"/>
                </a:solidFill>
              </a:rPr>
              <a:t>tmp</a:t>
            </a:r>
            <a:r>
              <a:rPr lang="en-US" sz="1800" dirty="0">
                <a:solidFill>
                  <a:srgbClr val="FF0000"/>
                </a:solidFill>
              </a:rPr>
              <a:t> = </a:t>
            </a:r>
            <a:r>
              <a:rPr lang="en-US" sz="1800" dirty="0" err="1">
                <a:solidFill>
                  <a:srgbClr val="FF0000"/>
                </a:solidFill>
              </a:rPr>
              <a:t>tmp</a:t>
            </a:r>
            <a:r>
              <a:rPr lang="en-US" sz="1800" dirty="0">
                <a:solidFill>
                  <a:srgbClr val="FF0000"/>
                </a:solidFill>
              </a:rPr>
              <a:t>-&gt;next;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	}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	</a:t>
            </a:r>
            <a:r>
              <a:rPr lang="en-US" sz="1800" dirty="0" err="1">
                <a:solidFill>
                  <a:srgbClr val="FF0000"/>
                </a:solidFill>
              </a:rPr>
              <a:t>cout</a:t>
            </a:r>
            <a:r>
              <a:rPr lang="en-US" sz="1800" dirty="0">
                <a:solidFill>
                  <a:srgbClr val="FF0000"/>
                </a:solidFill>
              </a:rPr>
              <a:t> &lt;&lt; </a:t>
            </a:r>
            <a:r>
              <a:rPr lang="en-US" sz="1800" dirty="0" err="1">
                <a:solidFill>
                  <a:srgbClr val="FF0000"/>
                </a:solidFill>
              </a:rPr>
              <a:t>endl</a:t>
            </a:r>
            <a:r>
              <a:rPr lang="en-US" sz="1800" dirty="0">
                <a:solidFill>
                  <a:srgbClr val="FF0000"/>
                </a:solidFill>
              </a:rPr>
              <a:t>;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}</a:t>
            </a:r>
            <a:endParaRPr lang="en-US" sz="1800" dirty="0">
              <a:solidFill>
                <a:schemeClr val="tx1"/>
              </a:solidFill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692508" y="6056182"/>
            <a:ext cx="1066800" cy="381000"/>
            <a:chOff x="1104" y="2016"/>
            <a:chExt cx="672" cy="240"/>
          </a:xfrm>
          <a:solidFill>
            <a:schemeClr val="bg1"/>
          </a:solidFill>
        </p:grpSpPr>
        <p:sp>
          <p:nvSpPr>
            <p:cNvPr id="25" name="Rectangle 5"/>
            <p:cNvSpPr>
              <a:spLocks noChangeArrowheads="1"/>
            </p:cNvSpPr>
            <p:nvPr/>
          </p:nvSpPr>
          <p:spPr bwMode="auto">
            <a:xfrm>
              <a:off x="1104" y="2016"/>
              <a:ext cx="672" cy="24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6"/>
            <p:cNvSpPr>
              <a:spLocks noChangeShapeType="1"/>
            </p:cNvSpPr>
            <p:nvPr/>
          </p:nvSpPr>
          <p:spPr bwMode="auto">
            <a:xfrm>
              <a:off x="1536" y="2016"/>
              <a:ext cx="0" cy="24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456221" y="605618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8207108" y="6056182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778108" y="6208582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6683108" y="6208582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1958708" y="6056182"/>
            <a:ext cx="1066800" cy="381000"/>
            <a:chOff x="1104" y="2016"/>
            <a:chExt cx="672" cy="240"/>
          </a:xfrm>
          <a:solidFill>
            <a:schemeClr val="bg1"/>
          </a:solidFill>
        </p:grpSpPr>
        <p:sp>
          <p:nvSpPr>
            <p:cNvPr id="23" name="Rectangle 13"/>
            <p:cNvSpPr>
              <a:spLocks noChangeArrowheads="1"/>
            </p:cNvSpPr>
            <p:nvPr/>
          </p:nvSpPr>
          <p:spPr bwMode="auto">
            <a:xfrm>
              <a:off x="1104" y="2016"/>
              <a:ext cx="672" cy="24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14"/>
            <p:cNvSpPr>
              <a:spLocks noChangeShapeType="1"/>
            </p:cNvSpPr>
            <p:nvPr/>
          </p:nvSpPr>
          <p:spPr bwMode="auto">
            <a:xfrm>
              <a:off x="1536" y="2016"/>
              <a:ext cx="0" cy="24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" name="Group 15"/>
          <p:cNvGrpSpPr>
            <a:grpSpLocks/>
          </p:cNvGrpSpPr>
          <p:nvPr/>
        </p:nvGrpSpPr>
        <p:grpSpPr bwMode="auto">
          <a:xfrm>
            <a:off x="3820846" y="6056182"/>
            <a:ext cx="1066800" cy="381000"/>
            <a:chOff x="1125" y="2016"/>
            <a:chExt cx="672" cy="240"/>
          </a:xfrm>
          <a:solidFill>
            <a:schemeClr val="bg1"/>
          </a:solidFill>
        </p:grpSpPr>
        <p:sp>
          <p:nvSpPr>
            <p:cNvPr id="21" name="Rectangle 16"/>
            <p:cNvSpPr>
              <a:spLocks noChangeArrowheads="1"/>
            </p:cNvSpPr>
            <p:nvPr/>
          </p:nvSpPr>
          <p:spPr bwMode="auto">
            <a:xfrm>
              <a:off x="1125" y="2016"/>
              <a:ext cx="672" cy="24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17"/>
            <p:cNvSpPr>
              <a:spLocks noChangeShapeType="1"/>
            </p:cNvSpPr>
            <p:nvPr/>
          </p:nvSpPr>
          <p:spPr bwMode="auto">
            <a:xfrm>
              <a:off x="1536" y="2016"/>
              <a:ext cx="0" cy="24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" name="Line 18"/>
          <p:cNvSpPr>
            <a:spLocks noChangeShapeType="1"/>
          </p:cNvSpPr>
          <p:nvPr/>
        </p:nvSpPr>
        <p:spPr bwMode="auto">
          <a:xfrm>
            <a:off x="1485900" y="6105524"/>
            <a:ext cx="91808" cy="2685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>
            <a:off x="1577708" y="6132382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2949308" y="6208582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2039671" y="6029195"/>
            <a:ext cx="108267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1" lang="en-US" altLang="zh-TW" dirty="0">
                <a:ea typeface="PMingLiU" panose="02020500000000000000" pitchFamily="18" charset="-120"/>
              </a:rPr>
              <a:t> 3        </a:t>
            </a:r>
            <a:r>
              <a:rPr kumimoji="1" lang="en-US" altLang="zh-TW" dirty="0">
                <a:ea typeface="PMingLiU" panose="02020500000000000000" pitchFamily="18" charset="-120"/>
                <a:sym typeface="Wingdings" panose="05000000000000000000" pitchFamily="2" charset="2"/>
              </a:rPr>
              <a:t></a:t>
            </a:r>
            <a:endParaRPr kumimoji="1" lang="en-US" altLang="zh-TW" dirty="0">
              <a:ea typeface="PMingLiU" panose="02020500000000000000" pitchFamily="18" charset="-120"/>
            </a:endParaRPr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3835133" y="6029195"/>
            <a:ext cx="108267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1" lang="en-US" altLang="zh-TW" dirty="0">
                <a:ea typeface="PMingLiU" panose="02020500000000000000" pitchFamily="18" charset="-120"/>
              </a:rPr>
              <a:t>   7      </a:t>
            </a:r>
            <a:r>
              <a:rPr kumimoji="1" lang="en-US" altLang="zh-TW" dirty="0">
                <a:ea typeface="PMingLiU" panose="02020500000000000000" pitchFamily="18" charset="-120"/>
                <a:sym typeface="Wingdings" panose="05000000000000000000" pitchFamily="2" charset="2"/>
              </a:rPr>
              <a:t></a:t>
            </a:r>
            <a:endParaRPr kumimoji="1" lang="en-US" altLang="zh-TW" dirty="0">
              <a:ea typeface="PMingLiU" panose="02020500000000000000" pitchFamily="18" charset="-120"/>
            </a:endParaRPr>
          </a:p>
        </p:txBody>
      </p:sp>
      <p:sp>
        <p:nvSpPr>
          <p:cNvPr id="12" name="Text Box 23"/>
          <p:cNvSpPr txBox="1">
            <a:spLocks noChangeArrowheads="1"/>
          </p:cNvSpPr>
          <p:nvPr/>
        </p:nvSpPr>
        <p:spPr bwMode="auto">
          <a:xfrm>
            <a:off x="5676633" y="6021257"/>
            <a:ext cx="122078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1" lang="en-US" altLang="zh-TW" dirty="0">
                <a:ea typeface="PMingLiU" panose="02020500000000000000" pitchFamily="18" charset="-120"/>
              </a:rPr>
              <a:t>  4        </a:t>
            </a:r>
            <a:r>
              <a:rPr kumimoji="1" lang="en-US" altLang="zh-TW" dirty="0">
                <a:ea typeface="PMingLiU" panose="02020500000000000000" pitchFamily="18" charset="-120"/>
                <a:sym typeface="Wingdings" panose="05000000000000000000" pitchFamily="2" charset="2"/>
              </a:rPr>
              <a:t></a:t>
            </a:r>
            <a:endParaRPr kumimoji="1" lang="en-US" altLang="zh-TW" dirty="0">
              <a:ea typeface="PMingLiU" panose="02020500000000000000" pitchFamily="18" charset="-120"/>
            </a:endParaRPr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7670533" y="6021257"/>
            <a:ext cx="15859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TW" dirty="0">
                <a:ea typeface="PMingLiU" panose="02020500000000000000" pitchFamily="18" charset="-120"/>
              </a:rPr>
              <a:t> 2     </a:t>
            </a:r>
            <a:r>
              <a:rPr kumimoji="1" lang="en-US" altLang="zh-TW" sz="2000" dirty="0">
                <a:ea typeface="PMingLiU" panose="02020500000000000000" pitchFamily="18" charset="-120"/>
              </a:rPr>
              <a:t>NULL</a:t>
            </a:r>
          </a:p>
        </p:txBody>
      </p:sp>
      <p:cxnSp>
        <p:nvCxnSpPr>
          <p:cNvPr id="35" name="Straight Arrow Connector 34"/>
          <p:cNvCxnSpPr>
            <a:cxnSpLocks/>
            <a:stCxn id="42" idx="1"/>
          </p:cNvCxnSpPr>
          <p:nvPr/>
        </p:nvCxnSpPr>
        <p:spPr>
          <a:xfrm flipH="1" flipV="1">
            <a:off x="9028330" y="6206202"/>
            <a:ext cx="494720" cy="9741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69477" y="587735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First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523050" y="6118952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Last</a:t>
            </a:r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5800898" y="649416"/>
            <a:ext cx="6325904" cy="4722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i="1" dirty="0">
                <a:solidFill>
                  <a:schemeClr val="tx1"/>
                </a:solidFill>
              </a:rPr>
              <a:t>Remember: what connects each node to the next node is the *next pointer!</a:t>
            </a:r>
          </a:p>
          <a:p>
            <a:pPr>
              <a:buFont typeface="Wingdings 3" charset="2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Make a </a:t>
            </a:r>
            <a:r>
              <a:rPr lang="en-US" dirty="0" err="1">
                <a:solidFill>
                  <a:schemeClr val="tx1"/>
                </a:solidFill>
              </a:rPr>
              <a:t>tmp</a:t>
            </a:r>
            <a:r>
              <a:rPr lang="en-US" dirty="0">
                <a:solidFill>
                  <a:schemeClr val="tx1"/>
                </a:solidFill>
              </a:rPr>
              <a:t> variable – holds the address of a node</a:t>
            </a:r>
          </a:p>
          <a:p>
            <a:pPr>
              <a:buFont typeface="Wingdings 3" charset="2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Have the </a:t>
            </a:r>
            <a:r>
              <a:rPr lang="en-US" dirty="0" err="1">
                <a:solidFill>
                  <a:schemeClr val="tx1"/>
                </a:solidFill>
              </a:rPr>
              <a:t>tmp</a:t>
            </a:r>
            <a:r>
              <a:rPr lang="en-US" dirty="0">
                <a:solidFill>
                  <a:schemeClr val="tx1"/>
                </a:solidFill>
              </a:rPr>
              <a:t> variable hold the address of the first node</a:t>
            </a:r>
          </a:p>
          <a:p>
            <a:pPr>
              <a:buFont typeface="Wingdings 3" charset="2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Loop:</a:t>
            </a:r>
          </a:p>
          <a:p>
            <a:pPr lvl="1">
              <a:buFont typeface="Wingdings 3" charset="2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Print out the data in a node.</a:t>
            </a:r>
          </a:p>
          <a:p>
            <a:pPr lvl="1">
              <a:buFont typeface="Wingdings 3" charset="2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Makethe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tmp</a:t>
            </a:r>
            <a:r>
              <a:rPr lang="en-US" dirty="0">
                <a:solidFill>
                  <a:schemeClr val="tx1"/>
                </a:solidFill>
              </a:rPr>
              <a:t> variable hold the address of the next node in the list</a:t>
            </a:r>
          </a:p>
          <a:p>
            <a:pPr lvl="2">
              <a:buFont typeface="Wingdings 3" charset="2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Also known as making the temp pointer point to the next node in the list</a:t>
            </a:r>
          </a:p>
          <a:p>
            <a:pPr>
              <a:buFont typeface="Wingdings 3" charset="2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Continue until you hit the end of the list</a:t>
            </a:r>
          </a:p>
          <a:p>
            <a:pPr lvl="1">
              <a:buFont typeface="Wingdings 3" charset="2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continue until the temp pointer is actually NULL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E49A6EB-CF13-4754-AE6C-9FB80EDCEC1F}"/>
              </a:ext>
            </a:extLst>
          </p:cNvPr>
          <p:cNvSpPr txBox="1">
            <a:spLocks/>
          </p:cNvSpPr>
          <p:nvPr/>
        </p:nvSpPr>
        <p:spPr>
          <a:xfrm>
            <a:off x="316629" y="3638551"/>
            <a:ext cx="5484270" cy="1733541"/>
          </a:xfrm>
          <a:prstGeom prst="rect">
            <a:avLst/>
          </a:prstGeom>
          <a:solidFill>
            <a:srgbClr val="298087"/>
          </a:solidFill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</a:rPr>
              <a:t>tmp</a:t>
            </a:r>
            <a:r>
              <a:rPr lang="en-US" dirty="0">
                <a:solidFill>
                  <a:schemeClr val="bg1"/>
                </a:solidFill>
              </a:rPr>
              <a:t> = </a:t>
            </a:r>
            <a:r>
              <a:rPr lang="en-US" dirty="0" err="1">
                <a:solidFill>
                  <a:schemeClr val="bg1"/>
                </a:solidFill>
              </a:rPr>
              <a:t>tmp</a:t>
            </a:r>
            <a:r>
              <a:rPr lang="en-US" dirty="0">
                <a:solidFill>
                  <a:schemeClr val="bg1"/>
                </a:solidFill>
              </a:rPr>
              <a:t>-&gt;next:</a:t>
            </a:r>
          </a:p>
          <a:p>
            <a:r>
              <a:rPr lang="en-US" dirty="0" err="1">
                <a:solidFill>
                  <a:schemeClr val="bg1"/>
                </a:solidFill>
              </a:rPr>
              <a:t>Tmp</a:t>
            </a:r>
            <a:r>
              <a:rPr lang="en-US" dirty="0">
                <a:solidFill>
                  <a:schemeClr val="bg1"/>
                </a:solidFill>
              </a:rPr>
              <a:t> holds an address of a node</a:t>
            </a:r>
          </a:p>
          <a:p>
            <a:r>
              <a:rPr lang="en-US" dirty="0">
                <a:solidFill>
                  <a:schemeClr val="bg1"/>
                </a:solidFill>
              </a:rPr>
              <a:t>In each node the next field holds the address of the next node.</a:t>
            </a:r>
          </a:p>
          <a:p>
            <a:r>
              <a:rPr lang="en-US" dirty="0">
                <a:solidFill>
                  <a:schemeClr val="bg1"/>
                </a:solidFill>
              </a:rPr>
              <a:t>This changes the address in </a:t>
            </a:r>
            <a:r>
              <a:rPr lang="en-US" dirty="0" err="1">
                <a:solidFill>
                  <a:schemeClr val="bg1"/>
                </a:solidFill>
              </a:rPr>
              <a:t>tmp</a:t>
            </a:r>
            <a:r>
              <a:rPr lang="en-US" dirty="0">
                <a:solidFill>
                  <a:schemeClr val="bg1"/>
                </a:solidFill>
              </a:rPr>
              <a:t> to hold the address of the next node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625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006" y="168656"/>
            <a:ext cx="2646022" cy="771787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>
              <a:spcBef>
                <a:spcPts val="200"/>
              </a:spcBef>
            </a:pPr>
            <a:r>
              <a:rPr lang="en-US" sz="2800" dirty="0" err="1">
                <a:solidFill>
                  <a:srgbClr val="FF0000"/>
                </a:solidFill>
              </a:rPr>
              <a:t>addAtK</a:t>
            </a:r>
            <a:r>
              <a:rPr lang="en-US" sz="2800" dirty="0">
                <a:solidFill>
                  <a:srgbClr val="FF0000"/>
                </a:solidFill>
              </a:rPr>
              <a:t>(</a:t>
            </a:r>
            <a:r>
              <a:rPr lang="en-US" sz="2800" dirty="0" err="1">
                <a:solidFill>
                  <a:srgbClr val="FF0000"/>
                </a:solidFill>
              </a:rPr>
              <a:t>x,k</a:t>
            </a:r>
            <a:r>
              <a:rPr lang="en-US" sz="28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006" y="940444"/>
            <a:ext cx="11589825" cy="4917432"/>
          </a:xfrm>
          <a:solidFill>
            <a:srgbClr val="FFFF99"/>
          </a:solidFill>
          <a:ln>
            <a:solidFill>
              <a:srgbClr val="298087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 SLL::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addAtK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(int x, int k){  </a:t>
            </a:r>
            <a:r>
              <a:rPr lang="en-US" sz="1600" b="1" dirty="0">
                <a:solidFill>
                  <a:srgbClr val="298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TRICK TO ALL LINKED LISTS: DON’T LOSE TRACK OF ANY ADDRESSES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SNode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*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first;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if (k==0) {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addAtFront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(x);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size++;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if (k &lt; size  &amp;&amp; k &gt;= 0) {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for (int 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0; 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 k-1; 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++) {   </a:t>
            </a:r>
            <a:r>
              <a:rPr lang="en-US" sz="1600" dirty="0">
                <a:solidFill>
                  <a:srgbClr val="298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//going to the node BEFORE where we want to insert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-&gt;next;  </a:t>
            </a:r>
            <a:r>
              <a:rPr lang="en-US" sz="1600" dirty="0">
                <a:solidFill>
                  <a:srgbClr val="298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what type is the next field?  ALWAYS keep this in mind…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}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SNode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*tmp2 = 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-&gt;next;  </a:t>
            </a:r>
            <a:r>
              <a:rPr lang="en-US" sz="1600" dirty="0">
                <a:solidFill>
                  <a:srgbClr val="298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//temp pointer holds address of next node in the list  (so  I don’t lose it)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-&gt;next = new 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SNode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(x);  </a:t>
            </a:r>
            <a:r>
              <a:rPr lang="en-US" sz="1600" dirty="0">
                <a:solidFill>
                  <a:srgbClr val="298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creating a new node and changing the temp node’s 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298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//next address to hold the address of the new node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-&gt;next;	</a:t>
            </a:r>
            <a:r>
              <a:rPr lang="en-US" sz="1600" dirty="0">
                <a:solidFill>
                  <a:srgbClr val="298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make </a:t>
            </a:r>
            <a:r>
              <a:rPr lang="en-US" sz="1600" dirty="0" err="1">
                <a:solidFill>
                  <a:srgbClr val="298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en-US" sz="1600" dirty="0">
                <a:solidFill>
                  <a:srgbClr val="298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point to (aka hold the address of) the new node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-&gt;next = tmp2;  </a:t>
            </a:r>
            <a:r>
              <a:rPr lang="en-US" sz="1600" dirty="0">
                <a:solidFill>
                  <a:srgbClr val="298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make the new node’s next field hold the address of the old next node (tmp2)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298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// could have reduced the above two lines to</a:t>
            </a:r>
            <a:r>
              <a:rPr lang="en-US" sz="1600" b="1" dirty="0">
                <a:solidFill>
                  <a:srgbClr val="298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600" b="1" dirty="0" err="1">
                <a:solidFill>
                  <a:srgbClr val="298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en-US" sz="1600" b="1" dirty="0">
                <a:solidFill>
                  <a:srgbClr val="298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-&gt;next-&gt;next = tmp2;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size++;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F41496-DDEF-4419-9E01-C7289520BC88}"/>
              </a:ext>
            </a:extLst>
          </p:cNvPr>
          <p:cNvSpPr txBox="1"/>
          <p:nvPr/>
        </p:nvSpPr>
        <p:spPr>
          <a:xfrm>
            <a:off x="442913" y="6170232"/>
            <a:ext cx="116319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500" b="1" i="1" dirty="0"/>
              <a:t>What if we did this with an array?</a:t>
            </a:r>
            <a:endParaRPr lang="en-US" sz="2500" b="1" i="1" dirty="0"/>
          </a:p>
        </p:txBody>
      </p:sp>
    </p:spTree>
    <p:extLst>
      <p:ext uri="{BB962C8B-B14F-4D97-AF65-F5344CB8AC3E}">
        <p14:creationId xmlns:p14="http://schemas.microsoft.com/office/powerpoint/2010/main" val="1247775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4C5663A-0CE3-4AEE-B47E-FB68D9EB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7357F-6C98-4C64-8138-C0421E5CD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233" y="705763"/>
            <a:ext cx="5169975" cy="55444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i="1" dirty="0"/>
              <a:t>Concatenate (Join)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BDB46D8-9403-4474-BD53-318F9878A836}"/>
              </a:ext>
            </a:extLst>
          </p:cNvPr>
          <p:cNvSpPr txBox="1">
            <a:spLocks/>
          </p:cNvSpPr>
          <p:nvPr/>
        </p:nvSpPr>
        <p:spPr>
          <a:xfrm>
            <a:off x="658002" y="1684149"/>
            <a:ext cx="4638545" cy="1898908"/>
          </a:xfrm>
          <a:prstGeom prst="rect">
            <a:avLst/>
          </a:prstGeom>
          <a:solidFill>
            <a:srgbClr val="FFFF99"/>
          </a:solidFill>
          <a:ln>
            <a:solidFill>
              <a:srgbClr val="298087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0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void SLL::Concatenate(SLL: list2){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last-&gt;next = list2-&gt;first;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last = list2-&gt;last;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size += list2-&gt;size;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}</a:t>
            </a:r>
          </a:p>
        </p:txBody>
      </p:sp>
      <p:pic>
        <p:nvPicPr>
          <p:cNvPr id="5" name="Content Placeholder 4" descr="Close-up of chain link">
            <a:extLst>
              <a:ext uri="{FF2B5EF4-FFF2-40B4-BE49-F238E27FC236}">
                <a16:creationId xmlns:a16="http://schemas.microsoft.com/office/drawing/2014/main" id="{E1439C85-7739-4F22-BA8D-C4C5B6D64C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6" r="22423" b="-1"/>
          <a:stretch/>
        </p:blipFill>
        <p:spPr>
          <a:xfrm>
            <a:off x="5937690" y="0"/>
            <a:ext cx="7472381" cy="6857990"/>
          </a:xfrm>
          <a:custGeom>
            <a:avLst/>
            <a:gdLst/>
            <a:ahLst/>
            <a:cxnLst/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4538842-B1E7-4B6C-A207-43A7C7AD7078}"/>
              </a:ext>
            </a:extLst>
          </p:cNvPr>
          <p:cNvSpPr txBox="1">
            <a:spLocks/>
          </p:cNvSpPr>
          <p:nvPr/>
        </p:nvSpPr>
        <p:spPr>
          <a:xfrm>
            <a:off x="658002" y="3583057"/>
            <a:ext cx="6518156" cy="31851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Seriously, that’s it!</a:t>
            </a:r>
          </a:p>
          <a:p>
            <a:r>
              <a:rPr lang="en-US" sz="2200" dirty="0"/>
              <a:t>3 steps</a:t>
            </a:r>
          </a:p>
          <a:p>
            <a:r>
              <a:rPr lang="en-US" sz="2200" dirty="0">
                <a:solidFill>
                  <a:srgbClr val="FF0000"/>
                </a:solidFill>
              </a:rPr>
              <a:t>O(1)</a:t>
            </a:r>
          </a:p>
          <a:p>
            <a:endParaRPr lang="en-US" sz="2200" dirty="0">
              <a:solidFill>
                <a:srgbClr val="FF0000"/>
              </a:solidFill>
            </a:endParaRPr>
          </a:p>
          <a:p>
            <a:endParaRPr lang="en-US" sz="2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200" i="1" dirty="0"/>
              <a:t>Now, think about doing this with an array!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374592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LeftStep">
      <a:dk1>
        <a:srgbClr val="000000"/>
      </a:dk1>
      <a:lt1>
        <a:srgbClr val="FFFFFF"/>
      </a:lt1>
      <a:dk2>
        <a:srgbClr val="412431"/>
      </a:dk2>
      <a:lt2>
        <a:srgbClr val="E2E5E8"/>
      </a:lt2>
      <a:accent1>
        <a:srgbClr val="E78129"/>
      </a:accent1>
      <a:accent2>
        <a:srgbClr val="D52017"/>
      </a:accent2>
      <a:accent3>
        <a:srgbClr val="E7296F"/>
      </a:accent3>
      <a:accent4>
        <a:srgbClr val="D517AD"/>
      </a:accent4>
      <a:accent5>
        <a:srgbClr val="C029E7"/>
      </a:accent5>
      <a:accent6>
        <a:srgbClr val="7030D9"/>
      </a:accent6>
      <a:hlink>
        <a:srgbClr val="3F84BF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1267</Words>
  <Application>Microsoft Office PowerPoint</Application>
  <PresentationFormat>Widescreen</PresentationFormat>
  <Paragraphs>162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BrushVTI</vt:lpstr>
      <vt:lpstr>SLL Implementation</vt:lpstr>
      <vt:lpstr>Singly Linked Lists:</vt:lpstr>
      <vt:lpstr>Linked List constructor:</vt:lpstr>
      <vt:lpstr>Add first node to list?</vt:lpstr>
      <vt:lpstr>Add to the end of the list? push(int x)</vt:lpstr>
      <vt:lpstr>Push (adding)</vt:lpstr>
      <vt:lpstr>printSLL() : O(n) </vt:lpstr>
      <vt:lpstr>addAtK(x,k)</vt:lpstr>
      <vt:lpstr>Concatenate (Join)</vt:lpstr>
      <vt:lpstr>Take-aways!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SLL Implementation</dc:title>
  <dc:creator>Yarrington, Debra</dc:creator>
  <cp:lastModifiedBy>Yarrington, Debra</cp:lastModifiedBy>
  <cp:revision>4</cp:revision>
  <dcterms:created xsi:type="dcterms:W3CDTF">2020-10-01T19:00:14Z</dcterms:created>
  <dcterms:modified xsi:type="dcterms:W3CDTF">2020-10-02T21:27:58Z</dcterms:modified>
</cp:coreProperties>
</file>