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492" r:id="rId3"/>
    <p:sldId id="493" r:id="rId4"/>
    <p:sldId id="494" r:id="rId5"/>
    <p:sldId id="496" r:id="rId6"/>
    <p:sldId id="498" r:id="rId7"/>
    <p:sldId id="499" r:id="rId8"/>
    <p:sldId id="495" r:id="rId9"/>
    <p:sldId id="49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8087"/>
    <a:srgbClr val="FFFF99"/>
    <a:srgbClr val="83D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7" autoAdjust="0"/>
    <p:restoredTop sz="94660"/>
  </p:normalViewPr>
  <p:slideViewPr>
    <p:cSldViewPr snapToGrid="0">
      <p:cViewPr>
        <p:scale>
          <a:sx n="89" d="100"/>
          <a:sy n="89" d="100"/>
        </p:scale>
        <p:origin x="43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0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3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D9C3E-3056-481D-BDFF-0AACD3020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5116763" cy="4567137"/>
          </a:xfrm>
        </p:spPr>
        <p:txBody>
          <a:bodyPr>
            <a:normAutofit/>
          </a:bodyPr>
          <a:lstStyle/>
          <a:p>
            <a:r>
              <a:rPr lang="en-US" dirty="0"/>
              <a:t>SLL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6F65-6E48-4844-8E38-3BDA26265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r>
              <a:rPr lang="en-US" dirty="0"/>
              <a:t>ADT: Lists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10ED3F14-342E-4442-9CC6-22FDF1FE5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85" r="537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4187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911F2-EB96-4B6A-9800-E6E72EB9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Singly Linked Lists: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2EB55-B3C7-43E6-9FF1-DA86AE3E7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Nodes:</a:t>
            </a:r>
          </a:p>
          <a:p>
            <a:pPr lvl="1"/>
            <a:r>
              <a:rPr lang="en-US" dirty="0"/>
              <a:t>Each node only holds the address of the next node</a:t>
            </a:r>
          </a:p>
          <a:p>
            <a:pPr lvl="2"/>
            <a:r>
              <a:rPr lang="en-US" dirty="0"/>
              <a:t>So the first node has no idea where the 4</a:t>
            </a:r>
            <a:r>
              <a:rPr lang="en-US" baseline="30000" dirty="0"/>
              <a:t>th</a:t>
            </a:r>
            <a:r>
              <a:rPr lang="en-US" dirty="0"/>
              <a:t> node is in memory</a:t>
            </a:r>
          </a:p>
          <a:p>
            <a:pPr lvl="2"/>
            <a:r>
              <a:rPr lang="en-US" dirty="0"/>
              <a:t>Only the third node knows where the 4</a:t>
            </a:r>
            <a:r>
              <a:rPr lang="en-US" baseline="30000" dirty="0"/>
              <a:t>th</a:t>
            </a:r>
            <a:r>
              <a:rPr lang="en-US" dirty="0"/>
              <a:t> node is</a:t>
            </a:r>
          </a:p>
          <a:p>
            <a:pPr lvl="2"/>
            <a:r>
              <a:rPr lang="en-US" dirty="0"/>
              <a:t>Also: the 4</a:t>
            </a:r>
            <a:r>
              <a:rPr lang="en-US" baseline="30000" dirty="0"/>
              <a:t>th</a:t>
            </a:r>
            <a:r>
              <a:rPr lang="en-US" dirty="0"/>
              <a:t> node doesn’t know where the 3</a:t>
            </a:r>
            <a:r>
              <a:rPr lang="en-US" baseline="30000" dirty="0"/>
              <a:t>rd</a:t>
            </a:r>
            <a:r>
              <a:rPr lang="en-US" dirty="0"/>
              <a:t> node is!</a:t>
            </a:r>
          </a:p>
        </p:txBody>
      </p:sp>
    </p:spTree>
    <p:extLst>
      <p:ext uri="{BB962C8B-B14F-4D97-AF65-F5344CB8AC3E}">
        <p14:creationId xmlns:p14="http://schemas.microsoft.com/office/powerpoint/2010/main" val="126108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83C2-06D0-422A-B1D0-467FA657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98087"/>
                </a:solidFill>
              </a:rPr>
              <a:t>Going backwards:</a:t>
            </a:r>
            <a:br>
              <a:rPr lang="en-US" b="1" dirty="0">
                <a:solidFill>
                  <a:srgbClr val="298087"/>
                </a:solidFill>
              </a:rPr>
            </a:br>
            <a:r>
              <a:rPr lang="en-US" sz="2800" b="1" dirty="0">
                <a:solidFill>
                  <a:srgbClr val="298087"/>
                </a:solidFill>
              </a:rPr>
              <a:t>The big issue with singly linked lists: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B0B8D-564B-433D-A7AE-C1B4C907A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0535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Given the following linked list: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If I’m at Node 13 (it’s technically the 5</a:t>
            </a:r>
            <a:r>
              <a:rPr lang="en-US" baseline="30000" dirty="0"/>
              <a:t>th</a:t>
            </a:r>
            <a:r>
              <a:rPr lang="en-US" dirty="0"/>
              <a:t> node in the list)</a:t>
            </a:r>
          </a:p>
          <a:p>
            <a:pPr lvl="2"/>
            <a:r>
              <a:rPr lang="en-US" dirty="0"/>
              <a:t>What holds the address of the node right before 13????</a:t>
            </a:r>
          </a:p>
          <a:p>
            <a:pPr lvl="2"/>
            <a:r>
              <a:rPr lang="en-US" dirty="0"/>
              <a:t>How can node 13 tell where node 12 is?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11CE1CB-83B5-492E-9E37-20A7EC0FC9EE}"/>
              </a:ext>
            </a:extLst>
          </p:cNvPr>
          <p:cNvGrpSpPr/>
          <p:nvPr/>
        </p:nvGrpSpPr>
        <p:grpSpPr>
          <a:xfrm>
            <a:off x="3073527" y="1781905"/>
            <a:ext cx="8052285" cy="2216825"/>
            <a:chOff x="1218634" y="2376010"/>
            <a:chExt cx="8052285" cy="221682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499316-FECE-4E64-9C7E-64F8EC56ABDC}"/>
                </a:ext>
              </a:extLst>
            </p:cNvPr>
            <p:cNvGrpSpPr/>
            <p:nvPr/>
          </p:nvGrpSpPr>
          <p:grpSpPr>
            <a:xfrm>
              <a:off x="1976438" y="2905125"/>
              <a:ext cx="971550" cy="371475"/>
              <a:chOff x="1976438" y="2905125"/>
              <a:chExt cx="971550" cy="37147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1125BA8-67D2-4292-88C8-FBF8BC66104C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8ECF2EAB-D140-47BB-9958-3D5EC1F332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A9B992-E8B3-4C28-8EA5-4169D8CEFEAE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FAD50D-90D3-4BCF-BB87-B422E5CC60B1}"/>
                </a:ext>
              </a:extLst>
            </p:cNvPr>
            <p:cNvGrpSpPr/>
            <p:nvPr/>
          </p:nvGrpSpPr>
          <p:grpSpPr>
            <a:xfrm>
              <a:off x="2786063" y="3984307"/>
              <a:ext cx="971550" cy="371475"/>
              <a:chOff x="1976438" y="2905125"/>
              <a:chExt cx="971550" cy="3714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0D766E-C144-4C89-BBC9-F9E184103FE4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03782B-BAED-4834-B9BE-A248DB2857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8E02DB-CBBC-47F5-AD95-F54376E63C8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3D7E50D-E847-4106-AEAD-EBD7E7F0CC91}"/>
                </a:ext>
              </a:extLst>
            </p:cNvPr>
            <p:cNvGrpSpPr/>
            <p:nvPr/>
          </p:nvGrpSpPr>
          <p:grpSpPr>
            <a:xfrm>
              <a:off x="4638676" y="4091940"/>
              <a:ext cx="971550" cy="371475"/>
              <a:chOff x="1976438" y="2905125"/>
              <a:chExt cx="971550" cy="37147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EE48FB4-1BED-4856-8EE8-FAD6C0100AD1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D16A7EE6-07BE-4187-B099-5F7954BC48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4163AA-AC68-4C65-A958-38312B2349A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12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AD6B501-5AC0-4B4F-8C05-70C9BC73A5CD}"/>
                </a:ext>
              </a:extLst>
            </p:cNvPr>
            <p:cNvGrpSpPr/>
            <p:nvPr/>
          </p:nvGrpSpPr>
          <p:grpSpPr>
            <a:xfrm>
              <a:off x="4362455" y="3302792"/>
              <a:ext cx="971550" cy="371475"/>
              <a:chOff x="1976438" y="2905125"/>
              <a:chExt cx="971550" cy="371475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312CC61-5886-4E5B-8341-0DFB95F1289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80A2F1B-7CB4-4401-9B34-2D35A92733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0068F0-5EC8-4796-A410-45045396560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9604AAA-D7DE-448F-A024-D5818FE404A5}"/>
                </a:ext>
              </a:extLst>
            </p:cNvPr>
            <p:cNvGrpSpPr/>
            <p:nvPr/>
          </p:nvGrpSpPr>
          <p:grpSpPr>
            <a:xfrm>
              <a:off x="6685591" y="3715702"/>
              <a:ext cx="971550" cy="371475"/>
              <a:chOff x="1976438" y="2905125"/>
              <a:chExt cx="971550" cy="3714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8F29C0E-37AC-490C-9199-D5ABFCB69C7B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4CC8190-7244-4234-8AC5-08B6E181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7675E6-9652-4484-8B14-1337FEB2F2EA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24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4C59CDE-D262-457E-B1F3-2D4BF3478188}"/>
                </a:ext>
              </a:extLst>
            </p:cNvPr>
            <p:cNvGrpSpPr/>
            <p:nvPr/>
          </p:nvGrpSpPr>
          <p:grpSpPr>
            <a:xfrm>
              <a:off x="6484856" y="2376010"/>
              <a:ext cx="971550" cy="371475"/>
              <a:chOff x="1976438" y="2905125"/>
              <a:chExt cx="971550" cy="37147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614DDD4-CF27-49BA-B40F-2FD10603BB12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90603EC-7AF8-49B7-9FA2-E16E82E2B7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78EB65-676D-4AA7-9562-44FF1F119FA0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13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EADF2B1-854A-4858-A9DA-F76ED13442B5}"/>
                </a:ext>
              </a:extLst>
            </p:cNvPr>
            <p:cNvGrpSpPr/>
            <p:nvPr/>
          </p:nvGrpSpPr>
          <p:grpSpPr>
            <a:xfrm>
              <a:off x="8299369" y="3296603"/>
              <a:ext cx="971550" cy="371475"/>
              <a:chOff x="1976438" y="2905125"/>
              <a:chExt cx="971550" cy="37147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B1FF7D9-F06E-40D0-850A-0C0A2797648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76C13B0-2946-4C9B-8A02-BEAC208A92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BFD830A-2C4E-4923-BB5F-4AA3F80BD08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17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054092D-3F40-4F5F-9F48-ADD0D3ED71F4}"/>
                </a:ext>
              </a:extLst>
            </p:cNvPr>
            <p:cNvCxnSpPr>
              <a:endCxn id="18" idx="1"/>
            </p:cNvCxnSpPr>
            <p:nvPr/>
          </p:nvCxnSpPr>
          <p:spPr>
            <a:xfrm>
              <a:off x="2786063" y="3090862"/>
              <a:ext cx="1576392" cy="3976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D78FFA6-186F-4051-89D0-4A56E19579D8}"/>
                </a:ext>
              </a:extLst>
            </p:cNvPr>
            <p:cNvCxnSpPr/>
            <p:nvPr/>
          </p:nvCxnSpPr>
          <p:spPr>
            <a:xfrm flipH="1">
              <a:off x="3789527" y="3597592"/>
              <a:ext cx="1368265" cy="386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20F0798-26E3-499C-883B-CB49EECE4E10}"/>
                </a:ext>
              </a:extLst>
            </p:cNvPr>
            <p:cNvCxnSpPr/>
            <p:nvPr/>
          </p:nvCxnSpPr>
          <p:spPr>
            <a:xfrm>
              <a:off x="3618085" y="4277677"/>
              <a:ext cx="1020591" cy="132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276F652D-CD7D-4C9F-880B-E47D76DC7840}"/>
                </a:ext>
              </a:extLst>
            </p:cNvPr>
            <p:cNvCxnSpPr/>
            <p:nvPr/>
          </p:nvCxnSpPr>
          <p:spPr>
            <a:xfrm flipV="1">
              <a:off x="5372100" y="2776775"/>
              <a:ext cx="1209676" cy="1433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A444388-8B02-4D09-8619-697207F58441}"/>
                </a:ext>
              </a:extLst>
            </p:cNvPr>
            <p:cNvCxnSpPr>
              <a:endCxn id="32" idx="0"/>
            </p:cNvCxnSpPr>
            <p:nvPr/>
          </p:nvCxnSpPr>
          <p:spPr>
            <a:xfrm>
              <a:off x="7229842" y="2561747"/>
              <a:ext cx="1393205" cy="736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79D997-D7C8-48E0-998A-D3D2503B0D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4319" y="3559255"/>
              <a:ext cx="1351569" cy="1935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80898C8-5A59-4F26-8C39-756005A7B3F4}"/>
                </a:ext>
              </a:extLst>
            </p:cNvPr>
            <p:cNvCxnSpPr/>
            <p:nvPr/>
          </p:nvCxnSpPr>
          <p:spPr>
            <a:xfrm flipV="1">
              <a:off x="1505564" y="3289696"/>
              <a:ext cx="463265" cy="3078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1D3C22D-2250-482F-AB68-1FB96DD88292}"/>
                </a:ext>
              </a:extLst>
            </p:cNvPr>
            <p:cNvSpPr txBox="1"/>
            <p:nvPr/>
          </p:nvSpPr>
          <p:spPr>
            <a:xfrm>
              <a:off x="1218634" y="3531036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first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C090A13-A64B-4CFA-AD28-8D2908327FBD}"/>
                </a:ext>
              </a:extLst>
            </p:cNvPr>
            <p:cNvSpPr txBox="1"/>
            <p:nvPr/>
          </p:nvSpPr>
          <p:spPr>
            <a:xfrm>
              <a:off x="6581776" y="4223503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last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3ACFF5B-D2FB-4FAF-B932-1AEC4D396032}"/>
                </a:ext>
              </a:extLst>
            </p:cNvPr>
            <p:cNvCxnSpPr/>
            <p:nvPr/>
          </p:nvCxnSpPr>
          <p:spPr>
            <a:xfrm flipV="1">
              <a:off x="7029107" y="4094083"/>
              <a:ext cx="0" cy="2159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E30998A-ECBC-499D-B9C4-D85B482CF698}"/>
                </a:ext>
              </a:extLst>
            </p:cNvPr>
            <p:cNvSpPr txBox="1"/>
            <p:nvPr/>
          </p:nvSpPr>
          <p:spPr>
            <a:xfrm>
              <a:off x="7204707" y="3769563"/>
              <a:ext cx="5132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NULL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930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83C2-06D0-422A-B1D0-467FA657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Pop</a:t>
            </a:r>
            <a:r>
              <a:rPr lang="en-US" dirty="0"/>
              <a:t> </a:t>
            </a:r>
            <a:br>
              <a:rPr lang="en-US" dirty="0"/>
            </a:br>
            <a:r>
              <a:rPr lang="en-US" sz="2800" dirty="0">
                <a:solidFill>
                  <a:srgbClr val="298087"/>
                </a:solidFill>
              </a:rPr>
              <a:t>(An issue with singly linked lists)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B0B8D-564B-433D-A7AE-C1B4C907A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1512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2000"/>
              </a:spcAft>
            </a:pPr>
            <a:r>
              <a:rPr lang="en-US" dirty="0">
                <a:solidFill>
                  <a:srgbClr val="298087"/>
                </a:solidFill>
              </a:rPr>
              <a:t>Pop: Removing the last item from the list.</a:t>
            </a:r>
          </a:p>
          <a:p>
            <a:pPr lvl="1"/>
            <a:r>
              <a:rPr lang="en-US" dirty="0"/>
              <a:t>We have a last pointer = just </a:t>
            </a:r>
            <a:r>
              <a:rPr lang="en-US" dirty="0">
                <a:solidFill>
                  <a:srgbClr val="FF0000"/>
                </a:solidFill>
              </a:rPr>
              <a:t>delete</a:t>
            </a:r>
            <a:r>
              <a:rPr lang="en-US" dirty="0"/>
              <a:t> that!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UMMMM not so fast.  </a:t>
            </a:r>
          </a:p>
          <a:p>
            <a:pPr marL="457200" lvl="1" indent="0">
              <a:buNone/>
            </a:pPr>
            <a:r>
              <a:rPr lang="en-US" dirty="0"/>
              <a:t>	How do I set the next field in the 17 node to hold NULL?</a:t>
            </a:r>
          </a:p>
          <a:p>
            <a:pPr marL="457200" lvl="1" indent="0">
              <a:buNone/>
            </a:pPr>
            <a:r>
              <a:rPr lang="en-US" dirty="0"/>
              <a:t>	How do I reset the last pointer to point to 17?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i="1" dirty="0"/>
              <a:t>(Did 24 hold the address of 17 (hint: NOPE!) and, if not, then how do I 	get to 17?)</a:t>
            </a:r>
          </a:p>
          <a:p>
            <a:pPr lvl="1"/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11CE1CB-83B5-492E-9E37-20A7EC0FC9EE}"/>
              </a:ext>
            </a:extLst>
          </p:cNvPr>
          <p:cNvGrpSpPr/>
          <p:nvPr/>
        </p:nvGrpSpPr>
        <p:grpSpPr>
          <a:xfrm>
            <a:off x="3871347" y="2523647"/>
            <a:ext cx="8052285" cy="2216825"/>
            <a:chOff x="1218634" y="2376010"/>
            <a:chExt cx="8052285" cy="221682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499316-FECE-4E64-9C7E-64F8EC56ABDC}"/>
                </a:ext>
              </a:extLst>
            </p:cNvPr>
            <p:cNvGrpSpPr/>
            <p:nvPr/>
          </p:nvGrpSpPr>
          <p:grpSpPr>
            <a:xfrm>
              <a:off x="1976438" y="2905125"/>
              <a:ext cx="971550" cy="371475"/>
              <a:chOff x="1976438" y="2905125"/>
              <a:chExt cx="971550" cy="37147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1125BA8-67D2-4292-88C8-FBF8BC66104C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8ECF2EAB-D140-47BB-9958-3D5EC1F332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A9B992-E8B3-4C28-8EA5-4169D8CEFEAE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FAD50D-90D3-4BCF-BB87-B422E5CC60B1}"/>
                </a:ext>
              </a:extLst>
            </p:cNvPr>
            <p:cNvGrpSpPr/>
            <p:nvPr/>
          </p:nvGrpSpPr>
          <p:grpSpPr>
            <a:xfrm>
              <a:off x="2786063" y="3984307"/>
              <a:ext cx="971550" cy="371475"/>
              <a:chOff x="1976438" y="2905125"/>
              <a:chExt cx="971550" cy="3714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0D766E-C144-4C89-BBC9-F9E184103FE4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03782B-BAED-4834-B9BE-A248DB2857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8E02DB-CBBC-47F5-AD95-F54376E63C8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3D7E50D-E847-4106-AEAD-EBD7E7F0CC91}"/>
                </a:ext>
              </a:extLst>
            </p:cNvPr>
            <p:cNvGrpSpPr/>
            <p:nvPr/>
          </p:nvGrpSpPr>
          <p:grpSpPr>
            <a:xfrm>
              <a:off x="4638676" y="4091940"/>
              <a:ext cx="971550" cy="371475"/>
              <a:chOff x="1976438" y="2905125"/>
              <a:chExt cx="971550" cy="37147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EE48FB4-1BED-4856-8EE8-FAD6C0100AD1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D16A7EE6-07BE-4187-B099-5F7954BC48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4163AA-AC68-4C65-A958-38312B2349A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12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AD6B501-5AC0-4B4F-8C05-70C9BC73A5CD}"/>
                </a:ext>
              </a:extLst>
            </p:cNvPr>
            <p:cNvGrpSpPr/>
            <p:nvPr/>
          </p:nvGrpSpPr>
          <p:grpSpPr>
            <a:xfrm>
              <a:off x="4362455" y="3302792"/>
              <a:ext cx="971550" cy="371475"/>
              <a:chOff x="1976438" y="2905125"/>
              <a:chExt cx="971550" cy="371475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312CC61-5886-4E5B-8341-0DFB95F1289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80A2F1B-7CB4-4401-9B34-2D35A92733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0068F0-5EC8-4796-A410-45045396560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9604AAA-D7DE-448F-A024-D5818FE404A5}"/>
                </a:ext>
              </a:extLst>
            </p:cNvPr>
            <p:cNvGrpSpPr/>
            <p:nvPr/>
          </p:nvGrpSpPr>
          <p:grpSpPr>
            <a:xfrm>
              <a:off x="6685591" y="3715702"/>
              <a:ext cx="971550" cy="371475"/>
              <a:chOff x="1976438" y="2905125"/>
              <a:chExt cx="971550" cy="3714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8F29C0E-37AC-490C-9199-D5ABFCB69C7B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4CC8190-7244-4234-8AC5-08B6E181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7675E6-9652-4484-8B14-1337FEB2F2EA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24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4C59CDE-D262-457E-B1F3-2D4BF3478188}"/>
                </a:ext>
              </a:extLst>
            </p:cNvPr>
            <p:cNvGrpSpPr/>
            <p:nvPr/>
          </p:nvGrpSpPr>
          <p:grpSpPr>
            <a:xfrm>
              <a:off x="6484856" y="2376010"/>
              <a:ext cx="971550" cy="371475"/>
              <a:chOff x="1976438" y="2905125"/>
              <a:chExt cx="971550" cy="37147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614DDD4-CF27-49BA-B40F-2FD10603BB12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90603EC-7AF8-49B7-9FA2-E16E82E2B7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78EB65-676D-4AA7-9562-44FF1F119FA0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13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EADF2B1-854A-4858-A9DA-F76ED13442B5}"/>
                </a:ext>
              </a:extLst>
            </p:cNvPr>
            <p:cNvGrpSpPr/>
            <p:nvPr/>
          </p:nvGrpSpPr>
          <p:grpSpPr>
            <a:xfrm>
              <a:off x="8299369" y="3296603"/>
              <a:ext cx="971550" cy="371475"/>
              <a:chOff x="1976438" y="2905125"/>
              <a:chExt cx="971550" cy="37147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B1FF7D9-F06E-40D0-850A-0C0A2797648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76C13B0-2946-4C9B-8A02-BEAC208A92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BFD830A-2C4E-4923-BB5F-4AA3F80BD08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17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054092D-3F40-4F5F-9F48-ADD0D3ED71F4}"/>
                </a:ext>
              </a:extLst>
            </p:cNvPr>
            <p:cNvCxnSpPr>
              <a:endCxn id="18" idx="1"/>
            </p:cNvCxnSpPr>
            <p:nvPr/>
          </p:nvCxnSpPr>
          <p:spPr>
            <a:xfrm>
              <a:off x="2786063" y="3090862"/>
              <a:ext cx="1576392" cy="3976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D78FFA6-186F-4051-89D0-4A56E19579D8}"/>
                </a:ext>
              </a:extLst>
            </p:cNvPr>
            <p:cNvCxnSpPr/>
            <p:nvPr/>
          </p:nvCxnSpPr>
          <p:spPr>
            <a:xfrm flipH="1">
              <a:off x="3789527" y="3597592"/>
              <a:ext cx="1368265" cy="386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20F0798-26E3-499C-883B-CB49EECE4E10}"/>
                </a:ext>
              </a:extLst>
            </p:cNvPr>
            <p:cNvCxnSpPr/>
            <p:nvPr/>
          </p:nvCxnSpPr>
          <p:spPr>
            <a:xfrm>
              <a:off x="3618085" y="4277677"/>
              <a:ext cx="1020591" cy="132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276F652D-CD7D-4C9F-880B-E47D76DC7840}"/>
                </a:ext>
              </a:extLst>
            </p:cNvPr>
            <p:cNvCxnSpPr/>
            <p:nvPr/>
          </p:nvCxnSpPr>
          <p:spPr>
            <a:xfrm flipV="1">
              <a:off x="5372100" y="2776775"/>
              <a:ext cx="1209676" cy="1433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A444388-8B02-4D09-8619-697207F58441}"/>
                </a:ext>
              </a:extLst>
            </p:cNvPr>
            <p:cNvCxnSpPr>
              <a:endCxn id="32" idx="0"/>
            </p:cNvCxnSpPr>
            <p:nvPr/>
          </p:nvCxnSpPr>
          <p:spPr>
            <a:xfrm>
              <a:off x="7229842" y="2561747"/>
              <a:ext cx="1393205" cy="736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79D997-D7C8-48E0-998A-D3D2503B0D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4319" y="3559255"/>
              <a:ext cx="1351569" cy="1935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80898C8-5A59-4F26-8C39-756005A7B3F4}"/>
                </a:ext>
              </a:extLst>
            </p:cNvPr>
            <p:cNvCxnSpPr/>
            <p:nvPr/>
          </p:nvCxnSpPr>
          <p:spPr>
            <a:xfrm flipV="1">
              <a:off x="1505564" y="3289696"/>
              <a:ext cx="463265" cy="3078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1D3C22D-2250-482F-AB68-1FB96DD88292}"/>
                </a:ext>
              </a:extLst>
            </p:cNvPr>
            <p:cNvSpPr txBox="1"/>
            <p:nvPr/>
          </p:nvSpPr>
          <p:spPr>
            <a:xfrm>
              <a:off x="1218634" y="3531036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first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C090A13-A64B-4CFA-AD28-8D2908327FBD}"/>
                </a:ext>
              </a:extLst>
            </p:cNvPr>
            <p:cNvSpPr txBox="1"/>
            <p:nvPr/>
          </p:nvSpPr>
          <p:spPr>
            <a:xfrm>
              <a:off x="6581776" y="4223503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last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3ACFF5B-D2FB-4FAF-B932-1AEC4D396032}"/>
                </a:ext>
              </a:extLst>
            </p:cNvPr>
            <p:cNvCxnSpPr/>
            <p:nvPr/>
          </p:nvCxnSpPr>
          <p:spPr>
            <a:xfrm flipV="1">
              <a:off x="7029107" y="4094083"/>
              <a:ext cx="0" cy="2159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E30998A-ECBC-499D-B9C4-D85B482CF698}"/>
                </a:ext>
              </a:extLst>
            </p:cNvPr>
            <p:cNvSpPr txBox="1"/>
            <p:nvPr/>
          </p:nvSpPr>
          <p:spPr>
            <a:xfrm>
              <a:off x="7204707" y="3769563"/>
              <a:ext cx="5132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NULL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210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58A78-8A71-478B-8E8D-A369FCF3D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196" y="90483"/>
            <a:ext cx="4840010" cy="787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98087"/>
                </a:solidFill>
              </a:rPr>
              <a:t>Pop: O(n) - yuck!</a:t>
            </a:r>
          </a:p>
        </p:txBody>
      </p:sp>
      <p:pic>
        <p:nvPicPr>
          <p:cNvPr id="5" name="Picture 4" descr="A glass of wine&#10;&#10;Description automatically generated">
            <a:extLst>
              <a:ext uri="{FF2B5EF4-FFF2-40B4-BE49-F238E27FC236}">
                <a16:creationId xmlns:a16="http://schemas.microsoft.com/office/drawing/2014/main" id="{700249C4-3292-41F3-8F2E-AED7031220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109" r="343" b="-1"/>
          <a:stretch/>
        </p:blipFill>
        <p:spPr>
          <a:xfrm>
            <a:off x="-714373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9E01C-FCB0-40FA-AA04-B1277F3C5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7825" y="1385888"/>
            <a:ext cx="6524625" cy="47910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To pop the last value from the list:</a:t>
            </a:r>
          </a:p>
          <a:p>
            <a:pPr lvl="1"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Start at the first value</a:t>
            </a:r>
          </a:p>
          <a:p>
            <a:pPr lvl="1"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Traverse the list to the second-to-last element </a:t>
            </a:r>
          </a:p>
          <a:p>
            <a:pPr marL="457200" lvl="1" indent="0">
              <a:lnSpc>
                <a:spcPct val="90000"/>
              </a:lnSpc>
              <a:spcBef>
                <a:spcPts val="900"/>
              </a:spcBef>
              <a:buNone/>
            </a:pPr>
            <a:r>
              <a:rPr lang="en-US" sz="2000" dirty="0"/>
              <a:t>	(</a:t>
            </a:r>
            <a:r>
              <a:rPr lang="en-US" sz="2000" dirty="0">
                <a:solidFill>
                  <a:srgbClr val="FF0000"/>
                </a:solidFill>
              </a:rPr>
              <a:t>while </a:t>
            </a:r>
            <a:r>
              <a:rPr lang="en-US" sz="2000" dirty="0" err="1">
                <a:solidFill>
                  <a:srgbClr val="FF0000"/>
                </a:solidFill>
              </a:rPr>
              <a:t>tmp</a:t>
            </a:r>
            <a:r>
              <a:rPr lang="en-US" sz="2000" dirty="0">
                <a:solidFill>
                  <a:srgbClr val="FF0000"/>
                </a:solidFill>
              </a:rPr>
              <a:t>-&gt;next != last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Delete last (delete the last node from the heap)</a:t>
            </a:r>
          </a:p>
          <a:p>
            <a:pPr lvl="1"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Reset the last pointer to point to the second to last node</a:t>
            </a:r>
          </a:p>
          <a:p>
            <a:pPr lvl="1">
              <a:lnSpc>
                <a:spcPct val="90000"/>
              </a:lnSpc>
              <a:spcBef>
                <a:spcPts val="900"/>
              </a:spcBef>
            </a:pPr>
            <a:r>
              <a:rPr lang="en-US" sz="2000" dirty="0"/>
              <a:t>Set the new last’s next pointer to point to NULL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000" dirty="0"/>
          </a:p>
          <a:p>
            <a:pPr marL="0" lvl="1" indent="0">
              <a:lnSpc>
                <a:spcPct val="90000"/>
              </a:lnSpc>
              <a:buNone/>
            </a:pPr>
            <a:r>
              <a:rPr lang="en-US" sz="2000" dirty="0"/>
              <a:t>You had to traverse the whole list!  That’s O(n) </a:t>
            </a:r>
            <a:r>
              <a:rPr lang="en-US" sz="2000" dirty="0">
                <a:sym typeface="Wingdings" panose="05000000000000000000" pitchFamily="2" charset="2"/>
              </a:rPr>
              <a:t>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215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83C2-06D0-422A-B1D0-467FA657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3" y="23935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298087"/>
                </a:solidFill>
              </a:rPr>
              <a:t>Remove x:A bit unintuitive:</a:t>
            </a:r>
            <a:br>
              <a:rPr lang="en-US" dirty="0"/>
            </a:br>
            <a:r>
              <a:rPr lang="en-US" sz="2800" dirty="0">
                <a:solidFill>
                  <a:srgbClr val="298087"/>
                </a:solidFill>
              </a:rPr>
              <a:t>(An issue with singly linked lists)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B0B8D-564B-433D-A7AE-C1B4C907A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5098" y="1997672"/>
            <a:ext cx="10515600" cy="4481512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Removing 13 from the list</a:t>
            </a:r>
          </a:p>
          <a:p>
            <a:pPr lvl="1"/>
            <a:r>
              <a:rPr lang="en-US" dirty="0"/>
              <a:t>Normal loop:</a:t>
            </a:r>
          </a:p>
          <a:p>
            <a:pPr marL="457200" lvl="1" indent="0">
              <a:buNone/>
            </a:pP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while (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 != NULL &amp;&amp; 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-&gt;data !=13) {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 = </a:t>
            </a:r>
            <a:r>
              <a:rPr lang="en-US" sz="1800" dirty="0" err="1">
                <a:solidFill>
                  <a:srgbClr val="FF0000"/>
                </a:solidFill>
              </a:rPr>
              <a:t>tmp</a:t>
            </a:r>
            <a:r>
              <a:rPr lang="en-US" sz="1800" dirty="0">
                <a:solidFill>
                  <a:srgbClr val="FF0000"/>
                </a:solidFill>
              </a:rPr>
              <a:t>-&gt;next;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}</a:t>
            </a:r>
          </a:p>
          <a:p>
            <a:pPr lvl="1"/>
            <a:r>
              <a:rPr lang="en-US" dirty="0"/>
              <a:t>This takes you to node 13  </a:t>
            </a:r>
          </a:p>
          <a:p>
            <a:pPr lvl="2"/>
            <a:r>
              <a:rPr lang="en-US" dirty="0"/>
              <a:t>You need to have the address of the node BEFORE 13 to remove 13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Question: how can you remove node with 13?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11CE1CB-83B5-492E-9E37-20A7EC0FC9EE}"/>
              </a:ext>
            </a:extLst>
          </p:cNvPr>
          <p:cNvGrpSpPr/>
          <p:nvPr/>
        </p:nvGrpSpPr>
        <p:grpSpPr>
          <a:xfrm>
            <a:off x="4095184" y="1212175"/>
            <a:ext cx="8052285" cy="2216825"/>
            <a:chOff x="1218634" y="2376010"/>
            <a:chExt cx="8052285" cy="221682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499316-FECE-4E64-9C7E-64F8EC56ABDC}"/>
                </a:ext>
              </a:extLst>
            </p:cNvPr>
            <p:cNvGrpSpPr/>
            <p:nvPr/>
          </p:nvGrpSpPr>
          <p:grpSpPr>
            <a:xfrm>
              <a:off x="1976438" y="2905125"/>
              <a:ext cx="971550" cy="371475"/>
              <a:chOff x="1976438" y="2905125"/>
              <a:chExt cx="971550" cy="37147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1125BA8-67D2-4292-88C8-FBF8BC66104C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8ECF2EAB-D140-47BB-9958-3D5EC1F332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A9B992-E8B3-4C28-8EA5-4169D8CEFEAE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FAD50D-90D3-4BCF-BB87-B422E5CC60B1}"/>
                </a:ext>
              </a:extLst>
            </p:cNvPr>
            <p:cNvGrpSpPr/>
            <p:nvPr/>
          </p:nvGrpSpPr>
          <p:grpSpPr>
            <a:xfrm>
              <a:off x="2786063" y="3984307"/>
              <a:ext cx="971550" cy="371475"/>
              <a:chOff x="1976438" y="2905125"/>
              <a:chExt cx="971550" cy="3714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0D766E-C144-4C89-BBC9-F9E184103FE4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03782B-BAED-4834-B9BE-A248DB2857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8E02DB-CBBC-47F5-AD95-F54376E63C8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3D7E50D-E847-4106-AEAD-EBD7E7F0CC91}"/>
                </a:ext>
              </a:extLst>
            </p:cNvPr>
            <p:cNvGrpSpPr/>
            <p:nvPr/>
          </p:nvGrpSpPr>
          <p:grpSpPr>
            <a:xfrm>
              <a:off x="4638676" y="4091940"/>
              <a:ext cx="971550" cy="371475"/>
              <a:chOff x="1976438" y="2905125"/>
              <a:chExt cx="971550" cy="37147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EE48FB4-1BED-4856-8EE8-FAD6C0100AD1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D16A7EE6-07BE-4187-B099-5F7954BC48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4163AA-AC68-4C65-A958-38312B2349A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12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AD6B501-5AC0-4B4F-8C05-70C9BC73A5CD}"/>
                </a:ext>
              </a:extLst>
            </p:cNvPr>
            <p:cNvGrpSpPr/>
            <p:nvPr/>
          </p:nvGrpSpPr>
          <p:grpSpPr>
            <a:xfrm>
              <a:off x="4362455" y="3302792"/>
              <a:ext cx="971550" cy="371475"/>
              <a:chOff x="1976438" y="2905125"/>
              <a:chExt cx="971550" cy="371475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312CC61-5886-4E5B-8341-0DFB95F1289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80A2F1B-7CB4-4401-9B34-2D35A92733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0068F0-5EC8-4796-A410-45045396560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9604AAA-D7DE-448F-A024-D5818FE404A5}"/>
                </a:ext>
              </a:extLst>
            </p:cNvPr>
            <p:cNvGrpSpPr/>
            <p:nvPr/>
          </p:nvGrpSpPr>
          <p:grpSpPr>
            <a:xfrm>
              <a:off x="6685591" y="3715702"/>
              <a:ext cx="971550" cy="371475"/>
              <a:chOff x="1976438" y="2905125"/>
              <a:chExt cx="971550" cy="3714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8F29C0E-37AC-490C-9199-D5ABFCB69C7B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4CC8190-7244-4234-8AC5-08B6E181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7675E6-9652-4484-8B14-1337FEB2F2EA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24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4C59CDE-D262-457E-B1F3-2D4BF3478188}"/>
                </a:ext>
              </a:extLst>
            </p:cNvPr>
            <p:cNvGrpSpPr/>
            <p:nvPr/>
          </p:nvGrpSpPr>
          <p:grpSpPr>
            <a:xfrm>
              <a:off x="6484856" y="2376010"/>
              <a:ext cx="971550" cy="371475"/>
              <a:chOff x="1976438" y="2905125"/>
              <a:chExt cx="971550" cy="37147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614DDD4-CF27-49BA-B40F-2FD10603BB12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90603EC-7AF8-49B7-9FA2-E16E82E2B7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78EB65-676D-4AA7-9562-44FF1F119FA0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13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EADF2B1-854A-4858-A9DA-F76ED13442B5}"/>
                </a:ext>
              </a:extLst>
            </p:cNvPr>
            <p:cNvGrpSpPr/>
            <p:nvPr/>
          </p:nvGrpSpPr>
          <p:grpSpPr>
            <a:xfrm>
              <a:off x="8299369" y="3296603"/>
              <a:ext cx="971550" cy="371475"/>
              <a:chOff x="1976438" y="2905125"/>
              <a:chExt cx="971550" cy="37147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B1FF7D9-F06E-40D0-850A-0C0A2797648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76C13B0-2946-4C9B-8A02-BEAC208A92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BFD830A-2C4E-4923-BB5F-4AA3F80BD08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17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054092D-3F40-4F5F-9F48-ADD0D3ED71F4}"/>
                </a:ext>
              </a:extLst>
            </p:cNvPr>
            <p:cNvCxnSpPr>
              <a:endCxn id="18" idx="1"/>
            </p:cNvCxnSpPr>
            <p:nvPr/>
          </p:nvCxnSpPr>
          <p:spPr>
            <a:xfrm>
              <a:off x="2786063" y="3090862"/>
              <a:ext cx="1576392" cy="3976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D78FFA6-186F-4051-89D0-4A56E19579D8}"/>
                </a:ext>
              </a:extLst>
            </p:cNvPr>
            <p:cNvCxnSpPr/>
            <p:nvPr/>
          </p:nvCxnSpPr>
          <p:spPr>
            <a:xfrm flipH="1">
              <a:off x="3789527" y="3597592"/>
              <a:ext cx="1368265" cy="386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20F0798-26E3-499C-883B-CB49EECE4E10}"/>
                </a:ext>
              </a:extLst>
            </p:cNvPr>
            <p:cNvCxnSpPr/>
            <p:nvPr/>
          </p:nvCxnSpPr>
          <p:spPr>
            <a:xfrm>
              <a:off x="3618085" y="4277677"/>
              <a:ext cx="1020591" cy="132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276F652D-CD7D-4C9F-880B-E47D76DC7840}"/>
                </a:ext>
              </a:extLst>
            </p:cNvPr>
            <p:cNvCxnSpPr/>
            <p:nvPr/>
          </p:nvCxnSpPr>
          <p:spPr>
            <a:xfrm flipV="1">
              <a:off x="5372100" y="2776775"/>
              <a:ext cx="1209676" cy="1433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A444388-8B02-4D09-8619-697207F58441}"/>
                </a:ext>
              </a:extLst>
            </p:cNvPr>
            <p:cNvCxnSpPr>
              <a:endCxn id="32" idx="0"/>
            </p:cNvCxnSpPr>
            <p:nvPr/>
          </p:nvCxnSpPr>
          <p:spPr>
            <a:xfrm>
              <a:off x="7229842" y="2561747"/>
              <a:ext cx="1393205" cy="736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79D997-D7C8-48E0-998A-D3D2503B0D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4319" y="3559255"/>
              <a:ext cx="1351569" cy="1935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80898C8-5A59-4F26-8C39-756005A7B3F4}"/>
                </a:ext>
              </a:extLst>
            </p:cNvPr>
            <p:cNvCxnSpPr/>
            <p:nvPr/>
          </p:nvCxnSpPr>
          <p:spPr>
            <a:xfrm flipV="1">
              <a:off x="1505564" y="3289696"/>
              <a:ext cx="463265" cy="3078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1D3C22D-2250-482F-AB68-1FB96DD88292}"/>
                </a:ext>
              </a:extLst>
            </p:cNvPr>
            <p:cNvSpPr txBox="1"/>
            <p:nvPr/>
          </p:nvSpPr>
          <p:spPr>
            <a:xfrm>
              <a:off x="1218634" y="3531036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first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C090A13-A64B-4CFA-AD28-8D2908327FBD}"/>
                </a:ext>
              </a:extLst>
            </p:cNvPr>
            <p:cNvSpPr txBox="1"/>
            <p:nvPr/>
          </p:nvSpPr>
          <p:spPr>
            <a:xfrm>
              <a:off x="6581776" y="4223503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last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3ACFF5B-D2FB-4FAF-B932-1AEC4D396032}"/>
                </a:ext>
              </a:extLst>
            </p:cNvPr>
            <p:cNvCxnSpPr/>
            <p:nvPr/>
          </p:nvCxnSpPr>
          <p:spPr>
            <a:xfrm flipV="1">
              <a:off x="7029107" y="4094083"/>
              <a:ext cx="0" cy="2159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E30998A-ECBC-499D-B9C4-D85B482CF698}"/>
                </a:ext>
              </a:extLst>
            </p:cNvPr>
            <p:cNvSpPr txBox="1"/>
            <p:nvPr/>
          </p:nvSpPr>
          <p:spPr>
            <a:xfrm>
              <a:off x="7204707" y="3769563"/>
              <a:ext cx="5132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NULL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0519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D83C2-06D0-422A-B1D0-467FA657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3" y="239353"/>
            <a:ext cx="10515600" cy="1325563"/>
          </a:xfrm>
        </p:spPr>
        <p:txBody>
          <a:bodyPr/>
          <a:lstStyle/>
          <a:p>
            <a:r>
              <a:rPr lang="en-US" b="1" dirty="0" err="1">
                <a:solidFill>
                  <a:srgbClr val="298087"/>
                </a:solidFill>
              </a:rPr>
              <a:t>Insert:A</a:t>
            </a:r>
            <a:r>
              <a:rPr lang="en-US" b="1" dirty="0">
                <a:solidFill>
                  <a:srgbClr val="298087"/>
                </a:solidFill>
              </a:rPr>
              <a:t> bit unintuitive:</a:t>
            </a:r>
            <a:br>
              <a:rPr lang="en-US" dirty="0"/>
            </a:br>
            <a:r>
              <a:rPr lang="en-US" sz="2800" dirty="0">
                <a:solidFill>
                  <a:srgbClr val="298087"/>
                </a:solidFill>
              </a:rPr>
              <a:t>(The big issue with singly linked lists)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B0B8D-564B-433D-A7AE-C1B4C907A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5098" y="2845594"/>
            <a:ext cx="10515600" cy="363358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Inserting 14</a:t>
            </a:r>
          </a:p>
          <a:p>
            <a:pPr lvl="1"/>
            <a:r>
              <a:rPr lang="en-US" dirty="0"/>
              <a:t>Instead: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while (</a:t>
            </a:r>
            <a:r>
              <a:rPr lang="en-US" dirty="0" err="1">
                <a:solidFill>
                  <a:srgbClr val="FF0000"/>
                </a:solidFill>
              </a:rPr>
              <a:t>tmp</a:t>
            </a:r>
            <a:r>
              <a:rPr lang="en-US" dirty="0">
                <a:solidFill>
                  <a:srgbClr val="FF0000"/>
                </a:solidFill>
              </a:rPr>
              <a:t>-&gt;next != NULL &amp;&amp; </a:t>
            </a:r>
            <a:r>
              <a:rPr lang="en-US" dirty="0" err="1">
                <a:solidFill>
                  <a:srgbClr val="FF0000"/>
                </a:solidFill>
              </a:rPr>
              <a:t>tmp</a:t>
            </a:r>
            <a:r>
              <a:rPr lang="en-US" dirty="0">
                <a:solidFill>
                  <a:srgbClr val="FF0000"/>
                </a:solidFill>
              </a:rPr>
              <a:t>-&gt;next-&gt;data !=13) {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tmp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tmp</a:t>
            </a:r>
            <a:r>
              <a:rPr lang="en-US" dirty="0">
                <a:solidFill>
                  <a:srgbClr val="FF0000"/>
                </a:solidFill>
              </a:rPr>
              <a:t>-&gt;next;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11CE1CB-83B5-492E-9E37-20A7EC0FC9EE}"/>
              </a:ext>
            </a:extLst>
          </p:cNvPr>
          <p:cNvGrpSpPr/>
          <p:nvPr/>
        </p:nvGrpSpPr>
        <p:grpSpPr>
          <a:xfrm>
            <a:off x="4095184" y="1212175"/>
            <a:ext cx="8052285" cy="2216825"/>
            <a:chOff x="1218634" y="2376010"/>
            <a:chExt cx="8052285" cy="221682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D499316-FECE-4E64-9C7E-64F8EC56ABDC}"/>
                </a:ext>
              </a:extLst>
            </p:cNvPr>
            <p:cNvGrpSpPr/>
            <p:nvPr/>
          </p:nvGrpSpPr>
          <p:grpSpPr>
            <a:xfrm>
              <a:off x="1976438" y="2905125"/>
              <a:ext cx="971550" cy="371475"/>
              <a:chOff x="1976438" y="2905125"/>
              <a:chExt cx="971550" cy="371475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1125BA8-67D2-4292-88C8-FBF8BC66104C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8ECF2EAB-D140-47BB-9958-3D5EC1F332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A9B992-E8B3-4C28-8EA5-4169D8CEFEAE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0FAD50D-90D3-4BCF-BB87-B422E5CC60B1}"/>
                </a:ext>
              </a:extLst>
            </p:cNvPr>
            <p:cNvGrpSpPr/>
            <p:nvPr/>
          </p:nvGrpSpPr>
          <p:grpSpPr>
            <a:xfrm>
              <a:off x="2786063" y="3984307"/>
              <a:ext cx="971550" cy="371475"/>
              <a:chOff x="1976438" y="2905125"/>
              <a:chExt cx="971550" cy="3714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50D766E-C144-4C89-BBC9-F9E184103FE4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03782B-BAED-4834-B9BE-A248DB2857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8E02DB-CBBC-47F5-AD95-F54376E63C8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8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3D7E50D-E847-4106-AEAD-EBD7E7F0CC91}"/>
                </a:ext>
              </a:extLst>
            </p:cNvPr>
            <p:cNvGrpSpPr/>
            <p:nvPr/>
          </p:nvGrpSpPr>
          <p:grpSpPr>
            <a:xfrm>
              <a:off x="4638676" y="4091940"/>
              <a:ext cx="971550" cy="371475"/>
              <a:chOff x="1976438" y="2905125"/>
              <a:chExt cx="971550" cy="37147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EE48FB4-1BED-4856-8EE8-FAD6C0100AD1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D16A7EE6-07BE-4187-B099-5F7954BC48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4163AA-AC68-4C65-A958-38312B2349AB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12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AD6B501-5AC0-4B4F-8C05-70C9BC73A5CD}"/>
                </a:ext>
              </a:extLst>
            </p:cNvPr>
            <p:cNvGrpSpPr/>
            <p:nvPr/>
          </p:nvGrpSpPr>
          <p:grpSpPr>
            <a:xfrm>
              <a:off x="4362455" y="3302792"/>
              <a:ext cx="971550" cy="371475"/>
              <a:chOff x="1976438" y="2905125"/>
              <a:chExt cx="971550" cy="371475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312CC61-5886-4E5B-8341-0DFB95F1289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480A2F1B-7CB4-4401-9B34-2D35A92733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0068F0-5EC8-4796-A410-45045396560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9604AAA-D7DE-448F-A024-D5818FE404A5}"/>
                </a:ext>
              </a:extLst>
            </p:cNvPr>
            <p:cNvGrpSpPr/>
            <p:nvPr/>
          </p:nvGrpSpPr>
          <p:grpSpPr>
            <a:xfrm>
              <a:off x="6685591" y="3715702"/>
              <a:ext cx="971550" cy="371475"/>
              <a:chOff x="1976438" y="2905125"/>
              <a:chExt cx="971550" cy="3714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8F29C0E-37AC-490C-9199-D5ABFCB69C7B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D4CC8190-7244-4234-8AC5-08B6E181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7675E6-9652-4484-8B14-1337FEB2F2EA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24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4C59CDE-D262-457E-B1F3-2D4BF3478188}"/>
                </a:ext>
              </a:extLst>
            </p:cNvPr>
            <p:cNvGrpSpPr/>
            <p:nvPr/>
          </p:nvGrpSpPr>
          <p:grpSpPr>
            <a:xfrm>
              <a:off x="6484856" y="2376010"/>
              <a:ext cx="971550" cy="371475"/>
              <a:chOff x="1976438" y="2905125"/>
              <a:chExt cx="971550" cy="37147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614DDD4-CF27-49BA-B40F-2FD10603BB12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90603EC-7AF8-49B7-9FA2-E16E82E2B7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78EB65-676D-4AA7-9562-44FF1F119FA0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13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EADF2B1-854A-4858-A9DA-F76ED13442B5}"/>
                </a:ext>
              </a:extLst>
            </p:cNvPr>
            <p:cNvGrpSpPr/>
            <p:nvPr/>
          </p:nvGrpSpPr>
          <p:grpSpPr>
            <a:xfrm>
              <a:off x="8299369" y="3296603"/>
              <a:ext cx="971550" cy="371475"/>
              <a:chOff x="1976438" y="2905125"/>
              <a:chExt cx="971550" cy="37147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B1FF7D9-F06E-40D0-850A-0C0A27976483}"/>
                  </a:ext>
                </a:extLst>
              </p:cNvPr>
              <p:cNvSpPr/>
              <p:nvPr/>
            </p:nvSpPr>
            <p:spPr>
              <a:xfrm>
                <a:off x="1976438" y="2905125"/>
                <a:ext cx="971550" cy="3714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76C13B0-2946-4C9B-8A02-BEAC208A92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5554" y="2905125"/>
                <a:ext cx="0" cy="371475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BFD830A-2C4E-4923-BB5F-4AA3F80BD081}"/>
                  </a:ext>
                </a:extLst>
              </p:cNvPr>
              <p:cNvSpPr txBox="1"/>
              <p:nvPr/>
            </p:nvSpPr>
            <p:spPr>
              <a:xfrm>
                <a:off x="2079543" y="2907268"/>
                <a:ext cx="441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17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054092D-3F40-4F5F-9F48-ADD0D3ED71F4}"/>
                </a:ext>
              </a:extLst>
            </p:cNvPr>
            <p:cNvCxnSpPr>
              <a:endCxn id="18" idx="1"/>
            </p:cNvCxnSpPr>
            <p:nvPr/>
          </p:nvCxnSpPr>
          <p:spPr>
            <a:xfrm>
              <a:off x="2786063" y="3090862"/>
              <a:ext cx="1576392" cy="39766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D78FFA6-186F-4051-89D0-4A56E19579D8}"/>
                </a:ext>
              </a:extLst>
            </p:cNvPr>
            <p:cNvCxnSpPr/>
            <p:nvPr/>
          </p:nvCxnSpPr>
          <p:spPr>
            <a:xfrm flipH="1">
              <a:off x="3789527" y="3597592"/>
              <a:ext cx="1368265" cy="3867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20F0798-26E3-499C-883B-CB49EECE4E10}"/>
                </a:ext>
              </a:extLst>
            </p:cNvPr>
            <p:cNvCxnSpPr/>
            <p:nvPr/>
          </p:nvCxnSpPr>
          <p:spPr>
            <a:xfrm>
              <a:off x="3618085" y="4277677"/>
              <a:ext cx="1020591" cy="132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276F652D-CD7D-4C9F-880B-E47D76DC7840}"/>
                </a:ext>
              </a:extLst>
            </p:cNvPr>
            <p:cNvCxnSpPr/>
            <p:nvPr/>
          </p:nvCxnSpPr>
          <p:spPr>
            <a:xfrm flipV="1">
              <a:off x="5372100" y="2776775"/>
              <a:ext cx="1209676" cy="1433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A444388-8B02-4D09-8619-697207F58441}"/>
                </a:ext>
              </a:extLst>
            </p:cNvPr>
            <p:cNvCxnSpPr>
              <a:endCxn id="32" idx="0"/>
            </p:cNvCxnSpPr>
            <p:nvPr/>
          </p:nvCxnSpPr>
          <p:spPr>
            <a:xfrm>
              <a:off x="7229842" y="2561747"/>
              <a:ext cx="1393205" cy="736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A79D997-D7C8-48E0-998A-D3D2503B0D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54319" y="3559255"/>
              <a:ext cx="1351569" cy="1935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80898C8-5A59-4F26-8C39-756005A7B3F4}"/>
                </a:ext>
              </a:extLst>
            </p:cNvPr>
            <p:cNvCxnSpPr/>
            <p:nvPr/>
          </p:nvCxnSpPr>
          <p:spPr>
            <a:xfrm flipV="1">
              <a:off x="1505564" y="3289696"/>
              <a:ext cx="463265" cy="3078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1D3C22D-2250-482F-AB68-1FB96DD88292}"/>
                </a:ext>
              </a:extLst>
            </p:cNvPr>
            <p:cNvSpPr txBox="1"/>
            <p:nvPr/>
          </p:nvSpPr>
          <p:spPr>
            <a:xfrm>
              <a:off x="1218634" y="3531036"/>
              <a:ext cx="540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first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C090A13-A64B-4CFA-AD28-8D2908327FBD}"/>
                </a:ext>
              </a:extLst>
            </p:cNvPr>
            <p:cNvSpPr txBox="1"/>
            <p:nvPr/>
          </p:nvSpPr>
          <p:spPr>
            <a:xfrm>
              <a:off x="6581776" y="4223503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last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3ACFF5B-D2FB-4FAF-B932-1AEC4D396032}"/>
                </a:ext>
              </a:extLst>
            </p:cNvPr>
            <p:cNvCxnSpPr/>
            <p:nvPr/>
          </p:nvCxnSpPr>
          <p:spPr>
            <a:xfrm flipV="1">
              <a:off x="7029107" y="4094083"/>
              <a:ext cx="0" cy="2159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E30998A-ECBC-499D-B9C4-D85B482CF698}"/>
                </a:ext>
              </a:extLst>
            </p:cNvPr>
            <p:cNvSpPr txBox="1"/>
            <p:nvPr/>
          </p:nvSpPr>
          <p:spPr>
            <a:xfrm>
              <a:off x="7204707" y="3769563"/>
              <a:ext cx="5132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NULL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300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B51CD-BB77-496F-B07E-F2F2DBC30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63202-6EC7-4D96-8419-B8B883096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Yep, it can be done in a singly linked list</a:t>
            </a:r>
          </a:p>
          <a:p>
            <a:pPr lvl="1"/>
            <a:r>
              <a:rPr lang="en-US" dirty="0"/>
              <a:t>But it’s just ugly…</a:t>
            </a:r>
          </a:p>
        </p:txBody>
      </p:sp>
    </p:spTree>
    <p:extLst>
      <p:ext uri="{BB962C8B-B14F-4D97-AF65-F5344CB8AC3E}">
        <p14:creationId xmlns:p14="http://schemas.microsoft.com/office/powerpoint/2010/main" val="2791791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09B31-EE3C-4DCE-88F0-EA3FE2AB8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82D9556-7EB0-4226-B5CF-E48584DA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17261" y="889461"/>
            <a:ext cx="3011208" cy="5138270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rgbClr val="E78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D9701-4646-49FF-8966-A4063F22F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5628" y="2503565"/>
            <a:ext cx="3007271" cy="1850872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Take-aways: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5F00D-317A-49EF-B67F-0B96F4A04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740229"/>
            <a:ext cx="5669806" cy="5436734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2000"/>
              </a:spcAft>
              <a:buNone/>
            </a:pPr>
            <a:r>
              <a:rPr lang="en-US" b="1" dirty="0">
                <a:solidFill>
                  <a:srgbClr val="298087"/>
                </a:solidFill>
              </a:rPr>
              <a:t>Singly Linked Lists Issues:</a:t>
            </a:r>
          </a:p>
          <a:p>
            <a:pPr lvl="1"/>
            <a:r>
              <a:rPr lang="en-US" sz="2000" dirty="0"/>
              <a:t>Each node only holds the address of the next node</a:t>
            </a:r>
          </a:p>
          <a:p>
            <a:pPr lvl="1"/>
            <a:r>
              <a:rPr lang="en-US" sz="2000" dirty="0"/>
              <a:t>Makes going backwards hard</a:t>
            </a:r>
          </a:p>
          <a:p>
            <a:pPr lvl="2"/>
            <a:r>
              <a:rPr lang="en-US" dirty="0"/>
              <a:t>An issue for reverse</a:t>
            </a:r>
          </a:p>
          <a:p>
            <a:pPr lvl="2"/>
            <a:r>
              <a:rPr lang="en-US" dirty="0"/>
              <a:t>An issue for pop (becomes </a:t>
            </a:r>
            <a:r>
              <a:rPr lang="en-US" dirty="0">
                <a:solidFill>
                  <a:srgbClr val="FF0000"/>
                </a:solidFill>
              </a:rPr>
              <a:t>O(n)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An issue for finding values “near” a node in the list</a:t>
            </a:r>
          </a:p>
          <a:p>
            <a:pPr lvl="3"/>
            <a:r>
              <a:rPr lang="en-US" dirty="0"/>
              <a:t>Think about finding data and wanting to look at surrounding data</a:t>
            </a:r>
          </a:p>
          <a:p>
            <a:pPr lvl="2"/>
            <a:r>
              <a:rPr lang="en-US" dirty="0"/>
              <a:t>A small issue for insert</a:t>
            </a:r>
          </a:p>
          <a:p>
            <a:pPr lvl="2"/>
            <a:endParaRPr lang="en-US" dirty="0"/>
          </a:p>
          <a:p>
            <a:r>
              <a:rPr lang="en-US" i="1" dirty="0"/>
              <a:t>Can we do better??</a:t>
            </a:r>
          </a:p>
        </p:txBody>
      </p:sp>
    </p:spTree>
    <p:extLst>
      <p:ext uri="{BB962C8B-B14F-4D97-AF65-F5344CB8AC3E}">
        <p14:creationId xmlns:p14="http://schemas.microsoft.com/office/powerpoint/2010/main" val="97671489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412431"/>
      </a:dk2>
      <a:lt2>
        <a:srgbClr val="E2E5E8"/>
      </a:lt2>
      <a:accent1>
        <a:srgbClr val="E78129"/>
      </a:accent1>
      <a:accent2>
        <a:srgbClr val="D52017"/>
      </a:accent2>
      <a:accent3>
        <a:srgbClr val="E7296F"/>
      </a:accent3>
      <a:accent4>
        <a:srgbClr val="D517AD"/>
      </a:accent4>
      <a:accent5>
        <a:srgbClr val="C029E7"/>
      </a:accent5>
      <a:accent6>
        <a:srgbClr val="7030D9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538</Words>
  <Application>Microsoft Office PowerPoint</Application>
  <PresentationFormat>Widescreen</PresentationFormat>
  <Paragraphs>117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BrushVTI</vt:lpstr>
      <vt:lpstr>SLL Issues</vt:lpstr>
      <vt:lpstr>Singly Linked Lists:</vt:lpstr>
      <vt:lpstr>Going backwards: The big issue with singly linked lists:</vt:lpstr>
      <vt:lpstr>Pop  (An issue with singly linked lists)</vt:lpstr>
      <vt:lpstr>Pop: O(n) - yuck!</vt:lpstr>
      <vt:lpstr>Remove x:A bit unintuitive: (An issue with singly linked lists)</vt:lpstr>
      <vt:lpstr>Insert:A bit unintuitive: (The big issue with singly linked lists)</vt:lpstr>
      <vt:lpstr>Reverse:</vt:lpstr>
      <vt:lpstr>Take-aways: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SLL Issues</dc:title>
  <dc:creator>Yarrington, Debra</dc:creator>
  <cp:lastModifiedBy>Yarrington, Debra</cp:lastModifiedBy>
  <cp:revision>3</cp:revision>
  <dcterms:created xsi:type="dcterms:W3CDTF">2020-10-01T19:10:43Z</dcterms:created>
  <dcterms:modified xsi:type="dcterms:W3CDTF">2020-10-03T19:04:23Z</dcterms:modified>
</cp:coreProperties>
</file>