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1"/>
  </p:notesMasterIdLst>
  <p:sldIdLst>
    <p:sldId id="256" r:id="rId2"/>
    <p:sldId id="269" r:id="rId3"/>
    <p:sldId id="287" r:id="rId4"/>
    <p:sldId id="288" r:id="rId5"/>
    <p:sldId id="289" r:id="rId6"/>
    <p:sldId id="446" r:id="rId7"/>
    <p:sldId id="291" r:id="rId8"/>
    <p:sldId id="500" r:id="rId9"/>
    <p:sldId id="50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8087"/>
    <a:srgbClr val="CCEBEB"/>
    <a:srgbClr val="FFFF99"/>
    <a:srgbClr val="83D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94" autoAdjust="0"/>
    <p:restoredTop sz="94660"/>
  </p:normalViewPr>
  <p:slideViewPr>
    <p:cSldViewPr snapToGrid="0">
      <p:cViewPr>
        <p:scale>
          <a:sx n="100" d="100"/>
          <a:sy n="100" d="100"/>
        </p:scale>
        <p:origin x="3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CD6F2B-8B48-4D9B-9E1D-B107AD69415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432B2-9016-4C1B-8867-3BF7436BB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5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Made</a:t>
            </a:r>
            <a:r>
              <a:rPr lang="en-US" baseline="0" dirty="0"/>
              <a:t> it to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51F02-7E25-4EA6-ACAC-17A3AED9219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17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6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7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00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3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5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5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37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4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5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7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0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8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0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8D9C3E-3056-481D-BDFF-0AACD3020C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5723996" cy="4567137"/>
          </a:xfrm>
        </p:spPr>
        <p:txBody>
          <a:bodyPr>
            <a:normAutofit/>
          </a:bodyPr>
          <a:lstStyle/>
          <a:p>
            <a:r>
              <a:rPr lang="en-US" dirty="0"/>
              <a:t>Doubly Linked Lists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36F65-6E48-4844-8E38-3BDA26265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r>
              <a:rPr lang="en-US" dirty="0"/>
              <a:t>ADT: Lists</a:t>
            </a:r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10ED3F14-342E-4442-9CC6-22FDF1FE59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285" r="5373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41879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D1D7EF1B-7265-4A47-AB85-5639DB833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AA770EBD-5B77-46EC-BF58-EF27ACD6B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3615" y="0"/>
            <a:ext cx="7299977" cy="6858000"/>
          </a:xfrm>
          <a:custGeom>
            <a:avLst/>
            <a:gdLst>
              <a:gd name="connsiteX0" fmla="*/ 1008599 w 7299977"/>
              <a:gd name="connsiteY0" fmla="*/ 0 h 6858000"/>
              <a:gd name="connsiteX1" fmla="*/ 4420653 w 7299977"/>
              <a:gd name="connsiteY1" fmla="*/ 0 h 6858000"/>
              <a:gd name="connsiteX2" fmla="*/ 5511704 w 7299977"/>
              <a:gd name="connsiteY2" fmla="*/ 0 h 6858000"/>
              <a:gd name="connsiteX3" fmla="*/ 7299977 w 7299977"/>
              <a:gd name="connsiteY3" fmla="*/ 0 h 6858000"/>
              <a:gd name="connsiteX4" fmla="*/ 7299977 w 7299977"/>
              <a:gd name="connsiteY4" fmla="*/ 6858000 h 6858000"/>
              <a:gd name="connsiteX5" fmla="*/ 5511704 w 7299977"/>
              <a:gd name="connsiteY5" fmla="*/ 6858000 h 6858000"/>
              <a:gd name="connsiteX6" fmla="*/ 4420653 w 7299977"/>
              <a:gd name="connsiteY6" fmla="*/ 6858000 h 6858000"/>
              <a:gd name="connsiteX7" fmla="*/ 1592997 w 7299977"/>
              <a:gd name="connsiteY7" fmla="*/ 6858000 h 6858000"/>
              <a:gd name="connsiteX8" fmla="*/ 1232473 w 7299977"/>
              <a:gd name="connsiteY8" fmla="*/ 6658805 h 6858000"/>
              <a:gd name="connsiteX9" fmla="*/ 1075471 w 7299977"/>
              <a:gd name="connsiteY9" fmla="*/ 6431153 h 6858000"/>
              <a:gd name="connsiteX10" fmla="*/ 1020229 w 7299977"/>
              <a:gd name="connsiteY10" fmla="*/ 6367127 h 6858000"/>
              <a:gd name="connsiteX11" fmla="*/ 883579 w 7299977"/>
              <a:gd name="connsiteY11" fmla="*/ 6281757 h 6858000"/>
              <a:gd name="connsiteX12" fmla="*/ 645167 w 7299977"/>
              <a:gd name="connsiteY12" fmla="*/ 6100347 h 6858000"/>
              <a:gd name="connsiteX13" fmla="*/ 732391 w 7299977"/>
              <a:gd name="connsiteY13" fmla="*/ 6057663 h 6858000"/>
              <a:gd name="connsiteX14" fmla="*/ 985339 w 7299977"/>
              <a:gd name="connsiteY14" fmla="*/ 6167932 h 6858000"/>
              <a:gd name="connsiteX15" fmla="*/ 1168509 w 7299977"/>
              <a:gd name="connsiteY15" fmla="*/ 6196388 h 6858000"/>
              <a:gd name="connsiteX16" fmla="*/ 909746 w 7299977"/>
              <a:gd name="connsiteY16" fmla="*/ 6004307 h 6858000"/>
              <a:gd name="connsiteX17" fmla="*/ 659704 w 7299977"/>
              <a:gd name="connsiteY17" fmla="*/ 5755314 h 6858000"/>
              <a:gd name="connsiteX18" fmla="*/ 851597 w 7299977"/>
              <a:gd name="connsiteY18" fmla="*/ 5801555 h 6858000"/>
              <a:gd name="connsiteX19" fmla="*/ 860319 w 7299977"/>
              <a:gd name="connsiteY19" fmla="*/ 5769542 h 6858000"/>
              <a:gd name="connsiteX20" fmla="*/ 691686 w 7299977"/>
              <a:gd name="connsiteY20" fmla="*/ 5474306 h 6858000"/>
              <a:gd name="connsiteX21" fmla="*/ 610278 w 7299977"/>
              <a:gd name="connsiteY21" fmla="*/ 5353367 h 6858000"/>
              <a:gd name="connsiteX22" fmla="*/ 238123 w 7299977"/>
              <a:gd name="connsiteY22" fmla="*/ 4994104 h 6858000"/>
              <a:gd name="connsiteX23" fmla="*/ 592833 w 7299977"/>
              <a:gd name="connsiteY23" fmla="*/ 5154171 h 6858000"/>
              <a:gd name="connsiteX24" fmla="*/ 226494 w 7299977"/>
              <a:gd name="connsiteY24" fmla="*/ 4805580 h 6858000"/>
              <a:gd name="connsiteX25" fmla="*/ 49139 w 7299977"/>
              <a:gd name="connsiteY25" fmla="*/ 4677526 h 6858000"/>
              <a:gd name="connsiteX26" fmla="*/ 5527 w 7299977"/>
              <a:gd name="connsiteY26" fmla="*/ 4602828 h 6858000"/>
              <a:gd name="connsiteX27" fmla="*/ 84029 w 7299977"/>
              <a:gd name="connsiteY27" fmla="*/ 4585042 h 6858000"/>
              <a:gd name="connsiteX28" fmla="*/ 325347 w 7299977"/>
              <a:gd name="connsiteY28" fmla="*/ 4613499 h 6858000"/>
              <a:gd name="connsiteX29" fmla="*/ 25879 w 7299977"/>
              <a:gd name="connsiteY29" fmla="*/ 4378734 h 6858000"/>
              <a:gd name="connsiteX30" fmla="*/ 249753 w 7299977"/>
              <a:gd name="connsiteY30" fmla="*/ 4414305 h 6858000"/>
              <a:gd name="connsiteX31" fmla="*/ 313718 w 7299977"/>
              <a:gd name="connsiteY31" fmla="*/ 4321821 h 6858000"/>
              <a:gd name="connsiteX32" fmla="*/ 418386 w 7299977"/>
              <a:gd name="connsiteY32" fmla="*/ 4172424 h 6858000"/>
              <a:gd name="connsiteX33" fmla="*/ 491072 w 7299977"/>
              <a:gd name="connsiteY33" fmla="*/ 4090612 h 6858000"/>
              <a:gd name="connsiteX34" fmla="*/ 520147 w 7299977"/>
              <a:gd name="connsiteY34" fmla="*/ 3827390 h 6858000"/>
              <a:gd name="connsiteX35" fmla="*/ 459090 w 7299977"/>
              <a:gd name="connsiteY35" fmla="*/ 3539269 h 6858000"/>
              <a:gd name="connsiteX36" fmla="*/ 290458 w 7299977"/>
              <a:gd name="connsiteY36" fmla="*/ 3393429 h 6858000"/>
              <a:gd name="connsiteX37" fmla="*/ 339884 w 7299977"/>
              <a:gd name="connsiteY37" fmla="*/ 3229805 h 6858000"/>
              <a:gd name="connsiteX38" fmla="*/ 697501 w 7299977"/>
              <a:gd name="connsiteY38" fmla="*/ 3329402 h 6858000"/>
              <a:gd name="connsiteX39" fmla="*/ 165437 w 7299977"/>
              <a:gd name="connsiteY39" fmla="*/ 2941684 h 6858000"/>
              <a:gd name="connsiteX40" fmla="*/ 255568 w 7299977"/>
              <a:gd name="connsiteY40" fmla="*/ 2923898 h 6858000"/>
              <a:gd name="connsiteX41" fmla="*/ 578296 w 7299977"/>
              <a:gd name="connsiteY41" fmla="*/ 2703362 h 6858000"/>
              <a:gd name="connsiteX42" fmla="*/ 595740 w 7299977"/>
              <a:gd name="connsiteY42" fmla="*/ 2692689 h 6858000"/>
              <a:gd name="connsiteX43" fmla="*/ 650982 w 7299977"/>
              <a:gd name="connsiteY43" fmla="*/ 2553965 h 6858000"/>
              <a:gd name="connsiteX44" fmla="*/ 825429 w 7299977"/>
              <a:gd name="connsiteY44" fmla="*/ 2532623 h 6858000"/>
              <a:gd name="connsiteX45" fmla="*/ 970802 w 7299977"/>
              <a:gd name="connsiteY45" fmla="*/ 2564636 h 6858000"/>
              <a:gd name="connsiteX46" fmla="*/ 1127805 w 7299977"/>
              <a:gd name="connsiteY46" fmla="*/ 2525509 h 6858000"/>
              <a:gd name="connsiteX47" fmla="*/ 1267362 w 7299977"/>
              <a:gd name="connsiteY47" fmla="*/ 2543294 h 6858000"/>
              <a:gd name="connsiteX48" fmla="*/ 1386568 w 7299977"/>
              <a:gd name="connsiteY48" fmla="*/ 2518395 h 6858000"/>
              <a:gd name="connsiteX49" fmla="*/ 1270270 w 7299977"/>
              <a:gd name="connsiteY49" fmla="*/ 2401012 h 6858000"/>
              <a:gd name="connsiteX50" fmla="*/ 1107453 w 7299977"/>
              <a:gd name="connsiteY50" fmla="*/ 2401012 h 6858000"/>
              <a:gd name="connsiteX51" fmla="*/ 991154 w 7299977"/>
              <a:gd name="connsiteY51" fmla="*/ 2326314 h 6858000"/>
              <a:gd name="connsiteX52" fmla="*/ 880671 w 7299977"/>
              <a:gd name="connsiteY52" fmla="*/ 2191146 h 6858000"/>
              <a:gd name="connsiteX53" fmla="*/ 491072 w 7299977"/>
              <a:gd name="connsiteY53" fmla="*/ 1974165 h 6858000"/>
              <a:gd name="connsiteX54" fmla="*/ 421293 w 7299977"/>
              <a:gd name="connsiteY54" fmla="*/ 1892353 h 6858000"/>
              <a:gd name="connsiteX55" fmla="*/ 1531941 w 7299977"/>
              <a:gd name="connsiteY55" fmla="*/ 2208931 h 6858000"/>
              <a:gd name="connsiteX56" fmla="*/ 1188861 w 7299977"/>
              <a:gd name="connsiteY56" fmla="*/ 2077320 h 6858000"/>
              <a:gd name="connsiteX57" fmla="*/ 1421458 w 7299977"/>
              <a:gd name="connsiteY57" fmla="*/ 2102219 h 6858000"/>
              <a:gd name="connsiteX58" fmla="*/ 1549386 w 7299977"/>
              <a:gd name="connsiteY58" fmla="*/ 2013292 h 6858000"/>
              <a:gd name="connsiteX59" fmla="*/ 1549386 w 7299977"/>
              <a:gd name="connsiteY59" fmla="*/ 1984836 h 6858000"/>
              <a:gd name="connsiteX60" fmla="*/ 1453440 w 7299977"/>
              <a:gd name="connsiteY60" fmla="*/ 1903025 h 6858000"/>
              <a:gd name="connsiteX61" fmla="*/ 1398198 w 7299977"/>
              <a:gd name="connsiteY61" fmla="*/ 1849668 h 6858000"/>
              <a:gd name="connsiteX62" fmla="*/ 1247011 w 7299977"/>
              <a:gd name="connsiteY62" fmla="*/ 1657587 h 6858000"/>
              <a:gd name="connsiteX63" fmla="*/ 1354586 w 7299977"/>
              <a:gd name="connsiteY63" fmla="*/ 1636245 h 6858000"/>
              <a:gd name="connsiteX64" fmla="*/ 1395290 w 7299977"/>
              <a:gd name="connsiteY64" fmla="*/ 1597117 h 6858000"/>
              <a:gd name="connsiteX65" fmla="*/ 1366216 w 7299977"/>
              <a:gd name="connsiteY65" fmla="*/ 1540204 h 6858000"/>
              <a:gd name="connsiteX66" fmla="*/ 1031858 w 7299977"/>
              <a:gd name="connsiteY66" fmla="*/ 1365909 h 6858000"/>
              <a:gd name="connsiteX67" fmla="*/ 1005692 w 7299977"/>
              <a:gd name="connsiteY67" fmla="*/ 1230741 h 6858000"/>
              <a:gd name="connsiteX68" fmla="*/ 1069655 w 7299977"/>
              <a:gd name="connsiteY68" fmla="*/ 1209399 h 6858000"/>
              <a:gd name="connsiteX69" fmla="*/ 1142342 w 7299977"/>
              <a:gd name="connsiteY69" fmla="*/ 1220069 h 6858000"/>
              <a:gd name="connsiteX70" fmla="*/ 1084193 w 7299977"/>
              <a:gd name="connsiteY70" fmla="*/ 1113358 h 6858000"/>
              <a:gd name="connsiteX71" fmla="*/ 848689 w 7299977"/>
              <a:gd name="connsiteY71" fmla="*/ 1006647 h 6858000"/>
              <a:gd name="connsiteX72" fmla="*/ 805077 w 7299977"/>
              <a:gd name="connsiteY72" fmla="*/ 949734 h 6858000"/>
              <a:gd name="connsiteX73" fmla="*/ 863226 w 7299977"/>
              <a:gd name="connsiteY73" fmla="*/ 921277 h 6858000"/>
              <a:gd name="connsiteX74" fmla="*/ 906838 w 7299977"/>
              <a:gd name="connsiteY74" fmla="*/ 910606 h 6858000"/>
              <a:gd name="connsiteX75" fmla="*/ 5527 w 7299977"/>
              <a:gd name="connsiteY75" fmla="*/ 465975 h 6858000"/>
              <a:gd name="connsiteX76" fmla="*/ 209049 w 7299977"/>
              <a:gd name="connsiteY76" fmla="*/ 462417 h 6858000"/>
              <a:gd name="connsiteX77" fmla="*/ 409664 w 7299977"/>
              <a:gd name="connsiteY77" fmla="*/ 533558 h 6858000"/>
              <a:gd name="connsiteX78" fmla="*/ 621908 w 7299977"/>
              <a:gd name="connsiteY78" fmla="*/ 522887 h 6858000"/>
              <a:gd name="connsiteX79" fmla="*/ 822522 w 7299977"/>
              <a:gd name="connsiteY79" fmla="*/ 558458 h 6858000"/>
              <a:gd name="connsiteX80" fmla="*/ 996969 w 7299977"/>
              <a:gd name="connsiteY80" fmla="*/ 558458 h 6858000"/>
              <a:gd name="connsiteX81" fmla="*/ 834151 w 7299977"/>
              <a:gd name="connsiteY81" fmla="*/ 505101 h 6858000"/>
              <a:gd name="connsiteX82" fmla="*/ 773095 w 7299977"/>
              <a:gd name="connsiteY82" fmla="*/ 416176 h 6858000"/>
              <a:gd name="connsiteX83" fmla="*/ 793447 w 7299977"/>
              <a:gd name="connsiteY83" fmla="*/ 334364 h 6858000"/>
              <a:gd name="connsiteX84" fmla="*/ 860319 w 7299977"/>
              <a:gd name="connsiteY84" fmla="*/ 359262 h 6858000"/>
              <a:gd name="connsiteX85" fmla="*/ 938820 w 7299977"/>
              <a:gd name="connsiteY85" fmla="*/ 451747 h 6858000"/>
              <a:gd name="connsiteX86" fmla="*/ 956265 w 7299977"/>
              <a:gd name="connsiteY86" fmla="*/ 394834 h 6858000"/>
              <a:gd name="connsiteX87" fmla="*/ 1002784 w 7299977"/>
              <a:gd name="connsiteY87" fmla="*/ 352148 h 6858000"/>
              <a:gd name="connsiteX88" fmla="*/ 1270270 w 7299977"/>
              <a:gd name="connsiteY88" fmla="*/ 373491 h 6858000"/>
              <a:gd name="connsiteX89" fmla="*/ 1092915 w 7299977"/>
              <a:gd name="connsiteY89" fmla="*/ 192082 h 6858000"/>
              <a:gd name="connsiteX90" fmla="*/ 979525 w 7299977"/>
              <a:gd name="connsiteY90" fmla="*/ 163625 h 6858000"/>
              <a:gd name="connsiteX91" fmla="*/ 953358 w 7299977"/>
              <a:gd name="connsiteY91" fmla="*/ 88927 h 6858000"/>
              <a:gd name="connsiteX92" fmla="*/ 1005692 w 7299977"/>
              <a:gd name="connsiteY92" fmla="*/ 71141 h 6858000"/>
              <a:gd name="connsiteX93" fmla="*/ 1267362 w 7299977"/>
              <a:gd name="connsiteY93" fmla="*/ 135168 h 6858000"/>
              <a:gd name="connsiteX94" fmla="*/ 1310975 w 7299977"/>
              <a:gd name="connsiteY94" fmla="*/ 110269 h 6858000"/>
              <a:gd name="connsiteX95" fmla="*/ 1008599 w 7299977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299977" h="6858000">
                <a:moveTo>
                  <a:pt x="1008599" y="0"/>
                </a:moveTo>
                <a:lnTo>
                  <a:pt x="4420653" y="0"/>
                </a:lnTo>
                <a:lnTo>
                  <a:pt x="5511704" y="0"/>
                </a:lnTo>
                <a:lnTo>
                  <a:pt x="7299977" y="0"/>
                </a:lnTo>
                <a:lnTo>
                  <a:pt x="7299977" y="6858000"/>
                </a:lnTo>
                <a:lnTo>
                  <a:pt x="5511704" y="6858000"/>
                </a:lnTo>
                <a:lnTo>
                  <a:pt x="4420653" y="6858000"/>
                </a:lnTo>
                <a:lnTo>
                  <a:pt x="1592997" y="6858000"/>
                </a:lnTo>
                <a:cubicBezTo>
                  <a:pt x="1473792" y="6786859"/>
                  <a:pt x="1360401" y="6701489"/>
                  <a:pt x="1232473" y="6658805"/>
                </a:cubicBezTo>
                <a:cubicBezTo>
                  <a:pt x="1145250" y="6630349"/>
                  <a:pt x="1060933" y="6580550"/>
                  <a:pt x="1075471" y="6431153"/>
                </a:cubicBezTo>
                <a:cubicBezTo>
                  <a:pt x="1078378" y="6388469"/>
                  <a:pt x="1055118" y="6356456"/>
                  <a:pt x="1020229" y="6367127"/>
                </a:cubicBezTo>
                <a:cubicBezTo>
                  <a:pt x="953358" y="6388469"/>
                  <a:pt x="921375" y="6327999"/>
                  <a:pt x="883579" y="6281757"/>
                </a:cubicBezTo>
                <a:cubicBezTo>
                  <a:pt x="816707" y="6199945"/>
                  <a:pt x="752743" y="6114575"/>
                  <a:pt x="645167" y="6100347"/>
                </a:cubicBezTo>
                <a:cubicBezTo>
                  <a:pt x="665519" y="6036320"/>
                  <a:pt x="700408" y="6043434"/>
                  <a:pt x="732391" y="6057663"/>
                </a:cubicBezTo>
                <a:cubicBezTo>
                  <a:pt x="816707" y="6093234"/>
                  <a:pt x="901023" y="6132361"/>
                  <a:pt x="985339" y="6167932"/>
                </a:cubicBezTo>
                <a:cubicBezTo>
                  <a:pt x="1040581" y="6189274"/>
                  <a:pt x="1095822" y="6221287"/>
                  <a:pt x="1168509" y="6196388"/>
                </a:cubicBezTo>
                <a:cubicBezTo>
                  <a:pt x="1104545" y="6068335"/>
                  <a:pt x="996969" y="6043434"/>
                  <a:pt x="909746" y="6004307"/>
                </a:cubicBezTo>
                <a:cubicBezTo>
                  <a:pt x="802169" y="5954508"/>
                  <a:pt x="738206" y="5862025"/>
                  <a:pt x="659704" y="5755314"/>
                </a:cubicBezTo>
                <a:cubicBezTo>
                  <a:pt x="738206" y="5726858"/>
                  <a:pt x="787632" y="5805112"/>
                  <a:pt x="851597" y="5801555"/>
                </a:cubicBezTo>
                <a:cubicBezTo>
                  <a:pt x="854504" y="5790884"/>
                  <a:pt x="860319" y="5769542"/>
                  <a:pt x="860319" y="5769542"/>
                </a:cubicBezTo>
                <a:cubicBezTo>
                  <a:pt x="755650" y="5712629"/>
                  <a:pt x="709132" y="5605917"/>
                  <a:pt x="691686" y="5474306"/>
                </a:cubicBezTo>
                <a:cubicBezTo>
                  <a:pt x="685872" y="5406721"/>
                  <a:pt x="648075" y="5385379"/>
                  <a:pt x="610278" y="5353367"/>
                </a:cubicBezTo>
                <a:cubicBezTo>
                  <a:pt x="482350" y="5243097"/>
                  <a:pt x="345700" y="5143500"/>
                  <a:pt x="238123" y="4994104"/>
                </a:cubicBezTo>
                <a:cubicBezTo>
                  <a:pt x="363144" y="5011889"/>
                  <a:pt x="461997" y="5111487"/>
                  <a:pt x="592833" y="5154171"/>
                </a:cubicBezTo>
                <a:cubicBezTo>
                  <a:pt x="488165" y="4990547"/>
                  <a:pt x="351514" y="4905177"/>
                  <a:pt x="226494" y="4805580"/>
                </a:cubicBezTo>
                <a:cubicBezTo>
                  <a:pt x="168344" y="4759339"/>
                  <a:pt x="116011" y="4702425"/>
                  <a:pt x="49139" y="4677526"/>
                </a:cubicBezTo>
                <a:cubicBezTo>
                  <a:pt x="25879" y="4670412"/>
                  <a:pt x="-14826" y="4652628"/>
                  <a:pt x="5527" y="4602828"/>
                </a:cubicBezTo>
                <a:cubicBezTo>
                  <a:pt x="22972" y="4560144"/>
                  <a:pt x="54954" y="4574373"/>
                  <a:pt x="84029" y="4585042"/>
                </a:cubicBezTo>
                <a:cubicBezTo>
                  <a:pt x="153807" y="4613499"/>
                  <a:pt x="229401" y="4613499"/>
                  <a:pt x="325347" y="4613499"/>
                </a:cubicBezTo>
                <a:cubicBezTo>
                  <a:pt x="243939" y="4478331"/>
                  <a:pt x="95658" y="4521016"/>
                  <a:pt x="25879" y="4378734"/>
                </a:cubicBezTo>
                <a:cubicBezTo>
                  <a:pt x="113103" y="4353835"/>
                  <a:pt x="179975" y="4403633"/>
                  <a:pt x="249753" y="4414305"/>
                </a:cubicBezTo>
                <a:cubicBezTo>
                  <a:pt x="313718" y="4424975"/>
                  <a:pt x="328254" y="4400076"/>
                  <a:pt x="313718" y="4321821"/>
                </a:cubicBezTo>
                <a:cubicBezTo>
                  <a:pt x="290458" y="4200882"/>
                  <a:pt x="325347" y="4140411"/>
                  <a:pt x="418386" y="4172424"/>
                </a:cubicBezTo>
                <a:cubicBezTo>
                  <a:pt x="505609" y="4204438"/>
                  <a:pt x="514332" y="4158196"/>
                  <a:pt x="491072" y="4090612"/>
                </a:cubicBezTo>
                <a:cubicBezTo>
                  <a:pt x="456183" y="3991015"/>
                  <a:pt x="493979" y="3912759"/>
                  <a:pt x="520147" y="3827390"/>
                </a:cubicBezTo>
                <a:cubicBezTo>
                  <a:pt x="560851" y="3699337"/>
                  <a:pt x="543407" y="3635309"/>
                  <a:pt x="459090" y="3539269"/>
                </a:cubicBezTo>
                <a:cubicBezTo>
                  <a:pt x="409664" y="3485914"/>
                  <a:pt x="360236" y="3439672"/>
                  <a:pt x="290458" y="3393429"/>
                </a:cubicBezTo>
                <a:cubicBezTo>
                  <a:pt x="450368" y="3368530"/>
                  <a:pt x="284643" y="3283162"/>
                  <a:pt x="339884" y="3229805"/>
                </a:cubicBezTo>
                <a:cubicBezTo>
                  <a:pt x="453275" y="3208463"/>
                  <a:pt x="543407" y="3379202"/>
                  <a:pt x="697501" y="3329402"/>
                </a:cubicBezTo>
                <a:cubicBezTo>
                  <a:pt x="511425" y="3183563"/>
                  <a:pt x="302087" y="3137322"/>
                  <a:pt x="165437" y="2941684"/>
                </a:cubicBezTo>
                <a:cubicBezTo>
                  <a:pt x="197419" y="2899000"/>
                  <a:pt x="229401" y="2941684"/>
                  <a:pt x="255568" y="2923898"/>
                </a:cubicBezTo>
                <a:cubicBezTo>
                  <a:pt x="255568" y="2913227"/>
                  <a:pt x="560851" y="2980812"/>
                  <a:pt x="578296" y="2703362"/>
                </a:cubicBezTo>
                <a:cubicBezTo>
                  <a:pt x="584111" y="2703362"/>
                  <a:pt x="589926" y="2703362"/>
                  <a:pt x="595740" y="2692689"/>
                </a:cubicBezTo>
                <a:cubicBezTo>
                  <a:pt x="627722" y="2653563"/>
                  <a:pt x="598648" y="2561080"/>
                  <a:pt x="650982" y="2553965"/>
                </a:cubicBezTo>
                <a:cubicBezTo>
                  <a:pt x="709132" y="2546851"/>
                  <a:pt x="764373" y="2514837"/>
                  <a:pt x="825429" y="2532623"/>
                </a:cubicBezTo>
                <a:cubicBezTo>
                  <a:pt x="871949" y="2546851"/>
                  <a:pt x="921375" y="2564636"/>
                  <a:pt x="970802" y="2564636"/>
                </a:cubicBezTo>
                <a:cubicBezTo>
                  <a:pt x="1023136" y="2564636"/>
                  <a:pt x="1095822" y="2685576"/>
                  <a:pt x="1127805" y="2525509"/>
                </a:cubicBezTo>
                <a:cubicBezTo>
                  <a:pt x="1127805" y="2518395"/>
                  <a:pt x="1217936" y="2536181"/>
                  <a:pt x="1267362" y="2543294"/>
                </a:cubicBezTo>
                <a:cubicBezTo>
                  <a:pt x="1308067" y="2550408"/>
                  <a:pt x="1357494" y="2582422"/>
                  <a:pt x="1386568" y="2518395"/>
                </a:cubicBezTo>
                <a:cubicBezTo>
                  <a:pt x="1401105" y="2479267"/>
                  <a:pt x="1331326" y="2408126"/>
                  <a:pt x="1270270" y="2401012"/>
                </a:cubicBezTo>
                <a:cubicBezTo>
                  <a:pt x="1215029" y="2393898"/>
                  <a:pt x="1159787" y="2386784"/>
                  <a:pt x="1107453" y="2401012"/>
                </a:cubicBezTo>
                <a:cubicBezTo>
                  <a:pt x="1043489" y="2418796"/>
                  <a:pt x="1008599" y="2390340"/>
                  <a:pt x="991154" y="2326314"/>
                </a:cubicBezTo>
                <a:cubicBezTo>
                  <a:pt x="970802" y="2258731"/>
                  <a:pt x="933005" y="2223159"/>
                  <a:pt x="880671" y="2191146"/>
                </a:cubicBezTo>
                <a:cubicBezTo>
                  <a:pt x="752743" y="2112891"/>
                  <a:pt x="630630" y="2020407"/>
                  <a:pt x="491072" y="1974165"/>
                </a:cubicBezTo>
                <a:cubicBezTo>
                  <a:pt x="464905" y="1967051"/>
                  <a:pt x="432923" y="1952823"/>
                  <a:pt x="421293" y="1892353"/>
                </a:cubicBezTo>
                <a:cubicBezTo>
                  <a:pt x="799262" y="1984836"/>
                  <a:pt x="1142342" y="2223159"/>
                  <a:pt x="1531941" y="2208931"/>
                </a:cubicBezTo>
                <a:cubicBezTo>
                  <a:pt x="1427272" y="2134233"/>
                  <a:pt x="1302252" y="2130676"/>
                  <a:pt x="1188861" y="2077320"/>
                </a:cubicBezTo>
                <a:cubicBezTo>
                  <a:pt x="1270270" y="2038192"/>
                  <a:pt x="1345864" y="2080877"/>
                  <a:pt x="1421458" y="2102219"/>
                </a:cubicBezTo>
                <a:cubicBezTo>
                  <a:pt x="1485422" y="2120004"/>
                  <a:pt x="1543571" y="2123562"/>
                  <a:pt x="1549386" y="2013292"/>
                </a:cubicBezTo>
                <a:cubicBezTo>
                  <a:pt x="1549386" y="2002622"/>
                  <a:pt x="1549386" y="1995507"/>
                  <a:pt x="1549386" y="1984836"/>
                </a:cubicBezTo>
                <a:cubicBezTo>
                  <a:pt x="1526126" y="1938595"/>
                  <a:pt x="1494144" y="1917252"/>
                  <a:pt x="1453440" y="1903025"/>
                </a:cubicBezTo>
                <a:cubicBezTo>
                  <a:pt x="1430180" y="1895910"/>
                  <a:pt x="1398198" y="1881683"/>
                  <a:pt x="1398198" y="1849668"/>
                </a:cubicBezTo>
                <a:cubicBezTo>
                  <a:pt x="1401105" y="1728729"/>
                  <a:pt x="1322604" y="1693158"/>
                  <a:pt x="1247011" y="1657587"/>
                </a:cubicBezTo>
                <a:cubicBezTo>
                  <a:pt x="1287715" y="1597117"/>
                  <a:pt x="1322604" y="1639802"/>
                  <a:pt x="1354586" y="1636245"/>
                </a:cubicBezTo>
                <a:cubicBezTo>
                  <a:pt x="1374939" y="1632688"/>
                  <a:pt x="1395290" y="1629132"/>
                  <a:pt x="1395290" y="1597117"/>
                </a:cubicBezTo>
                <a:cubicBezTo>
                  <a:pt x="1395290" y="1572219"/>
                  <a:pt x="1386568" y="1540204"/>
                  <a:pt x="1366216" y="1540204"/>
                </a:cubicBezTo>
                <a:cubicBezTo>
                  <a:pt x="1238288" y="1536647"/>
                  <a:pt x="1165601" y="1365909"/>
                  <a:pt x="1031858" y="1365909"/>
                </a:cubicBezTo>
                <a:cubicBezTo>
                  <a:pt x="950450" y="1365909"/>
                  <a:pt x="1072563" y="1269868"/>
                  <a:pt x="1005692" y="1230741"/>
                </a:cubicBezTo>
                <a:cubicBezTo>
                  <a:pt x="991154" y="1220069"/>
                  <a:pt x="1046396" y="1205842"/>
                  <a:pt x="1069655" y="1209399"/>
                </a:cubicBezTo>
                <a:cubicBezTo>
                  <a:pt x="1092915" y="1212955"/>
                  <a:pt x="1113268" y="1237855"/>
                  <a:pt x="1142342" y="1220069"/>
                </a:cubicBezTo>
                <a:cubicBezTo>
                  <a:pt x="1156879" y="1156043"/>
                  <a:pt x="1119082" y="1131144"/>
                  <a:pt x="1084193" y="1113358"/>
                </a:cubicBezTo>
                <a:cubicBezTo>
                  <a:pt x="1008599" y="1070674"/>
                  <a:pt x="933005" y="1020875"/>
                  <a:pt x="848689" y="1006647"/>
                </a:cubicBezTo>
                <a:cubicBezTo>
                  <a:pt x="819615" y="1003089"/>
                  <a:pt x="802169" y="985305"/>
                  <a:pt x="805077" y="949734"/>
                </a:cubicBezTo>
                <a:cubicBezTo>
                  <a:pt x="810892" y="903491"/>
                  <a:pt x="839967" y="917720"/>
                  <a:pt x="863226" y="921277"/>
                </a:cubicBezTo>
                <a:cubicBezTo>
                  <a:pt x="877764" y="924835"/>
                  <a:pt x="892301" y="935506"/>
                  <a:pt x="906838" y="910606"/>
                </a:cubicBezTo>
                <a:cubicBezTo>
                  <a:pt x="566666" y="658055"/>
                  <a:pt x="386404" y="672284"/>
                  <a:pt x="5527" y="465975"/>
                </a:cubicBezTo>
                <a:cubicBezTo>
                  <a:pt x="89843" y="426847"/>
                  <a:pt x="150900" y="455303"/>
                  <a:pt x="209049" y="462417"/>
                </a:cubicBezTo>
                <a:cubicBezTo>
                  <a:pt x="354422" y="480203"/>
                  <a:pt x="264290" y="512216"/>
                  <a:pt x="409664" y="533558"/>
                </a:cubicBezTo>
                <a:cubicBezTo>
                  <a:pt x="479443" y="544229"/>
                  <a:pt x="543407" y="579800"/>
                  <a:pt x="621908" y="522887"/>
                </a:cubicBezTo>
                <a:cubicBezTo>
                  <a:pt x="674242" y="483759"/>
                  <a:pt x="758558" y="526444"/>
                  <a:pt x="822522" y="558458"/>
                </a:cubicBezTo>
                <a:cubicBezTo>
                  <a:pt x="874856" y="586915"/>
                  <a:pt x="927190" y="594028"/>
                  <a:pt x="996969" y="558458"/>
                </a:cubicBezTo>
                <a:cubicBezTo>
                  <a:pt x="933005" y="537116"/>
                  <a:pt x="883579" y="519330"/>
                  <a:pt x="834151" y="505101"/>
                </a:cubicBezTo>
                <a:cubicBezTo>
                  <a:pt x="793447" y="494431"/>
                  <a:pt x="770187" y="469532"/>
                  <a:pt x="773095" y="416176"/>
                </a:cubicBezTo>
                <a:cubicBezTo>
                  <a:pt x="773095" y="387720"/>
                  <a:pt x="764373" y="348592"/>
                  <a:pt x="793447" y="334364"/>
                </a:cubicBezTo>
                <a:cubicBezTo>
                  <a:pt x="816707" y="320135"/>
                  <a:pt x="848689" y="334364"/>
                  <a:pt x="860319" y="359262"/>
                </a:cubicBezTo>
                <a:cubicBezTo>
                  <a:pt x="874856" y="405504"/>
                  <a:pt x="889393" y="448189"/>
                  <a:pt x="938820" y="451747"/>
                </a:cubicBezTo>
                <a:cubicBezTo>
                  <a:pt x="1005692" y="458860"/>
                  <a:pt x="967894" y="430405"/>
                  <a:pt x="956265" y="394834"/>
                </a:cubicBezTo>
                <a:cubicBezTo>
                  <a:pt x="944635" y="355706"/>
                  <a:pt x="979525" y="345034"/>
                  <a:pt x="1002784" y="352148"/>
                </a:cubicBezTo>
                <a:cubicBezTo>
                  <a:pt x="1090008" y="384162"/>
                  <a:pt x="1180139" y="327250"/>
                  <a:pt x="1270270" y="373491"/>
                </a:cubicBezTo>
                <a:cubicBezTo>
                  <a:pt x="1247011" y="259665"/>
                  <a:pt x="1197583" y="209867"/>
                  <a:pt x="1092915" y="192082"/>
                </a:cubicBezTo>
                <a:cubicBezTo>
                  <a:pt x="1055118" y="188525"/>
                  <a:pt x="1014414" y="195638"/>
                  <a:pt x="979525" y="163625"/>
                </a:cubicBezTo>
                <a:cubicBezTo>
                  <a:pt x="959172" y="145839"/>
                  <a:pt x="938820" y="124497"/>
                  <a:pt x="953358" y="88927"/>
                </a:cubicBezTo>
                <a:cubicBezTo>
                  <a:pt x="962080" y="64027"/>
                  <a:pt x="985339" y="64027"/>
                  <a:pt x="1005692" y="71141"/>
                </a:cubicBezTo>
                <a:cubicBezTo>
                  <a:pt x="1090008" y="110269"/>
                  <a:pt x="1180139" y="120941"/>
                  <a:pt x="1267362" y="135168"/>
                </a:cubicBezTo>
                <a:cubicBezTo>
                  <a:pt x="1281900" y="138725"/>
                  <a:pt x="1296437" y="145839"/>
                  <a:pt x="1310975" y="110269"/>
                </a:cubicBezTo>
                <a:cubicBezTo>
                  <a:pt x="1209214" y="78255"/>
                  <a:pt x="1110360" y="35571"/>
                  <a:pt x="1008599" y="0"/>
                </a:cubicBezTo>
                <a:close/>
              </a:path>
            </a:pathLst>
          </a:custGeom>
          <a:solidFill>
            <a:srgbClr val="E781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8542" y="1065749"/>
            <a:ext cx="4505258" cy="4726502"/>
          </a:xfrm>
        </p:spPr>
        <p:txBody>
          <a:bodyPr>
            <a:normAutofit/>
          </a:bodyPr>
          <a:lstStyle/>
          <a:p>
            <a:r>
              <a:rPr lang="en-US" altLang="en-US">
                <a:solidFill>
                  <a:srgbClr val="FFFFFF"/>
                </a:solidFill>
              </a:rPr>
              <a:t>Problems with Singly Linked List: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365" y="75304"/>
            <a:ext cx="4927001" cy="6583679"/>
          </a:xfrm>
        </p:spPr>
        <p:txBody>
          <a:bodyPr anchor="ctr">
            <a:normAutofit/>
          </a:bodyPr>
          <a:lstStyle/>
          <a:p>
            <a:pPr>
              <a:spcBef>
                <a:spcPts val="1500"/>
              </a:spcBef>
            </a:pPr>
            <a:r>
              <a:rPr lang="en-US" altLang="en-US" sz="2000" dirty="0"/>
              <a:t>We can </a:t>
            </a:r>
            <a:r>
              <a:rPr lang="en-US" altLang="en-US" sz="2000" b="1" i="1" dirty="0"/>
              <a:t>insert</a:t>
            </a:r>
            <a:r>
              <a:rPr lang="en-US" altLang="en-US" sz="2000" dirty="0"/>
              <a:t> or </a:t>
            </a:r>
            <a:r>
              <a:rPr lang="en-US" altLang="en-US" sz="2000" b="1" i="1" dirty="0"/>
              <a:t>remove</a:t>
            </a:r>
            <a:r>
              <a:rPr lang="en-US" altLang="en-US" sz="2000" dirty="0"/>
              <a:t> a node only </a:t>
            </a:r>
            <a:r>
              <a:rPr lang="en-US" altLang="en-US" sz="2000" b="1" i="1" dirty="0"/>
              <a:t>after </a:t>
            </a:r>
            <a:r>
              <a:rPr lang="en-US" altLang="en-US" sz="2000" dirty="0"/>
              <a:t>a node we have a pointer to.  </a:t>
            </a:r>
          </a:p>
          <a:p>
            <a:pPr lvl="1">
              <a:spcBef>
                <a:spcPts val="1500"/>
              </a:spcBef>
            </a:pPr>
            <a:r>
              <a:rPr lang="en-US" altLang="en-US" sz="2000" dirty="0"/>
              <a:t>We must have a pointer to its predecessor node</a:t>
            </a:r>
          </a:p>
          <a:p>
            <a:pPr lvl="1">
              <a:spcBef>
                <a:spcPts val="1500"/>
              </a:spcBef>
            </a:pPr>
            <a:r>
              <a:rPr lang="en-US" altLang="en-US" sz="2000" dirty="0"/>
              <a:t>(keep track of addresses!!!) </a:t>
            </a:r>
          </a:p>
          <a:p>
            <a:pPr>
              <a:spcBef>
                <a:spcPts val="1500"/>
              </a:spcBef>
            </a:pPr>
            <a:r>
              <a:rPr lang="en-US" altLang="en-US" sz="2000" dirty="0"/>
              <a:t>We can traverse the list in only the forward direction</a:t>
            </a:r>
          </a:p>
          <a:p>
            <a:endParaRPr lang="en-US" altLang="en-US" sz="2000" dirty="0"/>
          </a:p>
          <a:p>
            <a:endParaRPr lang="en-US" altLang="en-US" sz="2000" dirty="0"/>
          </a:p>
          <a:p>
            <a:r>
              <a:rPr lang="en-US" altLang="en-US" sz="2000" dirty="0"/>
              <a:t>SOLUTION?</a:t>
            </a:r>
          </a:p>
        </p:txBody>
      </p:sp>
    </p:spTree>
    <p:extLst>
      <p:ext uri="{BB962C8B-B14F-4D97-AF65-F5344CB8AC3E}">
        <p14:creationId xmlns:p14="http://schemas.microsoft.com/office/powerpoint/2010/main" val="1785237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9102"/>
            <a:ext cx="8596668" cy="682256"/>
          </a:xfrm>
        </p:spPr>
        <p:txBody>
          <a:bodyPr/>
          <a:lstStyle/>
          <a:p>
            <a:r>
              <a:rPr lang="en-US" dirty="0"/>
              <a:t>Remember Pop()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27943"/>
            <a:ext cx="9970442" cy="54938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How do we implement  pop?</a:t>
            </a:r>
          </a:p>
          <a:p>
            <a:r>
              <a:rPr lang="en-US" dirty="0"/>
              <a:t>How many steps? (must traverse the entire list!)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pop again…</a:t>
            </a:r>
          </a:p>
          <a:p>
            <a:pPr lvl="1"/>
            <a:r>
              <a:rPr lang="en-US" dirty="0"/>
              <a:t>Where is the last pointer still pointing?</a:t>
            </a:r>
          </a:p>
          <a:p>
            <a:pPr lvl="1"/>
            <a:r>
              <a:rPr lang="en-US" dirty="0"/>
              <a:t>How do we get it to the next to last node?</a:t>
            </a:r>
          </a:p>
          <a:p>
            <a:pPr lvl="1"/>
            <a:r>
              <a:rPr lang="en-US" dirty="0"/>
              <a:t>Is there a better way?  (More than one…)</a:t>
            </a:r>
          </a:p>
          <a:p>
            <a:endParaRPr lang="en-US" dirty="0"/>
          </a:p>
          <a:p>
            <a:r>
              <a:rPr lang="en-US" i="1" dirty="0"/>
              <a:t>What about arrays – will that work better?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43798" y="2675603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481311" y="2931891"/>
            <a:ext cx="542261" cy="17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490316" y="2933592"/>
            <a:ext cx="253482" cy="8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88275" y="2796455"/>
            <a:ext cx="514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first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271921" y="2684074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78036" y="274722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23572" y="2667662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761085" y="2923950"/>
            <a:ext cx="542261" cy="17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551695" y="2676133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57810" y="273928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09101" y="2665038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046614" y="2921326"/>
            <a:ext cx="542261" cy="17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37224" y="2673509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443339" y="273666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84257" y="2764763"/>
            <a:ext cx="59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NULL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86289" y="2662877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323802" y="2919165"/>
            <a:ext cx="542261" cy="17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114412" y="2671348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720527" y="273449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39302" y="2007873"/>
            <a:ext cx="514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last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454503" y="2253450"/>
            <a:ext cx="350874" cy="398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9116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5042"/>
          </a:xfrm>
        </p:spPr>
        <p:txBody>
          <a:bodyPr/>
          <a:lstStyle/>
          <a:p>
            <a:r>
              <a:rPr lang="en-US" dirty="0"/>
              <a:t>Solution: Doubly-linked list: pop()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116" y="1408814"/>
            <a:ext cx="8067247" cy="5234874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In the node class, add a pointer to the previous node as well as the next node</a:t>
            </a:r>
          </a:p>
          <a:p>
            <a:r>
              <a:rPr lang="en-US" dirty="0"/>
              <a:t>Now what do we need to do?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NOW:</a:t>
            </a:r>
          </a:p>
          <a:p>
            <a:pPr marL="0" indent="0" defTabSz="457200">
              <a:lnSpc>
                <a:spcPct val="120000"/>
              </a:lnSpc>
              <a:buNone/>
            </a:pPr>
            <a:r>
              <a:rPr lang="en-US" sz="2200" dirty="0">
                <a:solidFill>
                  <a:srgbClr val="FF0000"/>
                </a:solidFill>
              </a:rPr>
              <a:t>		</a:t>
            </a:r>
            <a:r>
              <a:rPr lang="en-US" sz="2200" dirty="0">
                <a:solidFill>
                  <a:srgbClr val="C00000"/>
                </a:solidFill>
              </a:rPr>
              <a:t>int DLL::pop() {</a:t>
            </a:r>
          </a:p>
          <a:p>
            <a:pPr marL="800100" lvl="2" indent="0" defTabSz="45720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2200" dirty="0">
                <a:solidFill>
                  <a:srgbClr val="C00000"/>
                </a:solidFill>
              </a:rPr>
              <a:t>		</a:t>
            </a:r>
            <a:r>
              <a:rPr lang="en-US" sz="2200" dirty="0" err="1">
                <a:solidFill>
                  <a:srgbClr val="C00000"/>
                </a:solidFill>
              </a:rPr>
              <a:t>DNode</a:t>
            </a:r>
            <a:r>
              <a:rPr lang="en-US" sz="2200" dirty="0">
                <a:solidFill>
                  <a:srgbClr val="C00000"/>
                </a:solidFill>
              </a:rPr>
              <a:t> *temp = last;  </a:t>
            </a:r>
            <a:r>
              <a:rPr lang="en-US" sz="2200" dirty="0">
                <a:solidFill>
                  <a:srgbClr val="298087"/>
                </a:solidFill>
              </a:rPr>
              <a:t>//(1)</a:t>
            </a:r>
          </a:p>
          <a:p>
            <a:pPr marL="800100" lvl="2" indent="0" defTabSz="45720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2200" dirty="0">
                <a:solidFill>
                  <a:srgbClr val="C00000"/>
                </a:solidFill>
              </a:rPr>
              <a:t>		int x = temp-&gt;data; </a:t>
            </a:r>
            <a:r>
              <a:rPr lang="en-US" sz="2200" dirty="0">
                <a:solidFill>
                  <a:srgbClr val="298087"/>
                </a:solidFill>
              </a:rPr>
              <a:t>//because you want to return the data</a:t>
            </a:r>
          </a:p>
          <a:p>
            <a:pPr marL="800100" lvl="2" indent="0" defTabSz="45720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2200" dirty="0">
                <a:solidFill>
                  <a:srgbClr val="C00000"/>
                </a:solidFill>
              </a:rPr>
              <a:t>		last = last-&gt;</a:t>
            </a:r>
            <a:r>
              <a:rPr lang="en-US" sz="2200" dirty="0" err="1">
                <a:solidFill>
                  <a:srgbClr val="C00000"/>
                </a:solidFill>
              </a:rPr>
              <a:t>prev</a:t>
            </a:r>
            <a:r>
              <a:rPr lang="en-US" sz="2200" dirty="0">
                <a:solidFill>
                  <a:srgbClr val="C00000"/>
                </a:solidFill>
              </a:rPr>
              <a:t>; </a:t>
            </a:r>
            <a:r>
              <a:rPr lang="en-US" sz="2200" dirty="0">
                <a:solidFill>
                  <a:srgbClr val="298087"/>
                </a:solidFill>
              </a:rPr>
              <a:t>//(2)</a:t>
            </a:r>
          </a:p>
          <a:p>
            <a:pPr marL="800100" lvl="2" indent="0" defTabSz="45720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2200" dirty="0">
                <a:solidFill>
                  <a:srgbClr val="C00000"/>
                </a:solidFill>
              </a:rPr>
              <a:t>		delete temp; </a:t>
            </a:r>
            <a:r>
              <a:rPr lang="en-US" sz="2200" dirty="0">
                <a:solidFill>
                  <a:srgbClr val="298087"/>
                </a:solidFill>
              </a:rPr>
              <a:t>//(3)</a:t>
            </a:r>
          </a:p>
          <a:p>
            <a:pPr marL="800100" lvl="2" indent="0" defTabSz="45720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2200" dirty="0">
                <a:solidFill>
                  <a:srgbClr val="C00000"/>
                </a:solidFill>
              </a:rPr>
              <a:t>		last-&gt;next = NULL; </a:t>
            </a:r>
            <a:r>
              <a:rPr lang="en-US" sz="2200" dirty="0">
                <a:solidFill>
                  <a:srgbClr val="298087"/>
                </a:solidFill>
              </a:rPr>
              <a:t>//(4)</a:t>
            </a:r>
          </a:p>
          <a:p>
            <a:pPr marL="800100" lvl="2" indent="0" defTabSz="45720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2200" dirty="0">
                <a:solidFill>
                  <a:srgbClr val="C00000"/>
                </a:solidFill>
              </a:rPr>
              <a:t>		size--; </a:t>
            </a:r>
            <a:r>
              <a:rPr lang="en-US" sz="2200" dirty="0">
                <a:solidFill>
                  <a:srgbClr val="298087"/>
                </a:solidFill>
              </a:rPr>
              <a:t>(5)</a:t>
            </a:r>
          </a:p>
          <a:p>
            <a:pPr marL="800100" lvl="2" indent="0" defTabSz="45720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2200" dirty="0">
                <a:solidFill>
                  <a:srgbClr val="C00000"/>
                </a:solidFill>
              </a:rPr>
              <a:t>		return x;</a:t>
            </a:r>
          </a:p>
          <a:p>
            <a:pPr marL="800100" lvl="2" indent="0" defTabSz="45720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2200" dirty="0">
                <a:solidFill>
                  <a:srgbClr val="C00000"/>
                </a:solidFill>
              </a:rPr>
              <a:t>	}</a:t>
            </a:r>
          </a:p>
          <a:p>
            <a:pPr marL="400050" lvl="1" indent="0">
              <a:spcBef>
                <a:spcPts val="3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285750">
              <a:spcBef>
                <a:spcPts val="300"/>
              </a:spcBef>
            </a:pPr>
            <a:r>
              <a:rPr lang="en-US" dirty="0">
                <a:solidFill>
                  <a:schemeClr val="tx1"/>
                </a:solidFill>
              </a:rPr>
              <a:t>Now how many steps?   </a:t>
            </a:r>
            <a:r>
              <a:rPr lang="en-US" b="1" dirty="0">
                <a:solidFill>
                  <a:srgbClr val="C00000"/>
                </a:solidFill>
              </a:rPr>
              <a:t>O(1)</a:t>
            </a:r>
            <a:r>
              <a:rPr lang="en-US" dirty="0"/>
              <a:t>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53355" y="2192216"/>
            <a:ext cx="3546059" cy="3067506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spcBef>
                <a:spcPts val="200"/>
              </a:spcBef>
            </a:pPr>
            <a:r>
              <a:rPr lang="en-US" dirty="0">
                <a:solidFill>
                  <a:srgbClr val="C00000"/>
                </a:solidFill>
              </a:rPr>
              <a:t>class </a:t>
            </a:r>
            <a:r>
              <a:rPr lang="en-US" dirty="0" err="1">
                <a:solidFill>
                  <a:srgbClr val="C00000"/>
                </a:solidFill>
              </a:rPr>
              <a:t>DNode</a:t>
            </a:r>
            <a:r>
              <a:rPr lang="en-US" dirty="0">
                <a:solidFill>
                  <a:srgbClr val="C00000"/>
                </a:solidFill>
              </a:rPr>
              <a:t> {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rgbClr val="C00000"/>
                </a:solidFill>
              </a:rPr>
              <a:t>	friend class LL; 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rgbClr val="C00000"/>
                </a:solidFill>
              </a:rPr>
              <a:t>	</a:t>
            </a:r>
            <a:r>
              <a:rPr lang="en-US" dirty="0" err="1">
                <a:solidFill>
                  <a:srgbClr val="C00000"/>
                </a:solidFill>
              </a:rPr>
              <a:t>int</a:t>
            </a:r>
            <a:r>
              <a:rPr lang="en-US" dirty="0">
                <a:solidFill>
                  <a:srgbClr val="C00000"/>
                </a:solidFill>
              </a:rPr>
              <a:t> data;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rgbClr val="C00000"/>
                </a:solidFill>
              </a:rPr>
              <a:t>	</a:t>
            </a:r>
            <a:r>
              <a:rPr lang="en-US" dirty="0" err="1">
                <a:solidFill>
                  <a:srgbClr val="C00000"/>
                </a:solidFill>
              </a:rPr>
              <a:t>DNode</a:t>
            </a:r>
            <a:r>
              <a:rPr lang="en-US" dirty="0">
                <a:solidFill>
                  <a:srgbClr val="C00000"/>
                </a:solidFill>
              </a:rPr>
              <a:t> *next;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rgbClr val="C00000"/>
                </a:solidFill>
              </a:rPr>
              <a:t>	</a:t>
            </a:r>
            <a:r>
              <a:rPr lang="en-US" dirty="0" err="1">
                <a:solidFill>
                  <a:srgbClr val="C00000"/>
                </a:solidFill>
              </a:rPr>
              <a:t>DNode</a:t>
            </a:r>
            <a:r>
              <a:rPr lang="en-US" dirty="0">
                <a:solidFill>
                  <a:srgbClr val="C00000"/>
                </a:solidFill>
              </a:rPr>
              <a:t> *</a:t>
            </a:r>
            <a:r>
              <a:rPr lang="en-US" dirty="0" err="1">
                <a:solidFill>
                  <a:srgbClr val="C00000"/>
                </a:solidFill>
              </a:rPr>
              <a:t>prev</a:t>
            </a:r>
            <a:r>
              <a:rPr lang="en-US" dirty="0">
                <a:solidFill>
                  <a:srgbClr val="C00000"/>
                </a:solidFill>
              </a:rPr>
              <a:t>;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rgbClr val="C00000"/>
                </a:solidFill>
              </a:rPr>
              <a:t>public: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rgbClr val="C00000"/>
                </a:solidFill>
              </a:rPr>
              <a:t>	</a:t>
            </a:r>
            <a:r>
              <a:rPr lang="en-US" dirty="0" err="1">
                <a:solidFill>
                  <a:srgbClr val="C00000"/>
                </a:solidFill>
              </a:rPr>
              <a:t>DNode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dirty="0" err="1">
                <a:solidFill>
                  <a:srgbClr val="C00000"/>
                </a:solidFill>
              </a:rPr>
              <a:t>int</a:t>
            </a:r>
            <a:r>
              <a:rPr lang="en-US" dirty="0">
                <a:solidFill>
                  <a:srgbClr val="C00000"/>
                </a:solidFill>
              </a:rPr>
              <a:t> x);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rgbClr val="C00000"/>
                </a:solidFill>
              </a:rPr>
              <a:t>	~</a:t>
            </a:r>
            <a:r>
              <a:rPr lang="en-US" dirty="0" err="1">
                <a:solidFill>
                  <a:srgbClr val="C00000"/>
                </a:solidFill>
              </a:rPr>
              <a:t>DNode</a:t>
            </a:r>
            <a:r>
              <a:rPr lang="en-US" dirty="0">
                <a:solidFill>
                  <a:srgbClr val="C00000"/>
                </a:solidFill>
              </a:rPr>
              <a:t>();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rgbClr val="C00000"/>
                </a:solidFill>
              </a:rPr>
              <a:t>}; //</a:t>
            </a:r>
            <a:r>
              <a:rPr lang="en-US" dirty="0" err="1">
                <a:solidFill>
                  <a:srgbClr val="C00000"/>
                </a:solidFill>
              </a:rPr>
              <a:t>DNode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43798" y="2706058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15609" y="2890613"/>
            <a:ext cx="407963" cy="4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1490316" y="2815191"/>
            <a:ext cx="253482" cy="8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88275" y="2678054"/>
            <a:ext cx="514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first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463308" y="2714529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117266" y="277768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23572" y="2698117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944172" y="2890613"/>
            <a:ext cx="359174" cy="17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764345" y="2706588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391727" y="274847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09101" y="2695493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5165078" y="2884366"/>
            <a:ext cx="423797" cy="62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044562" y="2703964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693203" y="276711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84257" y="2795218"/>
            <a:ext cx="59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NULL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86289" y="2693332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504162" y="2951321"/>
            <a:ext cx="3619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32378" y="2701803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991657" y="276495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39302" y="2038328"/>
            <a:ext cx="514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last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454503" y="2283905"/>
            <a:ext cx="350874" cy="398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084075" y="2723390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1488558" y="3102995"/>
            <a:ext cx="3668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41948" y="2944909"/>
            <a:ext cx="598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NULL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2812251" y="3098797"/>
            <a:ext cx="3668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374485" y="2710134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644065" y="2702197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4090450" y="3098797"/>
            <a:ext cx="3380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979732" y="2693332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5365347" y="3098797"/>
            <a:ext cx="3975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076252" y="3590449"/>
            <a:ext cx="601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temp</a:t>
            </a:r>
          </a:p>
        </p:txBody>
      </p:sp>
      <p:cxnSp>
        <p:nvCxnSpPr>
          <p:cNvPr id="48" name="Straight Arrow Connector 47"/>
          <p:cNvCxnSpPr>
            <a:stCxn id="46" idx="3"/>
            <a:endCxn id="20" idx="2"/>
          </p:cNvCxnSpPr>
          <p:nvPr/>
        </p:nvCxnSpPr>
        <p:spPr>
          <a:xfrm flipV="1">
            <a:off x="5677699" y="3209309"/>
            <a:ext cx="436713" cy="535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4975668" y="2283905"/>
            <a:ext cx="189410" cy="394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527806" y="2701803"/>
            <a:ext cx="59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NULL</a:t>
            </a:r>
          </a:p>
        </p:txBody>
      </p:sp>
    </p:spTree>
    <p:extLst>
      <p:ext uri="{BB962C8B-B14F-4D97-AF65-F5344CB8AC3E}">
        <p14:creationId xmlns:p14="http://schemas.microsoft.com/office/powerpoint/2010/main" val="49524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3" grpId="0"/>
      <p:bldP spid="46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7526797E-AB73-471C-935B-801F7E265C95}"/>
              </a:ext>
            </a:extLst>
          </p:cNvPr>
          <p:cNvSpPr/>
          <p:nvPr/>
        </p:nvSpPr>
        <p:spPr>
          <a:xfrm>
            <a:off x="566116" y="3129562"/>
            <a:ext cx="9405926" cy="289016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169" y="88667"/>
            <a:ext cx="6941831" cy="818476"/>
          </a:xfrm>
        </p:spPr>
        <p:txBody>
          <a:bodyPr>
            <a:normAutofit fontScale="90000"/>
          </a:bodyPr>
          <a:lstStyle/>
          <a:p>
            <a:r>
              <a:rPr lang="en-US" dirty="0"/>
              <a:t>Inserting 6 into the ordered list: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169" y="3196977"/>
            <a:ext cx="9314917" cy="3566828"/>
          </a:xfrm>
        </p:spPr>
        <p:txBody>
          <a:bodyPr>
            <a:normAutofit fontScale="55000" lnSpcReduction="20000"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DNode</a:t>
            </a:r>
            <a:r>
              <a:rPr lang="en-US" dirty="0">
                <a:solidFill>
                  <a:srgbClr val="FF0000"/>
                </a:solidFill>
              </a:rPr>
              <a:t> *temp = first;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while (temp-&gt;data &lt; 6) {  // left out check for end of list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temp = temp-&gt;next;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DNode</a:t>
            </a:r>
            <a:r>
              <a:rPr lang="en-US" dirty="0">
                <a:solidFill>
                  <a:srgbClr val="FF0000"/>
                </a:solidFill>
              </a:rPr>
              <a:t> *n = new </a:t>
            </a:r>
            <a:r>
              <a:rPr lang="en-US" dirty="0" err="1">
                <a:solidFill>
                  <a:srgbClr val="FF0000"/>
                </a:solidFill>
              </a:rPr>
              <a:t>DNode</a:t>
            </a:r>
            <a:r>
              <a:rPr lang="en-US" dirty="0">
                <a:solidFill>
                  <a:srgbClr val="FF0000"/>
                </a:solidFill>
              </a:rPr>
              <a:t>(6);  </a:t>
            </a:r>
            <a:r>
              <a:rPr lang="en-US" dirty="0">
                <a:solidFill>
                  <a:srgbClr val="298087"/>
                </a:solidFill>
              </a:rPr>
              <a:t>// makes a new node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n-&gt;</a:t>
            </a:r>
            <a:r>
              <a:rPr lang="en-US" dirty="0" err="1">
                <a:solidFill>
                  <a:srgbClr val="FF0000"/>
                </a:solidFill>
              </a:rPr>
              <a:t>prev</a:t>
            </a:r>
            <a:r>
              <a:rPr lang="en-US" dirty="0">
                <a:solidFill>
                  <a:srgbClr val="FF0000"/>
                </a:solidFill>
              </a:rPr>
              <a:t> = temp-&gt;</a:t>
            </a:r>
            <a:r>
              <a:rPr lang="en-US" dirty="0" err="1">
                <a:solidFill>
                  <a:srgbClr val="FF0000"/>
                </a:solidFill>
              </a:rPr>
              <a:t>prev</a:t>
            </a:r>
            <a:r>
              <a:rPr lang="en-US" dirty="0">
                <a:solidFill>
                  <a:srgbClr val="FF0000"/>
                </a:solidFill>
              </a:rPr>
              <a:t>;  	</a:t>
            </a:r>
            <a:r>
              <a:rPr lang="en-US" dirty="0">
                <a:solidFill>
                  <a:srgbClr val="298087"/>
                </a:solidFill>
              </a:rPr>
              <a:t>//sets the new node’s previous to be temp’s previous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>
                <a:solidFill>
                  <a:srgbClr val="298087"/>
                </a:solidFill>
              </a:rPr>
              <a:t>//(aka 6’s previous is now 7’x previous, or 4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temp-&gt;</a:t>
            </a:r>
            <a:r>
              <a:rPr lang="en-US" dirty="0" err="1">
                <a:solidFill>
                  <a:srgbClr val="FF0000"/>
                </a:solidFill>
              </a:rPr>
              <a:t>prev</a:t>
            </a:r>
            <a:r>
              <a:rPr lang="en-US" dirty="0">
                <a:solidFill>
                  <a:srgbClr val="FF0000"/>
                </a:solidFill>
              </a:rPr>
              <a:t>-&gt;next = n;  </a:t>
            </a:r>
            <a:r>
              <a:rPr lang="en-US" dirty="0">
                <a:solidFill>
                  <a:srgbClr val="298087"/>
                </a:solidFill>
              </a:rPr>
              <a:t>//</a:t>
            </a:r>
            <a:r>
              <a:rPr lang="en-US" dirty="0" err="1">
                <a:solidFill>
                  <a:srgbClr val="298087"/>
                </a:solidFill>
              </a:rPr>
              <a:t>tmp</a:t>
            </a:r>
            <a:r>
              <a:rPr lang="en-US" dirty="0">
                <a:solidFill>
                  <a:srgbClr val="298087"/>
                </a:solidFill>
              </a:rPr>
              <a:t> is 7, </a:t>
            </a:r>
            <a:r>
              <a:rPr lang="en-US" dirty="0" err="1">
                <a:solidFill>
                  <a:srgbClr val="298087"/>
                </a:solidFill>
              </a:rPr>
              <a:t>tmp</a:t>
            </a:r>
            <a:r>
              <a:rPr lang="en-US" dirty="0">
                <a:solidFill>
                  <a:srgbClr val="298087"/>
                </a:solidFill>
              </a:rPr>
              <a:t>-&gt;</a:t>
            </a:r>
            <a:r>
              <a:rPr lang="en-US" dirty="0" err="1">
                <a:solidFill>
                  <a:srgbClr val="298087"/>
                </a:solidFill>
              </a:rPr>
              <a:t>prev</a:t>
            </a:r>
            <a:r>
              <a:rPr lang="en-US" dirty="0">
                <a:solidFill>
                  <a:srgbClr val="298087"/>
                </a:solidFill>
              </a:rPr>
              <a:t> is 4, so setting 4’s next to n (or 6)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n-&gt;next = temp;  </a:t>
            </a:r>
            <a:r>
              <a:rPr lang="en-US" dirty="0">
                <a:solidFill>
                  <a:srgbClr val="298087"/>
                </a:solidFill>
              </a:rPr>
              <a:t>//n’s next is now 7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temp-&gt;</a:t>
            </a:r>
            <a:r>
              <a:rPr lang="en-US" dirty="0" err="1">
                <a:solidFill>
                  <a:srgbClr val="FF0000"/>
                </a:solidFill>
              </a:rPr>
              <a:t>prev</a:t>
            </a:r>
            <a:r>
              <a:rPr lang="en-US" dirty="0">
                <a:solidFill>
                  <a:srgbClr val="FF0000"/>
                </a:solidFill>
              </a:rPr>
              <a:t> = n;  </a:t>
            </a:r>
            <a:r>
              <a:rPr lang="en-US" dirty="0">
                <a:solidFill>
                  <a:srgbClr val="298087"/>
                </a:solidFill>
              </a:rPr>
              <a:t>//7’s </a:t>
            </a:r>
            <a:r>
              <a:rPr lang="en-US" dirty="0" err="1">
                <a:solidFill>
                  <a:srgbClr val="298087"/>
                </a:solidFill>
              </a:rPr>
              <a:t>prev</a:t>
            </a:r>
            <a:r>
              <a:rPr lang="en-US" dirty="0">
                <a:solidFill>
                  <a:srgbClr val="298087"/>
                </a:solidFill>
              </a:rPr>
              <a:t> is 6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size ++;</a:t>
            </a:r>
          </a:p>
          <a:p>
            <a:pPr marL="0" indent="0">
              <a:spcBef>
                <a:spcPts val="3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Not hard, but it’s easy to forget a pointer!!!</a:t>
            </a:r>
          </a:p>
          <a:p>
            <a:r>
              <a:rPr lang="en-US" dirty="0"/>
              <a:t>(You don’t want to lose track of an address!!</a:t>
            </a:r>
          </a:p>
        </p:txBody>
      </p:sp>
      <p:sp>
        <p:nvSpPr>
          <p:cNvPr id="4" name="Rectangle 3"/>
          <p:cNvSpPr/>
          <p:nvPr/>
        </p:nvSpPr>
        <p:spPr>
          <a:xfrm>
            <a:off x="1908603" y="1424068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780414" y="1608623"/>
            <a:ext cx="407963" cy="4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655121" y="1533201"/>
            <a:ext cx="253482" cy="8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53080" y="1396064"/>
            <a:ext cx="514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first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628113" y="1432539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82071" y="149569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3188377" y="1416127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108977" y="1608623"/>
            <a:ext cx="359174" cy="17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929150" y="1424598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56532" y="146648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73906" y="1413503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5329883" y="1602376"/>
            <a:ext cx="423797" cy="62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09367" y="1421974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58008" y="148512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49062" y="1513228"/>
            <a:ext cx="59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NULL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751094" y="1411342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6668967" y="1669331"/>
            <a:ext cx="3619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497183" y="1419813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156462" y="148296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12767" y="744379"/>
            <a:ext cx="514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last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5619308" y="1001915"/>
            <a:ext cx="350874" cy="398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248880" y="1441400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1653363" y="1821005"/>
            <a:ext cx="3668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106753" y="1662919"/>
            <a:ext cx="598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NULL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2977056" y="1816807"/>
            <a:ext cx="3668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539290" y="1428144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808870" y="1420207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255255" y="1816807"/>
            <a:ext cx="3380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144537" y="1411342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5530152" y="1816807"/>
            <a:ext cx="3975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3920257" y="2195848"/>
            <a:ext cx="1056246" cy="5159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4661030" y="2204319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88412" y="224620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4271170" y="2207865"/>
            <a:ext cx="0" cy="5159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119035" y="2309433"/>
            <a:ext cx="5982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NULL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4838940" y="2465536"/>
            <a:ext cx="3619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3720346" y="2451575"/>
            <a:ext cx="3668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173736" y="2293489"/>
            <a:ext cx="598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NULL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256561" y="776111"/>
            <a:ext cx="601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temp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661030" y="1034463"/>
            <a:ext cx="340999" cy="356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021485" y="2835104"/>
            <a:ext cx="282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cxnSp>
        <p:nvCxnSpPr>
          <p:cNvPr id="53" name="Straight Arrow Connector 52"/>
          <p:cNvCxnSpPr>
            <a:stCxn id="51" idx="3"/>
            <a:endCxn id="38" idx="2"/>
          </p:cNvCxnSpPr>
          <p:nvPr/>
        </p:nvCxnSpPr>
        <p:spPr>
          <a:xfrm flipV="1">
            <a:off x="4303935" y="2711825"/>
            <a:ext cx="144445" cy="277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479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3" y="309562"/>
            <a:ext cx="11660413" cy="6483123"/>
          </a:xfrm>
          <a:solidFill>
            <a:srgbClr val="FFFF99"/>
          </a:solidFill>
        </p:spPr>
        <p:txBody>
          <a:bodyPr>
            <a:normAutofit lnSpcReduction="10000"/>
          </a:bodyPr>
          <a:lstStyle/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bool LL::remove(int x)  {   </a:t>
            </a:r>
            <a:r>
              <a:rPr lang="en-US" sz="1700" dirty="0">
                <a:solidFill>
                  <a:srgbClr val="298087"/>
                </a:solidFill>
              </a:rPr>
              <a:t>// remove the node with x as the data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</a:t>
            </a:r>
            <a:r>
              <a:rPr lang="en-US" sz="1700" dirty="0" err="1">
                <a:solidFill>
                  <a:srgbClr val="FF0000"/>
                </a:solidFill>
              </a:rPr>
              <a:t>DNode</a:t>
            </a:r>
            <a:r>
              <a:rPr lang="en-US" sz="1700" dirty="0">
                <a:solidFill>
                  <a:srgbClr val="FF0000"/>
                </a:solidFill>
              </a:rPr>
              <a:t> *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;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     for (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 = first;  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 != NULL; 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 = 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-&gt;next)  {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		if (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-&gt;data== x) {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			if (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-&gt;</a:t>
            </a:r>
            <a:r>
              <a:rPr lang="en-US" sz="1700" dirty="0" err="1">
                <a:solidFill>
                  <a:srgbClr val="FF0000"/>
                </a:solidFill>
              </a:rPr>
              <a:t>prev</a:t>
            </a:r>
            <a:r>
              <a:rPr lang="en-US" sz="1700" dirty="0">
                <a:solidFill>
                  <a:srgbClr val="FF0000"/>
                </a:solidFill>
              </a:rPr>
              <a:t>== NULL) {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				first = 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-&gt;next;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			} 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			else if(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-&gt;next== NULL) {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				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-&gt;</a:t>
            </a:r>
            <a:r>
              <a:rPr lang="en-US" sz="1700" dirty="0" err="1">
                <a:solidFill>
                  <a:srgbClr val="FF0000"/>
                </a:solidFill>
              </a:rPr>
              <a:t>prev</a:t>
            </a:r>
            <a:r>
              <a:rPr lang="en-US" sz="1700" dirty="0">
                <a:solidFill>
                  <a:srgbClr val="FF0000"/>
                </a:solidFill>
              </a:rPr>
              <a:t>-&gt;next = NULL;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    			} 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			else { </a:t>
            </a:r>
            <a:r>
              <a:rPr lang="en-US" sz="1700" dirty="0">
                <a:solidFill>
                  <a:srgbClr val="298087"/>
                </a:solidFill>
              </a:rPr>
              <a:t>/* Remove from middle */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     				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-&gt;</a:t>
            </a:r>
            <a:r>
              <a:rPr lang="en-US" sz="1700" dirty="0" err="1">
                <a:solidFill>
                  <a:srgbClr val="FF0000"/>
                </a:solidFill>
              </a:rPr>
              <a:t>prev</a:t>
            </a:r>
            <a:r>
              <a:rPr lang="en-US" sz="1700" dirty="0">
                <a:solidFill>
                  <a:srgbClr val="FF0000"/>
                </a:solidFill>
              </a:rPr>
              <a:t>-&gt;next=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-&gt;next; </a:t>
            </a:r>
            <a:r>
              <a:rPr lang="en-US" sz="1700" dirty="0">
                <a:solidFill>
                  <a:srgbClr val="298087"/>
                </a:solidFill>
              </a:rPr>
              <a:t>/* Fix previous node's next to  skip over the removed node.  */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				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-&gt;next-&gt;</a:t>
            </a:r>
            <a:r>
              <a:rPr lang="en-US" sz="1700" dirty="0" err="1">
                <a:solidFill>
                  <a:srgbClr val="FF0000"/>
                </a:solidFill>
              </a:rPr>
              <a:t>prev</a:t>
            </a:r>
            <a:r>
              <a:rPr lang="en-US" sz="1700" dirty="0">
                <a:solidFill>
                  <a:srgbClr val="FF0000"/>
                </a:solidFill>
              </a:rPr>
              <a:t> = 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-&gt;</a:t>
            </a:r>
            <a:r>
              <a:rPr lang="en-US" sz="1700" dirty="0" err="1">
                <a:solidFill>
                  <a:srgbClr val="FF0000"/>
                </a:solidFill>
              </a:rPr>
              <a:t>prev</a:t>
            </a:r>
            <a:r>
              <a:rPr lang="en-US" sz="1700" dirty="0">
                <a:solidFill>
                  <a:srgbClr val="FF0000"/>
                </a:solidFill>
              </a:rPr>
              <a:t>; </a:t>
            </a:r>
            <a:r>
              <a:rPr lang="en-US" sz="1700" dirty="0">
                <a:solidFill>
                  <a:srgbClr val="298087"/>
                </a:solidFill>
              </a:rPr>
              <a:t>/* Fix next node's </a:t>
            </a:r>
            <a:r>
              <a:rPr lang="en-US" sz="1700" dirty="0" err="1">
                <a:solidFill>
                  <a:srgbClr val="298087"/>
                </a:solidFill>
              </a:rPr>
              <a:t>prev</a:t>
            </a:r>
            <a:r>
              <a:rPr lang="en-US" sz="1700" dirty="0">
                <a:solidFill>
                  <a:srgbClr val="298087"/>
                </a:solidFill>
              </a:rPr>
              <a:t> to skip over the removed node. */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   		 	}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    			delete </a:t>
            </a:r>
            <a:r>
              <a:rPr lang="en-US" sz="1700" dirty="0" err="1">
                <a:solidFill>
                  <a:srgbClr val="FF0000"/>
                </a:solidFill>
              </a:rPr>
              <a:t>tmp</a:t>
            </a:r>
            <a:r>
              <a:rPr lang="en-US" sz="1700" dirty="0">
                <a:solidFill>
                  <a:srgbClr val="FF0000"/>
                </a:solidFill>
              </a:rPr>
              <a:t>; 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			return true;  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		 }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	}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  	return false;</a:t>
            </a: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700" dirty="0">
                <a:solidFill>
                  <a:srgbClr val="FF0000"/>
                </a:solidFill>
              </a:rPr>
              <a:t>}</a:t>
            </a:r>
            <a:br>
              <a:rPr lang="en-US" sz="1700" dirty="0">
                <a:solidFill>
                  <a:srgbClr val="FF0000"/>
                </a:solidFill>
              </a:rPr>
            </a:br>
            <a:endParaRPr lang="en-US" sz="1700" dirty="0">
              <a:solidFill>
                <a:srgbClr val="FF0000"/>
              </a:solidFill>
            </a:endParaRPr>
          </a:p>
          <a:p>
            <a:pPr marL="0" indent="0" defTabSz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i="1" dirty="0"/>
              <a:t>How would you do this with a singly linked list?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80B3BEC-DF3F-42CE-8208-2369843202FD}"/>
              </a:ext>
            </a:extLst>
          </p:cNvPr>
          <p:cNvSpPr/>
          <p:nvPr/>
        </p:nvSpPr>
        <p:spPr>
          <a:xfrm>
            <a:off x="4775682" y="1356432"/>
            <a:ext cx="6777827" cy="7410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7640C3A-5EBB-4330-91F4-7AEFD64B24F8}"/>
              </a:ext>
            </a:extLst>
          </p:cNvPr>
          <p:cNvGrpSpPr/>
          <p:nvPr/>
        </p:nvGrpSpPr>
        <p:grpSpPr>
          <a:xfrm>
            <a:off x="4875814" y="1429399"/>
            <a:ext cx="6440550" cy="574632"/>
            <a:chOff x="941948" y="2339908"/>
            <a:chExt cx="6440550" cy="574632"/>
          </a:xfrm>
          <a:solidFill>
            <a:schemeClr val="bg1"/>
          </a:soli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5E19634-5A5B-4631-B01F-DA01CD80AAD1}"/>
                </a:ext>
              </a:extLst>
            </p:cNvPr>
            <p:cNvSpPr/>
            <p:nvPr/>
          </p:nvSpPr>
          <p:spPr>
            <a:xfrm>
              <a:off x="1743798" y="2367912"/>
              <a:ext cx="1056246" cy="51597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9B4AD3F4-2110-4E59-851A-075A13226AE0}"/>
                </a:ext>
              </a:extLst>
            </p:cNvPr>
            <p:cNvCxnSpPr/>
            <p:nvPr/>
          </p:nvCxnSpPr>
          <p:spPr>
            <a:xfrm>
              <a:off x="2615609" y="2552467"/>
              <a:ext cx="407963" cy="4326"/>
            </a:xfrm>
            <a:prstGeom prst="straightConnector1">
              <a:avLst/>
            </a:prstGeom>
            <a:grpFill/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404E5C22-F6CB-4E44-AEFA-3350AB3DF862}"/>
                </a:ext>
              </a:extLst>
            </p:cNvPr>
            <p:cNvCxnSpPr/>
            <p:nvPr/>
          </p:nvCxnSpPr>
          <p:spPr>
            <a:xfrm flipV="1">
              <a:off x="1490316" y="2477045"/>
              <a:ext cx="253482" cy="8471"/>
            </a:xfrm>
            <a:prstGeom prst="straightConnector1">
              <a:avLst/>
            </a:prstGeom>
            <a:grpFill/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19D1886-E320-490B-9E07-932FFD23BE58}"/>
                </a:ext>
              </a:extLst>
            </p:cNvPr>
            <p:cNvSpPr txBox="1"/>
            <p:nvPr/>
          </p:nvSpPr>
          <p:spPr>
            <a:xfrm>
              <a:off x="988275" y="2339908"/>
              <a:ext cx="514885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first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0C8C3F8-82F9-498B-BE77-C68C72C87892}"/>
                </a:ext>
              </a:extLst>
            </p:cNvPr>
            <p:cNvCxnSpPr/>
            <p:nvPr/>
          </p:nvCxnSpPr>
          <p:spPr>
            <a:xfrm>
              <a:off x="2463308" y="2376383"/>
              <a:ext cx="0" cy="515977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4DC3B5F-AF54-4D4A-93AA-FDB90EB1113A}"/>
                </a:ext>
              </a:extLst>
            </p:cNvPr>
            <p:cNvSpPr txBox="1"/>
            <p:nvPr/>
          </p:nvSpPr>
          <p:spPr>
            <a:xfrm>
              <a:off x="2117266" y="2439534"/>
              <a:ext cx="306494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E4304CC-0821-4F69-87B9-CEA000B22B7E}"/>
                </a:ext>
              </a:extLst>
            </p:cNvPr>
            <p:cNvSpPr/>
            <p:nvPr/>
          </p:nvSpPr>
          <p:spPr>
            <a:xfrm>
              <a:off x="3023572" y="2359971"/>
              <a:ext cx="1056246" cy="51597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1EE4760E-9DC3-49A2-9056-AA38D599B872}"/>
                </a:ext>
              </a:extLst>
            </p:cNvPr>
            <p:cNvCxnSpPr/>
            <p:nvPr/>
          </p:nvCxnSpPr>
          <p:spPr>
            <a:xfrm>
              <a:off x="3944172" y="2552467"/>
              <a:ext cx="359174" cy="1701"/>
            </a:xfrm>
            <a:prstGeom prst="straightConnector1">
              <a:avLst/>
            </a:prstGeom>
            <a:grpFill/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FBCD167-CFFA-4C2F-9D1E-764219357145}"/>
                </a:ext>
              </a:extLst>
            </p:cNvPr>
            <p:cNvCxnSpPr/>
            <p:nvPr/>
          </p:nvCxnSpPr>
          <p:spPr>
            <a:xfrm>
              <a:off x="3764345" y="2368442"/>
              <a:ext cx="0" cy="515977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93BF649-1914-4E82-A106-172D4D423687}"/>
                </a:ext>
              </a:extLst>
            </p:cNvPr>
            <p:cNvSpPr txBox="1"/>
            <p:nvPr/>
          </p:nvSpPr>
          <p:spPr>
            <a:xfrm>
              <a:off x="3391727" y="2410329"/>
              <a:ext cx="306494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26AFF74-5F7F-407A-85F6-9246E6703D95}"/>
                </a:ext>
              </a:extLst>
            </p:cNvPr>
            <p:cNvSpPr/>
            <p:nvPr/>
          </p:nvSpPr>
          <p:spPr>
            <a:xfrm>
              <a:off x="4309101" y="2357347"/>
              <a:ext cx="1056246" cy="51597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94337F10-6738-4987-B10F-C019C817B8FE}"/>
                </a:ext>
              </a:extLst>
            </p:cNvPr>
            <p:cNvCxnSpPr/>
            <p:nvPr/>
          </p:nvCxnSpPr>
          <p:spPr>
            <a:xfrm flipV="1">
              <a:off x="5165078" y="2546220"/>
              <a:ext cx="423797" cy="6247"/>
            </a:xfrm>
            <a:prstGeom prst="straightConnector1">
              <a:avLst/>
            </a:prstGeom>
            <a:grpFill/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74E7085-2A59-4B0A-84F6-C5E533D72AC3}"/>
                </a:ext>
              </a:extLst>
            </p:cNvPr>
            <p:cNvCxnSpPr/>
            <p:nvPr/>
          </p:nvCxnSpPr>
          <p:spPr>
            <a:xfrm>
              <a:off x="5044562" y="2365818"/>
              <a:ext cx="0" cy="515977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83A664E-BC05-475F-9E86-1F001FD74D5A}"/>
                </a:ext>
              </a:extLst>
            </p:cNvPr>
            <p:cNvSpPr txBox="1"/>
            <p:nvPr/>
          </p:nvSpPr>
          <p:spPr>
            <a:xfrm>
              <a:off x="4693203" y="2428969"/>
              <a:ext cx="306494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6F9BB30-B590-4129-9185-119B5808DFC8}"/>
                </a:ext>
              </a:extLst>
            </p:cNvPr>
            <p:cNvSpPr txBox="1"/>
            <p:nvPr/>
          </p:nvSpPr>
          <p:spPr>
            <a:xfrm>
              <a:off x="6784257" y="2457072"/>
              <a:ext cx="598241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NULL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96E8E7B-3E71-427A-ABFC-8A471FCFEE9B}"/>
                </a:ext>
              </a:extLst>
            </p:cNvPr>
            <p:cNvSpPr/>
            <p:nvPr/>
          </p:nvSpPr>
          <p:spPr>
            <a:xfrm>
              <a:off x="5586289" y="2355186"/>
              <a:ext cx="1056246" cy="51597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901EA116-4C30-4DD1-A968-EA6EF676D6B5}"/>
                </a:ext>
              </a:extLst>
            </p:cNvPr>
            <p:cNvCxnSpPr/>
            <p:nvPr/>
          </p:nvCxnSpPr>
          <p:spPr>
            <a:xfrm>
              <a:off x="6504162" y="2613175"/>
              <a:ext cx="361901" cy="0"/>
            </a:xfrm>
            <a:prstGeom prst="straightConnector1">
              <a:avLst/>
            </a:prstGeom>
            <a:grpFill/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D50EBC8-28A5-4CB7-B250-0903516030D1}"/>
                </a:ext>
              </a:extLst>
            </p:cNvPr>
            <p:cNvCxnSpPr/>
            <p:nvPr/>
          </p:nvCxnSpPr>
          <p:spPr>
            <a:xfrm>
              <a:off x="6332378" y="2363657"/>
              <a:ext cx="0" cy="515977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5CF23A3-5430-45FD-84F4-A9C3ED081F4D}"/>
                </a:ext>
              </a:extLst>
            </p:cNvPr>
            <p:cNvSpPr txBox="1"/>
            <p:nvPr/>
          </p:nvSpPr>
          <p:spPr>
            <a:xfrm>
              <a:off x="5991657" y="2426808"/>
              <a:ext cx="306494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8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4C9DB5C-C486-4DB1-A436-2B4B55B66AE9}"/>
                </a:ext>
              </a:extLst>
            </p:cNvPr>
            <p:cNvCxnSpPr/>
            <p:nvPr/>
          </p:nvCxnSpPr>
          <p:spPr>
            <a:xfrm>
              <a:off x="2084075" y="2385244"/>
              <a:ext cx="0" cy="515977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23CB6BD-6BBB-4AA5-AF19-468C24869DC2}"/>
                </a:ext>
              </a:extLst>
            </p:cNvPr>
            <p:cNvCxnSpPr/>
            <p:nvPr/>
          </p:nvCxnSpPr>
          <p:spPr>
            <a:xfrm flipH="1">
              <a:off x="1488558" y="2764849"/>
              <a:ext cx="366823" cy="0"/>
            </a:xfrm>
            <a:prstGeom prst="straightConnector1">
              <a:avLst/>
            </a:prstGeom>
            <a:grpFill/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787959C-CF4A-4445-A9FF-DF1969BC8296}"/>
                </a:ext>
              </a:extLst>
            </p:cNvPr>
            <p:cNvSpPr txBox="1"/>
            <p:nvPr/>
          </p:nvSpPr>
          <p:spPr>
            <a:xfrm>
              <a:off x="941948" y="2606763"/>
              <a:ext cx="598241" cy="307777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NULL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DC98B411-5D8D-40F8-9BD0-42920C50BC22}"/>
                </a:ext>
              </a:extLst>
            </p:cNvPr>
            <p:cNvCxnSpPr/>
            <p:nvPr/>
          </p:nvCxnSpPr>
          <p:spPr>
            <a:xfrm flipH="1">
              <a:off x="2812251" y="2760651"/>
              <a:ext cx="366823" cy="0"/>
            </a:xfrm>
            <a:prstGeom prst="straightConnector1">
              <a:avLst/>
            </a:prstGeom>
            <a:grpFill/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00F7CD89-17F6-4D94-80FB-40A5B879D0E9}"/>
                </a:ext>
              </a:extLst>
            </p:cNvPr>
            <p:cNvCxnSpPr/>
            <p:nvPr/>
          </p:nvCxnSpPr>
          <p:spPr>
            <a:xfrm>
              <a:off x="3374485" y="2371988"/>
              <a:ext cx="0" cy="515977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2EFF4B4-159F-4CEE-B310-DF1C4385400B}"/>
                </a:ext>
              </a:extLst>
            </p:cNvPr>
            <p:cNvCxnSpPr/>
            <p:nvPr/>
          </p:nvCxnSpPr>
          <p:spPr>
            <a:xfrm>
              <a:off x="4644065" y="2364051"/>
              <a:ext cx="0" cy="515977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7EFF9E02-B91E-41D4-B2E6-CAFB17F17AF0}"/>
                </a:ext>
              </a:extLst>
            </p:cNvPr>
            <p:cNvCxnSpPr/>
            <p:nvPr/>
          </p:nvCxnSpPr>
          <p:spPr>
            <a:xfrm flipH="1">
              <a:off x="4090450" y="2760651"/>
              <a:ext cx="338010" cy="0"/>
            </a:xfrm>
            <a:prstGeom prst="straightConnector1">
              <a:avLst/>
            </a:prstGeom>
            <a:grpFill/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8359E7B-6D43-48FD-B61B-2FFA29B2BFAA}"/>
                </a:ext>
              </a:extLst>
            </p:cNvPr>
            <p:cNvCxnSpPr/>
            <p:nvPr/>
          </p:nvCxnSpPr>
          <p:spPr>
            <a:xfrm>
              <a:off x="5979732" y="2355186"/>
              <a:ext cx="0" cy="515977"/>
            </a:xfrm>
            <a:prstGeom prst="line">
              <a:avLst/>
            </a:prstGeom>
            <a:grpFill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162EA46E-8D15-408F-927D-47331281BB74}"/>
                </a:ext>
              </a:extLst>
            </p:cNvPr>
            <p:cNvCxnSpPr/>
            <p:nvPr/>
          </p:nvCxnSpPr>
          <p:spPr>
            <a:xfrm flipH="1">
              <a:off x="5365347" y="2760651"/>
              <a:ext cx="397500" cy="0"/>
            </a:xfrm>
            <a:prstGeom prst="straightConnector1">
              <a:avLst/>
            </a:prstGeom>
            <a:grpFill/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65293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640" y="99526"/>
            <a:ext cx="8596668" cy="703943"/>
          </a:xfrm>
        </p:spPr>
        <p:txBody>
          <a:bodyPr/>
          <a:lstStyle/>
          <a:p>
            <a:r>
              <a:rPr lang="en-US" dirty="0"/>
              <a:t>Doubly-linked list: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958" y="665584"/>
            <a:ext cx="11058590" cy="602371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dirty="0"/>
              <a:t>Disadvantages:</a:t>
            </a:r>
          </a:p>
          <a:p>
            <a:pPr lvl="1">
              <a:lnSpc>
                <a:spcPct val="110000"/>
              </a:lnSpc>
              <a:spcBef>
                <a:spcPts val="1200"/>
              </a:spcBef>
            </a:pPr>
            <a:r>
              <a:rPr lang="en-US" sz="1900" dirty="0"/>
              <a:t>A bit more memory (now we’ve got that </a:t>
            </a:r>
            <a:r>
              <a:rPr lang="en-US" sz="1900" dirty="0" err="1"/>
              <a:t>prev</a:t>
            </a:r>
            <a:r>
              <a:rPr lang="en-US" sz="1900" dirty="0"/>
              <a:t> pointer space for each node)</a:t>
            </a:r>
          </a:p>
          <a:p>
            <a:pPr lvl="1">
              <a:lnSpc>
                <a:spcPct val="110000"/>
              </a:lnSpc>
              <a:spcBef>
                <a:spcPts val="1200"/>
              </a:spcBef>
            </a:pPr>
            <a:r>
              <a:rPr lang="en-US" sz="1900" dirty="0"/>
              <a:t>Must manage more pointers when performing operations on the linked list (e.g., insert, remove, etc.)</a:t>
            </a:r>
          </a:p>
          <a:p>
            <a:pPr lvl="2">
              <a:lnSpc>
                <a:spcPct val="110000"/>
              </a:lnSpc>
              <a:spcBef>
                <a:spcPts val="1200"/>
              </a:spcBef>
            </a:pPr>
            <a:r>
              <a:rPr lang="en-US" sz="1900" dirty="0"/>
              <a:t>FOR  EVERY CHANGE IN LIST: we must manage both the </a:t>
            </a:r>
            <a:r>
              <a:rPr lang="en-US" sz="1900" b="1" dirty="0"/>
              <a:t>next</a:t>
            </a:r>
            <a:r>
              <a:rPr lang="en-US" sz="1900" dirty="0"/>
              <a:t> AND the </a:t>
            </a:r>
            <a:r>
              <a:rPr lang="en-US" sz="1900" b="1" dirty="0" err="1"/>
              <a:t>prev</a:t>
            </a:r>
            <a:r>
              <a:rPr lang="en-US" sz="1900" dirty="0"/>
              <a:t> pointer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dirty="0"/>
              <a:t>Advantages:</a:t>
            </a:r>
          </a:p>
          <a:p>
            <a:pPr lvl="1">
              <a:lnSpc>
                <a:spcPct val="110000"/>
              </a:lnSpc>
              <a:spcBef>
                <a:spcPts val="1200"/>
              </a:spcBef>
            </a:pPr>
            <a:r>
              <a:rPr lang="en-US" sz="1900" dirty="0"/>
              <a:t>Makes pop() easier (O(1))</a:t>
            </a:r>
          </a:p>
          <a:p>
            <a:pPr lvl="1">
              <a:lnSpc>
                <a:spcPct val="110000"/>
              </a:lnSpc>
              <a:spcBef>
                <a:spcPts val="1200"/>
              </a:spcBef>
            </a:pPr>
            <a:r>
              <a:rPr lang="en-US" sz="1900" dirty="0"/>
              <a:t>Makes inserting in ordered lists, and inserting at index 1 a bit easier</a:t>
            </a:r>
          </a:p>
          <a:p>
            <a:pPr lvl="1">
              <a:lnSpc>
                <a:spcPct val="110000"/>
              </a:lnSpc>
              <a:spcBef>
                <a:spcPts val="1200"/>
              </a:spcBef>
            </a:pPr>
            <a:r>
              <a:rPr lang="en-US" sz="1900" dirty="0"/>
              <a:t>makes removing a bit more intuitive</a:t>
            </a:r>
          </a:p>
          <a:p>
            <a:pPr lvl="1">
              <a:lnSpc>
                <a:spcPct val="110000"/>
              </a:lnSpc>
              <a:spcBef>
                <a:spcPts val="1200"/>
              </a:spcBef>
            </a:pPr>
            <a:r>
              <a:rPr lang="en-US" sz="1900" dirty="0"/>
              <a:t>Makes traversing the list in reverse order easier</a:t>
            </a:r>
          </a:p>
          <a:p>
            <a:pPr lvl="2">
              <a:lnSpc>
                <a:spcPct val="110000"/>
              </a:lnSpc>
              <a:spcBef>
                <a:spcPts val="1200"/>
              </a:spcBef>
            </a:pPr>
            <a:r>
              <a:rPr lang="en-US" sz="1900" dirty="0"/>
              <a:t>Reversing the list is easy now</a:t>
            </a:r>
          </a:p>
          <a:p>
            <a:pPr lvl="1">
              <a:lnSpc>
                <a:spcPct val="110000"/>
              </a:lnSpc>
              <a:spcBef>
                <a:spcPts val="1200"/>
              </a:spcBef>
            </a:pPr>
            <a:r>
              <a:rPr lang="en-US" sz="1900" dirty="0"/>
              <a:t>Can go backwards and forwards from a node in a list</a:t>
            </a:r>
          </a:p>
          <a:p>
            <a:pPr lvl="2">
              <a:lnSpc>
                <a:spcPct val="110000"/>
              </a:lnSpc>
              <a:spcBef>
                <a:spcPts val="1200"/>
              </a:spcBef>
            </a:pPr>
            <a:r>
              <a:rPr lang="en-US" sz="1900" dirty="0"/>
              <a:t>We may need surrounding nodes</a:t>
            </a:r>
          </a:p>
          <a:p>
            <a:pPr lvl="2">
              <a:lnSpc>
                <a:spcPct val="110000"/>
              </a:lnSpc>
              <a:spcBef>
                <a:spcPts val="1200"/>
              </a:spcBef>
            </a:pPr>
            <a:r>
              <a:rPr lang="en-US" sz="1900" dirty="0"/>
              <a:t>We may need data that occurred “close to” a node with certain data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38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A65BD-DC84-4BBD-B579-4CFAD2C6B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ADT List Implementation 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295E5-DB2B-45A5-90D6-8FA8872B0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504" y="1943222"/>
            <a:ext cx="3655562" cy="4160520"/>
          </a:xfrm>
          <a:solidFill>
            <a:srgbClr val="FFFF99"/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Arrays:</a:t>
            </a:r>
          </a:p>
          <a:p>
            <a:r>
              <a:rPr lang="en-US" sz="1700" b="1" dirty="0">
                <a:solidFill>
                  <a:srgbClr val="298087"/>
                </a:solidFill>
              </a:rPr>
              <a:t>Good for:</a:t>
            </a:r>
          </a:p>
          <a:p>
            <a:pPr lvl="1"/>
            <a:r>
              <a:rPr lang="en-US" sz="1700" dirty="0"/>
              <a:t>Finding the kth value (</a:t>
            </a:r>
            <a:r>
              <a:rPr lang="en-US" sz="1700" dirty="0">
                <a:solidFill>
                  <a:srgbClr val="FF0000"/>
                </a:solidFill>
              </a:rPr>
              <a:t>O(1))</a:t>
            </a:r>
          </a:p>
          <a:p>
            <a:r>
              <a:rPr lang="en-US" sz="1700" b="1" dirty="0">
                <a:solidFill>
                  <a:srgbClr val="C00000"/>
                </a:solidFill>
              </a:rPr>
              <a:t>Not so good for:</a:t>
            </a:r>
          </a:p>
          <a:p>
            <a:pPr lvl="1"/>
            <a:r>
              <a:rPr lang="en-US" sz="1700" dirty="0"/>
              <a:t>Anything resizing (</a:t>
            </a:r>
            <a:r>
              <a:rPr lang="en-US" sz="1700" dirty="0">
                <a:solidFill>
                  <a:srgbClr val="FF0000"/>
                </a:solidFill>
              </a:rPr>
              <a:t>O(n))</a:t>
            </a:r>
          </a:p>
          <a:p>
            <a:pPr lvl="1"/>
            <a:r>
              <a:rPr lang="en-US" sz="1700" dirty="0"/>
              <a:t>Finding if x is in the list anywhere</a:t>
            </a:r>
            <a:r>
              <a:rPr lang="en-US" sz="1700" dirty="0">
                <a:solidFill>
                  <a:srgbClr val="FF0000"/>
                </a:solidFill>
              </a:rPr>
              <a:t> O(n))</a:t>
            </a:r>
            <a:endParaRPr lang="en-US" sz="17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AC48F77-0B5E-436B-B97D-1654253A5FA3}"/>
              </a:ext>
            </a:extLst>
          </p:cNvPr>
          <p:cNvSpPr txBox="1">
            <a:spLocks/>
          </p:cNvSpPr>
          <p:nvPr/>
        </p:nvSpPr>
        <p:spPr>
          <a:xfrm>
            <a:off x="3770066" y="1943222"/>
            <a:ext cx="4239491" cy="41605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SLL:</a:t>
            </a:r>
          </a:p>
          <a:p>
            <a:r>
              <a:rPr lang="en-US" sz="1800" b="1" dirty="0">
                <a:solidFill>
                  <a:srgbClr val="298087"/>
                </a:solidFill>
              </a:rPr>
              <a:t>Good for:</a:t>
            </a:r>
          </a:p>
          <a:p>
            <a:pPr lvl="1"/>
            <a:r>
              <a:rPr lang="en-US" sz="1800" dirty="0"/>
              <a:t>Joining (</a:t>
            </a:r>
            <a:r>
              <a:rPr lang="en-US" sz="1800" dirty="0">
                <a:solidFill>
                  <a:srgbClr val="FF0000"/>
                </a:solidFill>
              </a:rPr>
              <a:t>O(1))</a:t>
            </a:r>
          </a:p>
          <a:p>
            <a:pPr lvl="1"/>
            <a:r>
              <a:rPr lang="en-US" sz="1800" dirty="0"/>
              <a:t>Pushing (</a:t>
            </a:r>
            <a:r>
              <a:rPr lang="en-US" sz="1800" dirty="0">
                <a:solidFill>
                  <a:srgbClr val="FF0000"/>
                </a:solidFill>
              </a:rPr>
              <a:t>O(1))</a:t>
            </a:r>
          </a:p>
          <a:p>
            <a:r>
              <a:rPr lang="en-US" sz="1800" b="1" dirty="0">
                <a:solidFill>
                  <a:srgbClr val="C00000"/>
                </a:solidFill>
              </a:rPr>
              <a:t>Not so good for:</a:t>
            </a:r>
          </a:p>
          <a:p>
            <a:pPr lvl="1"/>
            <a:r>
              <a:rPr lang="en-US" sz="1800" dirty="0"/>
              <a:t>Popping (</a:t>
            </a:r>
            <a:r>
              <a:rPr lang="en-US" sz="1800" dirty="0">
                <a:solidFill>
                  <a:srgbClr val="FF0000"/>
                </a:solidFill>
              </a:rPr>
              <a:t>O(n))</a:t>
            </a:r>
          </a:p>
          <a:p>
            <a:pPr lvl="1"/>
            <a:r>
              <a:rPr lang="en-US" sz="1800" dirty="0"/>
              <a:t>Anything going backwards</a:t>
            </a:r>
          </a:p>
          <a:p>
            <a:pPr lvl="1"/>
            <a:r>
              <a:rPr lang="en-US" sz="1800" dirty="0"/>
              <a:t>Finding the kth value in the list (</a:t>
            </a:r>
            <a:r>
              <a:rPr lang="en-US" sz="1800" dirty="0">
                <a:solidFill>
                  <a:srgbClr val="FF0000"/>
                </a:solidFill>
              </a:rPr>
              <a:t>O(n))</a:t>
            </a:r>
          </a:p>
          <a:p>
            <a:pPr lvl="1"/>
            <a:r>
              <a:rPr lang="en-US" sz="1800" dirty="0"/>
              <a:t>Finding if x is in the list anywhere </a:t>
            </a:r>
            <a:r>
              <a:rPr lang="en-US" sz="1800" dirty="0">
                <a:solidFill>
                  <a:srgbClr val="FF0000"/>
                </a:solidFill>
              </a:rPr>
              <a:t>O(n))</a:t>
            </a:r>
            <a:endParaRPr lang="en-US" sz="1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0540E41-6DD6-4C0A-90AD-1E812516C28D}"/>
              </a:ext>
            </a:extLst>
          </p:cNvPr>
          <p:cNvSpPr txBox="1">
            <a:spLocks/>
          </p:cNvSpPr>
          <p:nvPr/>
        </p:nvSpPr>
        <p:spPr>
          <a:xfrm>
            <a:off x="7906870" y="1943222"/>
            <a:ext cx="4170625" cy="4160520"/>
          </a:xfrm>
          <a:prstGeom prst="rect">
            <a:avLst/>
          </a:prstGeom>
          <a:solidFill>
            <a:srgbClr val="CCEBEB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DLL:</a:t>
            </a:r>
          </a:p>
          <a:p>
            <a:r>
              <a:rPr lang="en-US" sz="2000" b="1" dirty="0">
                <a:solidFill>
                  <a:srgbClr val="298087"/>
                </a:solidFill>
              </a:rPr>
              <a:t>Good for:</a:t>
            </a:r>
          </a:p>
          <a:p>
            <a:pPr lvl="1"/>
            <a:r>
              <a:rPr lang="en-US" sz="2000" dirty="0"/>
              <a:t>Joining (</a:t>
            </a:r>
            <a:r>
              <a:rPr lang="en-US" sz="2000" dirty="0">
                <a:solidFill>
                  <a:srgbClr val="FF0000"/>
                </a:solidFill>
              </a:rPr>
              <a:t>O(1))</a:t>
            </a:r>
          </a:p>
          <a:p>
            <a:pPr lvl="1"/>
            <a:r>
              <a:rPr lang="en-US" sz="2000" dirty="0"/>
              <a:t>Pushing (</a:t>
            </a:r>
            <a:r>
              <a:rPr lang="en-US" sz="2000" dirty="0">
                <a:solidFill>
                  <a:srgbClr val="FF0000"/>
                </a:solidFill>
              </a:rPr>
              <a:t>O(1))</a:t>
            </a:r>
          </a:p>
          <a:p>
            <a:pPr lvl="1"/>
            <a:r>
              <a:rPr lang="en-US" sz="2000" dirty="0"/>
              <a:t>Popping (</a:t>
            </a:r>
            <a:r>
              <a:rPr lang="en-US" sz="2000" dirty="0">
                <a:solidFill>
                  <a:srgbClr val="FF0000"/>
                </a:solidFill>
              </a:rPr>
              <a:t>O(1))</a:t>
            </a:r>
          </a:p>
          <a:p>
            <a:pPr lvl="1"/>
            <a:r>
              <a:rPr lang="en-US" sz="2000" dirty="0"/>
              <a:t>Going backwards and forwards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Not so good for:</a:t>
            </a:r>
          </a:p>
          <a:p>
            <a:pPr lvl="1"/>
            <a:r>
              <a:rPr lang="en-US" sz="2000" dirty="0"/>
              <a:t>Finding the kth value in the list (</a:t>
            </a:r>
            <a:r>
              <a:rPr lang="en-US" sz="2000" dirty="0">
                <a:solidFill>
                  <a:srgbClr val="FF0000"/>
                </a:solidFill>
              </a:rPr>
              <a:t>O(n)) </a:t>
            </a:r>
          </a:p>
          <a:p>
            <a:pPr lvl="1"/>
            <a:r>
              <a:rPr lang="en-US" sz="2000" dirty="0"/>
              <a:t>Finding if x is in the list anywhere </a:t>
            </a:r>
            <a:r>
              <a:rPr lang="en-US" sz="2000" dirty="0">
                <a:solidFill>
                  <a:srgbClr val="FF0000"/>
                </a:solidFill>
              </a:rPr>
              <a:t>O(n))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07752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87AFE0E-B37D-4531-AFE8-231C8348E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23F556-FD53-4E4B-9B34-825A54DC4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Takeaways: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59841-0A21-47C2-9588-A0C70ABBB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13625"/>
            <a:ext cx="4614759" cy="4163337"/>
          </a:xfrm>
        </p:spPr>
        <p:txBody>
          <a:bodyPr>
            <a:normAutofit/>
          </a:bodyPr>
          <a:lstStyle/>
          <a:p>
            <a:r>
              <a:rPr lang="en-US" sz="2000" dirty="0"/>
              <a:t>ADT List can be implemented:</a:t>
            </a:r>
          </a:p>
          <a:p>
            <a:pPr lvl="1"/>
            <a:r>
              <a:rPr lang="en-US" sz="2000" b="1" dirty="0">
                <a:solidFill>
                  <a:srgbClr val="298087"/>
                </a:solidFill>
              </a:rPr>
              <a:t>Arrays</a:t>
            </a:r>
          </a:p>
          <a:p>
            <a:pPr lvl="1"/>
            <a:r>
              <a:rPr lang="en-US" sz="2000" b="1" dirty="0">
                <a:solidFill>
                  <a:srgbClr val="298087"/>
                </a:solidFill>
              </a:rPr>
              <a:t>SLL</a:t>
            </a:r>
          </a:p>
          <a:p>
            <a:pPr lvl="1"/>
            <a:r>
              <a:rPr lang="en-US" sz="2000" b="1" dirty="0">
                <a:solidFill>
                  <a:srgbClr val="298087"/>
                </a:solidFill>
              </a:rPr>
              <a:t>DLL</a:t>
            </a:r>
            <a:r>
              <a:rPr lang="en-US" sz="2000" dirty="0"/>
              <a:t>	</a:t>
            </a:r>
          </a:p>
          <a:p>
            <a:r>
              <a:rPr lang="en-US" sz="2000" dirty="0"/>
              <a:t>Depends on what you intend to do with your data</a:t>
            </a:r>
          </a:p>
          <a:p>
            <a:r>
              <a:rPr lang="en-US" sz="2000" b="1" i="1" dirty="0"/>
              <a:t>None are good at finding if x is in your data anywhere!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608AE0-14E2-4818-83B3-32836CC7CF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79" r="1" b="1"/>
          <a:stretch/>
        </p:blipFill>
        <p:spPr>
          <a:xfrm>
            <a:off x="6101338" y="2015168"/>
            <a:ext cx="5283866" cy="4210442"/>
          </a:xfrm>
          <a:custGeom>
            <a:avLst/>
            <a:gdLst/>
            <a:ahLst/>
            <a:cxnLst/>
            <a:rect l="l" t="t" r="r" b="b"/>
            <a:pathLst>
              <a:path w="5283866" h="4210442">
                <a:moveTo>
                  <a:pt x="839883" y="18"/>
                </a:moveTo>
                <a:cubicBezTo>
                  <a:pt x="851945" y="328"/>
                  <a:pt x="864423" y="4671"/>
                  <a:pt x="875727" y="6050"/>
                </a:cubicBezTo>
                <a:cubicBezTo>
                  <a:pt x="1125267" y="36932"/>
                  <a:pt x="1374804" y="70296"/>
                  <a:pt x="1624617" y="99799"/>
                </a:cubicBezTo>
                <a:cubicBezTo>
                  <a:pt x="1858164" y="127373"/>
                  <a:pt x="2093363" y="133714"/>
                  <a:pt x="2328012" y="148051"/>
                </a:cubicBezTo>
                <a:cubicBezTo>
                  <a:pt x="2612016" y="165424"/>
                  <a:pt x="2895470" y="189965"/>
                  <a:pt x="3177820" y="228566"/>
                </a:cubicBezTo>
                <a:cubicBezTo>
                  <a:pt x="3373866" y="255590"/>
                  <a:pt x="3571843" y="274338"/>
                  <a:pt x="3770646" y="252831"/>
                </a:cubicBezTo>
                <a:cubicBezTo>
                  <a:pt x="3780572" y="251727"/>
                  <a:pt x="3791878" y="248144"/>
                  <a:pt x="3800149" y="251727"/>
                </a:cubicBezTo>
                <a:cubicBezTo>
                  <a:pt x="3896658" y="291986"/>
                  <a:pt x="4001986" y="263033"/>
                  <a:pt x="4102076" y="288400"/>
                </a:cubicBezTo>
                <a:cubicBezTo>
                  <a:pt x="4076434" y="386286"/>
                  <a:pt x="3966416" y="378289"/>
                  <a:pt x="3904377" y="446120"/>
                </a:cubicBezTo>
                <a:cubicBezTo>
                  <a:pt x="4005570" y="473141"/>
                  <a:pt x="4096562" y="500439"/>
                  <a:pt x="4188933" y="520843"/>
                </a:cubicBezTo>
                <a:cubicBezTo>
                  <a:pt x="4286818" y="542350"/>
                  <a:pt x="4369813" y="600531"/>
                  <a:pt x="4465492" y="626449"/>
                </a:cubicBezTo>
                <a:cubicBezTo>
                  <a:pt x="4485897" y="631964"/>
                  <a:pt x="4510437" y="651264"/>
                  <a:pt x="4517606" y="670015"/>
                </a:cubicBezTo>
                <a:cubicBezTo>
                  <a:pt x="4540768" y="730677"/>
                  <a:pt x="5003171" y="900804"/>
                  <a:pt x="4948576" y="954847"/>
                </a:cubicBezTo>
                <a:cubicBezTo>
                  <a:pt x="4925966" y="977182"/>
                  <a:pt x="4896738" y="993174"/>
                  <a:pt x="4866132" y="1015233"/>
                </a:cubicBezTo>
                <a:cubicBezTo>
                  <a:pt x="4912180" y="1056869"/>
                  <a:pt x="4964017" y="1075067"/>
                  <a:pt x="5019164" y="1087474"/>
                </a:cubicBezTo>
                <a:cubicBezTo>
                  <a:pt x="5035708" y="1091335"/>
                  <a:pt x="5051977" y="1099055"/>
                  <a:pt x="5053630" y="1117806"/>
                </a:cubicBezTo>
                <a:cubicBezTo>
                  <a:pt x="5055284" y="1137382"/>
                  <a:pt x="5038464" y="1145101"/>
                  <a:pt x="5024404" y="1154202"/>
                </a:cubicBezTo>
                <a:cubicBezTo>
                  <a:pt x="5004826" y="1166885"/>
                  <a:pt x="4985800" y="1177916"/>
                  <a:pt x="4960984" y="1179569"/>
                </a:cubicBezTo>
                <a:cubicBezTo>
                  <a:pt x="4920176" y="1182051"/>
                  <a:pt x="4900600" y="1217344"/>
                  <a:pt x="4876887" y="1243814"/>
                </a:cubicBezTo>
                <a:cubicBezTo>
                  <a:pt x="4863652" y="1258705"/>
                  <a:pt x="4857034" y="1288759"/>
                  <a:pt x="4880195" y="1293998"/>
                </a:cubicBezTo>
                <a:cubicBezTo>
                  <a:pt x="4935892" y="1306682"/>
                  <a:pt x="4931480" y="1343355"/>
                  <a:pt x="4930104" y="1384991"/>
                </a:cubicBezTo>
                <a:cubicBezTo>
                  <a:pt x="4928173" y="1436553"/>
                  <a:pt x="4895360" y="1460265"/>
                  <a:pt x="4855103" y="1480119"/>
                </a:cubicBezTo>
                <a:cubicBezTo>
                  <a:pt x="4841316" y="1487011"/>
                  <a:pt x="4821740" y="1486735"/>
                  <a:pt x="4816500" y="1508242"/>
                </a:cubicBezTo>
                <a:cubicBezTo>
                  <a:pt x="4839110" y="1528648"/>
                  <a:pt x="4866684" y="1512103"/>
                  <a:pt x="4890949" y="1517893"/>
                </a:cubicBezTo>
                <a:cubicBezTo>
                  <a:pt x="4911077" y="1522581"/>
                  <a:pt x="4944441" y="1520100"/>
                  <a:pt x="4916868" y="1557599"/>
                </a:cubicBezTo>
                <a:cubicBezTo>
                  <a:pt x="4908870" y="1568352"/>
                  <a:pt x="4918245" y="1576625"/>
                  <a:pt x="4928448" y="1577453"/>
                </a:cubicBezTo>
                <a:cubicBezTo>
                  <a:pt x="5010066" y="1586000"/>
                  <a:pt x="4972566" y="1661827"/>
                  <a:pt x="4998760" y="1701809"/>
                </a:cubicBezTo>
                <a:cubicBezTo>
                  <a:pt x="5005928" y="1712836"/>
                  <a:pt x="4998208" y="1731862"/>
                  <a:pt x="4986903" y="1736550"/>
                </a:cubicBezTo>
                <a:cubicBezTo>
                  <a:pt x="4914660" y="1767432"/>
                  <a:pt x="4904735" y="1841053"/>
                  <a:pt x="4869716" y="1904472"/>
                </a:cubicBezTo>
                <a:cubicBezTo>
                  <a:pt x="4907768" y="1929562"/>
                  <a:pt x="4953264" y="1935077"/>
                  <a:pt x="4994348" y="1951346"/>
                </a:cubicBezTo>
                <a:cubicBezTo>
                  <a:pt x="5037087" y="1968441"/>
                  <a:pt x="5037087" y="1981125"/>
                  <a:pt x="5001792" y="2030756"/>
                </a:cubicBezTo>
                <a:cubicBezTo>
                  <a:pt x="5093611" y="2041511"/>
                  <a:pt x="5093611" y="2041511"/>
                  <a:pt x="5065212" y="2119543"/>
                </a:cubicBezTo>
                <a:cubicBezTo>
                  <a:pt x="5142142" y="2126712"/>
                  <a:pt x="5192876" y="2163660"/>
                  <a:pt x="5204732" y="2244450"/>
                </a:cubicBezTo>
                <a:cubicBezTo>
                  <a:pt x="5210523" y="2283604"/>
                  <a:pt x="5245265" y="2302077"/>
                  <a:pt x="5283866" y="2328272"/>
                </a:cubicBezTo>
                <a:cubicBezTo>
                  <a:pt x="5235890" y="2353641"/>
                  <a:pt x="5203354" y="2406580"/>
                  <a:pt x="5147380" y="2350606"/>
                </a:cubicBezTo>
                <a:cubicBezTo>
                  <a:pt x="5126976" y="2330203"/>
                  <a:pt x="5128904" y="2356121"/>
                  <a:pt x="5126148" y="2363566"/>
                </a:cubicBezTo>
                <a:cubicBezTo>
                  <a:pt x="5119532" y="2381764"/>
                  <a:pt x="5133316" y="2393897"/>
                  <a:pt x="5142417" y="2407682"/>
                </a:cubicBezTo>
                <a:cubicBezTo>
                  <a:pt x="5151240" y="2421470"/>
                  <a:pt x="5161718" y="2436083"/>
                  <a:pt x="5164200" y="2451526"/>
                </a:cubicBezTo>
                <a:cubicBezTo>
                  <a:pt x="5165852" y="2462279"/>
                  <a:pt x="5157858" y="2477994"/>
                  <a:pt x="5149034" y="2485992"/>
                </a:cubicBezTo>
                <a:cubicBezTo>
                  <a:pt x="5102710" y="2528178"/>
                  <a:pt x="5130284" y="2623031"/>
                  <a:pt x="5042601" y="2635164"/>
                </a:cubicBezTo>
                <a:cubicBezTo>
                  <a:pt x="5003171" y="2640677"/>
                  <a:pt x="4984146" y="2675420"/>
                  <a:pt x="4955194" y="2694445"/>
                </a:cubicBezTo>
                <a:cubicBezTo>
                  <a:pt x="4854552" y="2760897"/>
                  <a:pt x="4787272" y="2846375"/>
                  <a:pt x="4756116" y="2963836"/>
                </a:cubicBezTo>
                <a:cubicBezTo>
                  <a:pt x="4747568" y="2996372"/>
                  <a:pt x="4714754" y="3022569"/>
                  <a:pt x="4693523" y="3051244"/>
                </a:cubicBezTo>
                <a:cubicBezTo>
                  <a:pt x="4703726" y="3072199"/>
                  <a:pt x="4759424" y="3026979"/>
                  <a:pt x="4739848" y="3082125"/>
                </a:cubicBezTo>
                <a:cubicBezTo>
                  <a:pt x="4724958" y="3123486"/>
                  <a:pt x="4686906" y="3149129"/>
                  <a:pt x="4651060" y="3173670"/>
                </a:cubicBezTo>
                <a:cubicBezTo>
                  <a:pt x="4610252" y="3201518"/>
                  <a:pt x="4565032" y="3223852"/>
                  <a:pt x="4546556" y="3275413"/>
                </a:cubicBezTo>
                <a:cubicBezTo>
                  <a:pt x="4542697" y="3286444"/>
                  <a:pt x="4530288" y="3298024"/>
                  <a:pt x="4519261" y="3302437"/>
                </a:cubicBezTo>
                <a:cubicBezTo>
                  <a:pt x="3944081" y="4209875"/>
                  <a:pt x="2528194" y="4215939"/>
                  <a:pt x="2364961" y="4209597"/>
                </a:cubicBezTo>
                <a:cubicBezTo>
                  <a:pt x="2167260" y="4201602"/>
                  <a:pt x="1980313" y="4145627"/>
                  <a:pt x="1796951" y="4075867"/>
                </a:cubicBezTo>
                <a:cubicBezTo>
                  <a:pt x="1719469" y="4046365"/>
                  <a:pt x="1647505" y="4004453"/>
                  <a:pt x="1572227" y="3971917"/>
                </a:cubicBezTo>
                <a:cubicBezTo>
                  <a:pt x="1468277" y="3926971"/>
                  <a:pt x="1388040" y="3841219"/>
                  <a:pt x="1284364" y="3805097"/>
                </a:cubicBezTo>
                <a:cubicBezTo>
                  <a:pt x="1177655" y="3767873"/>
                  <a:pt x="1086388" y="3699767"/>
                  <a:pt x="976645" y="3670815"/>
                </a:cubicBezTo>
                <a:cubicBezTo>
                  <a:pt x="918742" y="3655375"/>
                  <a:pt x="862768" y="3627527"/>
                  <a:pt x="871866" y="3547839"/>
                </a:cubicBezTo>
                <a:cubicBezTo>
                  <a:pt x="874349" y="3525228"/>
                  <a:pt x="859184" y="3506755"/>
                  <a:pt x="835195" y="3513373"/>
                </a:cubicBezTo>
                <a:cubicBezTo>
                  <a:pt x="789424" y="3525780"/>
                  <a:pt x="768744" y="3492967"/>
                  <a:pt x="743375" y="3468427"/>
                </a:cubicBezTo>
                <a:cubicBezTo>
                  <a:pt x="698156" y="3424863"/>
                  <a:pt x="655142" y="3378540"/>
                  <a:pt x="583175" y="3371370"/>
                </a:cubicBezTo>
                <a:cubicBezTo>
                  <a:pt x="596961" y="3337178"/>
                  <a:pt x="620399" y="3342142"/>
                  <a:pt x="641906" y="3349311"/>
                </a:cubicBezTo>
                <a:cubicBezTo>
                  <a:pt x="698432" y="3368062"/>
                  <a:pt x="754405" y="3389293"/>
                  <a:pt x="810930" y="3408042"/>
                </a:cubicBezTo>
                <a:cubicBezTo>
                  <a:pt x="847878" y="3420175"/>
                  <a:pt x="884551" y="3437271"/>
                  <a:pt x="933908" y="3423758"/>
                </a:cubicBezTo>
                <a:cubicBezTo>
                  <a:pt x="891445" y="3354826"/>
                  <a:pt x="819202" y="3342418"/>
                  <a:pt x="760747" y="3321187"/>
                </a:cubicBezTo>
                <a:cubicBezTo>
                  <a:pt x="687678" y="3294441"/>
                  <a:pt x="644664" y="3243980"/>
                  <a:pt x="593101" y="3187731"/>
                </a:cubicBezTo>
                <a:cubicBezTo>
                  <a:pt x="646869" y="3174220"/>
                  <a:pt x="680233" y="3215581"/>
                  <a:pt x="722419" y="3213374"/>
                </a:cubicBezTo>
                <a:cubicBezTo>
                  <a:pt x="724627" y="3206207"/>
                  <a:pt x="728486" y="3195729"/>
                  <a:pt x="727934" y="3195451"/>
                </a:cubicBezTo>
                <a:cubicBezTo>
                  <a:pt x="659002" y="3164570"/>
                  <a:pt x="626741" y="3106666"/>
                  <a:pt x="615987" y="3036630"/>
                </a:cubicBezTo>
                <a:cubicBezTo>
                  <a:pt x="610473" y="3000510"/>
                  <a:pt x="585381" y="2989205"/>
                  <a:pt x="560564" y="2972660"/>
                </a:cubicBezTo>
                <a:cubicBezTo>
                  <a:pt x="473984" y="2913930"/>
                  <a:pt x="382441" y="2860713"/>
                  <a:pt x="311302" y="2779924"/>
                </a:cubicBezTo>
                <a:cubicBezTo>
                  <a:pt x="393471" y="2790677"/>
                  <a:pt x="459371" y="2843341"/>
                  <a:pt x="547882" y="2865952"/>
                </a:cubicBezTo>
                <a:cubicBezTo>
                  <a:pt x="477570" y="2777166"/>
                  <a:pt x="386577" y="2732222"/>
                  <a:pt x="303582" y="2678453"/>
                </a:cubicBezTo>
                <a:cubicBezTo>
                  <a:pt x="265806" y="2653913"/>
                  <a:pt x="230790" y="2622479"/>
                  <a:pt x="185016" y="2609244"/>
                </a:cubicBezTo>
                <a:cubicBezTo>
                  <a:pt x="168748" y="2604556"/>
                  <a:pt x="142002" y="2594630"/>
                  <a:pt x="154963" y="2568435"/>
                </a:cubicBezTo>
                <a:cubicBezTo>
                  <a:pt x="165990" y="2546654"/>
                  <a:pt x="187773" y="2553269"/>
                  <a:pt x="207627" y="2559612"/>
                </a:cubicBezTo>
                <a:cubicBezTo>
                  <a:pt x="255328" y="2575330"/>
                  <a:pt x="304685" y="2575604"/>
                  <a:pt x="369207" y="2575330"/>
                </a:cubicBezTo>
                <a:cubicBezTo>
                  <a:pt x="315163" y="2503363"/>
                  <a:pt x="216174" y="2524871"/>
                  <a:pt x="169852" y="2449319"/>
                </a:cubicBezTo>
                <a:cubicBezTo>
                  <a:pt x="227755" y="2436083"/>
                  <a:pt x="272424" y="2463381"/>
                  <a:pt x="319299" y="2468619"/>
                </a:cubicBezTo>
                <a:cubicBezTo>
                  <a:pt x="361761" y="2473307"/>
                  <a:pt x="372239" y="2460624"/>
                  <a:pt x="362313" y="2418988"/>
                </a:cubicBezTo>
                <a:cubicBezTo>
                  <a:pt x="346873" y="2354190"/>
                  <a:pt x="370034" y="2321102"/>
                  <a:pt x="431798" y="2338750"/>
                </a:cubicBezTo>
                <a:cubicBezTo>
                  <a:pt x="489149" y="2355293"/>
                  <a:pt x="495215" y="2331030"/>
                  <a:pt x="479775" y="2294082"/>
                </a:cubicBezTo>
                <a:cubicBezTo>
                  <a:pt x="457716" y="2240315"/>
                  <a:pt x="482807" y="2198678"/>
                  <a:pt x="499903" y="2153458"/>
                </a:cubicBezTo>
                <a:cubicBezTo>
                  <a:pt x="526099" y="2084525"/>
                  <a:pt x="515069" y="2050885"/>
                  <a:pt x="458544" y="1999599"/>
                </a:cubicBezTo>
                <a:cubicBezTo>
                  <a:pt x="426835" y="1970921"/>
                  <a:pt x="392645" y="1946658"/>
                  <a:pt x="346596" y="1921843"/>
                </a:cubicBezTo>
                <a:cubicBezTo>
                  <a:pt x="452753" y="1908331"/>
                  <a:pt x="341358" y="1862836"/>
                  <a:pt x="378857" y="1834435"/>
                </a:cubicBezTo>
                <a:cubicBezTo>
                  <a:pt x="453856" y="1822854"/>
                  <a:pt x="515069" y="1913294"/>
                  <a:pt x="617091" y="1887376"/>
                </a:cubicBezTo>
                <a:cubicBezTo>
                  <a:pt x="491080" y="1809066"/>
                  <a:pt x="351835" y="1783423"/>
                  <a:pt x="260568" y="1679198"/>
                </a:cubicBezTo>
                <a:cubicBezTo>
                  <a:pt x="281523" y="1655484"/>
                  <a:pt x="302479" y="1677543"/>
                  <a:pt x="320402" y="1668720"/>
                </a:cubicBezTo>
                <a:cubicBezTo>
                  <a:pt x="319850" y="1663205"/>
                  <a:pt x="321230" y="1654932"/>
                  <a:pt x="317920" y="1652452"/>
                </a:cubicBezTo>
                <a:cubicBezTo>
                  <a:pt x="249815" y="1595650"/>
                  <a:pt x="248711" y="1594273"/>
                  <a:pt x="321779" y="1552359"/>
                </a:cubicBezTo>
                <a:cubicBezTo>
                  <a:pt x="347424" y="1537746"/>
                  <a:pt x="345218" y="1524786"/>
                  <a:pt x="331707" y="1506313"/>
                </a:cubicBezTo>
                <a:cubicBezTo>
                  <a:pt x="322055" y="1493353"/>
                  <a:pt x="310475" y="1481772"/>
                  <a:pt x="315990" y="1453371"/>
                </a:cubicBezTo>
                <a:cubicBezTo>
                  <a:pt x="355971" y="1489769"/>
                  <a:pt x="549259" y="1477912"/>
                  <a:pt x="583450" y="1474052"/>
                </a:cubicBezTo>
                <a:cubicBezTo>
                  <a:pt x="621777" y="1469917"/>
                  <a:pt x="659553" y="1452269"/>
                  <a:pt x="699809" y="1461919"/>
                </a:cubicBezTo>
                <a:cubicBezTo>
                  <a:pt x="732070" y="1469641"/>
                  <a:pt x="881516" y="1544364"/>
                  <a:pt x="902750" y="1458612"/>
                </a:cubicBezTo>
                <a:cubicBezTo>
                  <a:pt x="903853" y="1454475"/>
                  <a:pt x="964237" y="1464127"/>
                  <a:pt x="996774" y="1468814"/>
                </a:cubicBezTo>
                <a:cubicBezTo>
                  <a:pt x="1025451" y="1472674"/>
                  <a:pt x="1057712" y="1489769"/>
                  <a:pt x="1077012" y="1455578"/>
                </a:cubicBezTo>
                <a:cubicBezTo>
                  <a:pt x="1088317" y="1435450"/>
                  <a:pt x="1041719" y="1396571"/>
                  <a:pt x="1000083" y="1393262"/>
                </a:cubicBezTo>
                <a:cubicBezTo>
                  <a:pt x="963961" y="1390229"/>
                  <a:pt x="926186" y="1385817"/>
                  <a:pt x="891720" y="1394089"/>
                </a:cubicBezTo>
                <a:cubicBezTo>
                  <a:pt x="849258" y="1404017"/>
                  <a:pt x="826372" y="1388024"/>
                  <a:pt x="814515" y="1353557"/>
                </a:cubicBezTo>
                <a:cubicBezTo>
                  <a:pt x="801280" y="1315506"/>
                  <a:pt x="775911" y="1297858"/>
                  <a:pt x="740895" y="1280211"/>
                </a:cubicBezTo>
                <a:cubicBezTo>
                  <a:pt x="655967" y="1237474"/>
                  <a:pt x="574352" y="1188118"/>
                  <a:pt x="481154" y="1163301"/>
                </a:cubicBezTo>
                <a:cubicBezTo>
                  <a:pt x="462679" y="1158337"/>
                  <a:pt x="442276" y="1151719"/>
                  <a:pt x="433728" y="1118909"/>
                </a:cubicBezTo>
                <a:cubicBezTo>
                  <a:pt x="686023" y="1167987"/>
                  <a:pt x="915984" y="1295929"/>
                  <a:pt x="1176276" y="1288484"/>
                </a:cubicBezTo>
                <a:cubicBezTo>
                  <a:pt x="1105137" y="1247950"/>
                  <a:pt x="1022694" y="1245745"/>
                  <a:pt x="946867" y="1217344"/>
                </a:cubicBezTo>
                <a:cubicBezTo>
                  <a:pt x="1000635" y="1196113"/>
                  <a:pt x="1051094" y="1218172"/>
                  <a:pt x="1102104" y="1230304"/>
                </a:cubicBezTo>
                <a:cubicBezTo>
                  <a:pt x="1144843" y="1240230"/>
                  <a:pt x="1183446" y="1241885"/>
                  <a:pt x="1188133" y="1182603"/>
                </a:cubicBezTo>
                <a:cubicBezTo>
                  <a:pt x="1186478" y="1178742"/>
                  <a:pt x="1186754" y="1173780"/>
                  <a:pt x="1187030" y="1169092"/>
                </a:cubicBezTo>
                <a:cubicBezTo>
                  <a:pt x="1172690" y="1144552"/>
                  <a:pt x="1150358" y="1131868"/>
                  <a:pt x="1123887" y="1124698"/>
                </a:cubicBezTo>
                <a:cubicBezTo>
                  <a:pt x="1107894" y="1120286"/>
                  <a:pt x="1086663" y="1113668"/>
                  <a:pt x="1086938" y="1096023"/>
                </a:cubicBezTo>
                <a:cubicBezTo>
                  <a:pt x="1087765" y="1030674"/>
                  <a:pt x="1036756" y="1011647"/>
                  <a:pt x="985744" y="992622"/>
                </a:cubicBezTo>
                <a:cubicBezTo>
                  <a:pt x="1014145" y="960086"/>
                  <a:pt x="1036479" y="984074"/>
                  <a:pt x="1057987" y="981594"/>
                </a:cubicBezTo>
                <a:cubicBezTo>
                  <a:pt x="1072049" y="979939"/>
                  <a:pt x="1084733" y="976906"/>
                  <a:pt x="1084733" y="960086"/>
                </a:cubicBezTo>
                <a:cubicBezTo>
                  <a:pt x="1085008" y="946023"/>
                  <a:pt x="1078390" y="930030"/>
                  <a:pt x="1064605" y="929756"/>
                </a:cubicBezTo>
                <a:cubicBezTo>
                  <a:pt x="978300" y="927273"/>
                  <a:pt x="930599" y="836833"/>
                  <a:pt x="840985" y="836558"/>
                </a:cubicBezTo>
                <a:cubicBezTo>
                  <a:pt x="787493" y="836558"/>
                  <a:pt x="868834" y="785547"/>
                  <a:pt x="823615" y="764315"/>
                </a:cubicBezTo>
                <a:cubicBezTo>
                  <a:pt x="813687" y="759628"/>
                  <a:pt x="849533" y="752460"/>
                  <a:pt x="865526" y="753562"/>
                </a:cubicBezTo>
                <a:cubicBezTo>
                  <a:pt x="881242" y="754665"/>
                  <a:pt x="895304" y="768175"/>
                  <a:pt x="914331" y="758525"/>
                </a:cubicBezTo>
                <a:cubicBezTo>
                  <a:pt x="924808" y="724059"/>
                  <a:pt x="897787" y="711375"/>
                  <a:pt x="875452" y="701724"/>
                </a:cubicBezTo>
                <a:cubicBezTo>
                  <a:pt x="823889" y="679390"/>
                  <a:pt x="773706" y="652369"/>
                  <a:pt x="717181" y="644371"/>
                </a:cubicBezTo>
                <a:cubicBezTo>
                  <a:pt x="697053" y="641614"/>
                  <a:pt x="746133" y="604666"/>
                  <a:pt x="755783" y="591707"/>
                </a:cubicBezTo>
                <a:cubicBezTo>
                  <a:pt x="528304" y="455496"/>
                  <a:pt x="254778" y="462388"/>
                  <a:pt x="0" y="352370"/>
                </a:cubicBezTo>
                <a:cubicBezTo>
                  <a:pt x="56250" y="330864"/>
                  <a:pt x="97610" y="346580"/>
                  <a:pt x="135937" y="349889"/>
                </a:cubicBezTo>
                <a:cubicBezTo>
                  <a:pt x="231615" y="358160"/>
                  <a:pt x="326193" y="375256"/>
                  <a:pt x="421595" y="385458"/>
                </a:cubicBezTo>
                <a:cubicBezTo>
                  <a:pt x="468469" y="390421"/>
                  <a:pt x="512035" y="409172"/>
                  <a:pt x="564424" y="379393"/>
                </a:cubicBezTo>
                <a:cubicBezTo>
                  <a:pt x="599443" y="359540"/>
                  <a:pt x="655418" y="381046"/>
                  <a:pt x="698432" y="398694"/>
                </a:cubicBezTo>
                <a:cubicBezTo>
                  <a:pt x="734000" y="413307"/>
                  <a:pt x="767916" y="417167"/>
                  <a:pt x="815067" y="398694"/>
                </a:cubicBezTo>
                <a:cubicBezTo>
                  <a:pt x="772328" y="387389"/>
                  <a:pt x="739515" y="377463"/>
                  <a:pt x="705876" y="370568"/>
                </a:cubicBezTo>
                <a:cubicBezTo>
                  <a:pt x="679130" y="365055"/>
                  <a:pt x="742825" y="342719"/>
                  <a:pt x="775360" y="345477"/>
                </a:cubicBezTo>
                <a:cubicBezTo>
                  <a:pt x="820857" y="349337"/>
                  <a:pt x="795214" y="335000"/>
                  <a:pt x="787493" y="315146"/>
                </a:cubicBezTo>
                <a:cubicBezTo>
                  <a:pt x="779221" y="293915"/>
                  <a:pt x="803761" y="287298"/>
                  <a:pt x="819202" y="291709"/>
                </a:cubicBezTo>
                <a:cubicBezTo>
                  <a:pt x="878484" y="309081"/>
                  <a:pt x="937491" y="278474"/>
                  <a:pt x="998705" y="303291"/>
                </a:cubicBezTo>
                <a:cubicBezTo>
                  <a:pt x="983263" y="242077"/>
                  <a:pt x="949899" y="215331"/>
                  <a:pt x="880139" y="206783"/>
                </a:cubicBezTo>
                <a:cubicBezTo>
                  <a:pt x="853944" y="203475"/>
                  <a:pt x="826647" y="208438"/>
                  <a:pt x="804037" y="190790"/>
                </a:cubicBezTo>
                <a:cubicBezTo>
                  <a:pt x="791076" y="180590"/>
                  <a:pt x="776463" y="168457"/>
                  <a:pt x="786666" y="149707"/>
                </a:cubicBezTo>
                <a:cubicBezTo>
                  <a:pt x="793834" y="136471"/>
                  <a:pt x="809276" y="136471"/>
                  <a:pt x="821960" y="140884"/>
                </a:cubicBezTo>
                <a:cubicBezTo>
                  <a:pt x="878761" y="160461"/>
                  <a:pt x="938043" y="167630"/>
                  <a:pt x="997325" y="174800"/>
                </a:cubicBezTo>
                <a:cubicBezTo>
                  <a:pt x="1006426" y="175902"/>
                  <a:pt x="1016626" y="179487"/>
                  <a:pt x="1026829" y="161287"/>
                </a:cubicBezTo>
                <a:cubicBezTo>
                  <a:pt x="915984" y="131783"/>
                  <a:pt x="810655" y="89872"/>
                  <a:pt x="696777" y="73604"/>
                </a:cubicBezTo>
                <a:cubicBezTo>
                  <a:pt x="698432" y="65884"/>
                  <a:pt x="700086" y="58164"/>
                  <a:pt x="701741" y="50444"/>
                </a:cubicBezTo>
                <a:cubicBezTo>
                  <a:pt x="790801" y="61471"/>
                  <a:pt x="879864" y="72501"/>
                  <a:pt x="992362" y="86289"/>
                </a:cubicBezTo>
                <a:cubicBezTo>
                  <a:pt x="923153" y="42446"/>
                  <a:pt x="857805" y="57060"/>
                  <a:pt x="806519" y="18183"/>
                </a:cubicBezTo>
                <a:cubicBezTo>
                  <a:pt x="816170" y="3431"/>
                  <a:pt x="827820" y="-292"/>
                  <a:pt x="839883" y="18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066246174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LeftStep">
      <a:dk1>
        <a:srgbClr val="000000"/>
      </a:dk1>
      <a:lt1>
        <a:srgbClr val="FFFFFF"/>
      </a:lt1>
      <a:dk2>
        <a:srgbClr val="412431"/>
      </a:dk2>
      <a:lt2>
        <a:srgbClr val="E2E5E8"/>
      </a:lt2>
      <a:accent1>
        <a:srgbClr val="E78129"/>
      </a:accent1>
      <a:accent2>
        <a:srgbClr val="D52017"/>
      </a:accent2>
      <a:accent3>
        <a:srgbClr val="E7296F"/>
      </a:accent3>
      <a:accent4>
        <a:srgbClr val="D517AD"/>
      </a:accent4>
      <a:accent5>
        <a:srgbClr val="C029E7"/>
      </a:accent5>
      <a:accent6>
        <a:srgbClr val="7030D9"/>
      </a:accent6>
      <a:hlink>
        <a:srgbClr val="3F84BF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1025</Words>
  <Application>Microsoft Office PowerPoint</Application>
  <PresentationFormat>Widescreen</PresentationFormat>
  <Paragraphs>175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BrushVTI</vt:lpstr>
      <vt:lpstr>Doubly Linked Lists</vt:lpstr>
      <vt:lpstr>Problems with Singly Linked List:</vt:lpstr>
      <vt:lpstr>Remember Pop()</vt:lpstr>
      <vt:lpstr>Solution: Doubly-linked list: pop()</vt:lpstr>
      <vt:lpstr>Inserting 6 into the ordered list:</vt:lpstr>
      <vt:lpstr>PowerPoint Presentation</vt:lpstr>
      <vt:lpstr>Doubly-linked list:</vt:lpstr>
      <vt:lpstr>ADT List Implementation Comparison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Doubly Linked Lists</dc:title>
  <dc:creator>Yarrington, Debra</dc:creator>
  <cp:lastModifiedBy>Yarrington, Debra</cp:lastModifiedBy>
  <cp:revision>4</cp:revision>
  <dcterms:created xsi:type="dcterms:W3CDTF">2020-10-03T19:22:20Z</dcterms:created>
  <dcterms:modified xsi:type="dcterms:W3CDTF">2020-10-03T20:32:33Z</dcterms:modified>
</cp:coreProperties>
</file>