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256" r:id="rId2"/>
    <p:sldId id="269" r:id="rId3"/>
    <p:sldId id="287" r:id="rId4"/>
    <p:sldId id="288" r:id="rId5"/>
    <p:sldId id="289" r:id="rId6"/>
    <p:sldId id="446" r:id="rId7"/>
    <p:sldId id="291" r:id="rId8"/>
    <p:sldId id="500" r:id="rId9"/>
    <p:sldId id="5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87"/>
    <a:srgbClr val="CCEBEB"/>
    <a:srgbClr val="FFFF99"/>
    <a:srgbClr val="83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94" autoAdjust="0"/>
    <p:restoredTop sz="94660"/>
  </p:normalViewPr>
  <p:slideViewPr>
    <p:cSldViewPr snapToGrid="0">
      <p:cViewPr>
        <p:scale>
          <a:sx n="100" d="100"/>
          <a:sy n="100" d="100"/>
        </p:scale>
        <p:origin x="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6F2B-8B48-4D9B-9E1D-B107AD69415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432B2-9016-4C1B-8867-3BF7436B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Made</a:t>
            </a:r>
            <a:r>
              <a:rPr lang="en-US" baseline="0" dirty="0"/>
              <a:t> it to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51F02-7E25-4EA6-ACAC-17A3AED921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9C3E-3056-481D-BDFF-0AACD3020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5723996" cy="4567137"/>
          </a:xfrm>
        </p:spPr>
        <p:txBody>
          <a:bodyPr>
            <a:normAutofit/>
          </a:bodyPr>
          <a:lstStyle/>
          <a:p>
            <a:r>
              <a:rPr lang="en-US" dirty="0"/>
              <a:t>Doubly 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6F65-6E48-4844-8E38-3BDA26265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n-US" dirty="0"/>
              <a:t>ADT: Lists</a:t>
            </a: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10ED3F14-342E-4442-9CC6-22FDF1FE5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85" r="537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187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1D7EF1B-7265-4A47-AB85-5639DB833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3615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rgbClr val="E78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8542" y="1065749"/>
            <a:ext cx="4505258" cy="4726502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Problems with Singly Linked List: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365" y="75304"/>
            <a:ext cx="4927001" cy="6583679"/>
          </a:xfrm>
        </p:spPr>
        <p:txBody>
          <a:bodyPr anchor="ctr">
            <a:normAutofit/>
          </a:bodyPr>
          <a:lstStyle/>
          <a:p>
            <a:pPr>
              <a:spcBef>
                <a:spcPts val="1500"/>
              </a:spcBef>
            </a:pPr>
            <a:r>
              <a:rPr lang="en-US" altLang="en-US" sz="2000" dirty="0"/>
              <a:t>We can </a:t>
            </a:r>
            <a:r>
              <a:rPr lang="en-US" altLang="en-US" sz="2000" b="1" i="1" dirty="0"/>
              <a:t>insert</a:t>
            </a:r>
            <a:r>
              <a:rPr lang="en-US" altLang="en-US" sz="2000" dirty="0"/>
              <a:t> or </a:t>
            </a:r>
            <a:r>
              <a:rPr lang="en-US" altLang="en-US" sz="2000" b="1" i="1" dirty="0"/>
              <a:t>remove</a:t>
            </a:r>
            <a:r>
              <a:rPr lang="en-US" altLang="en-US" sz="2000" dirty="0"/>
              <a:t> a node only </a:t>
            </a:r>
            <a:r>
              <a:rPr lang="en-US" altLang="en-US" sz="2000" b="1" i="1" dirty="0"/>
              <a:t>after </a:t>
            </a:r>
            <a:r>
              <a:rPr lang="en-US" altLang="en-US" sz="2000" dirty="0"/>
              <a:t>a node we have a pointer to.  </a:t>
            </a:r>
          </a:p>
          <a:p>
            <a:pPr lvl="1">
              <a:spcBef>
                <a:spcPts val="1500"/>
              </a:spcBef>
            </a:pPr>
            <a:r>
              <a:rPr lang="en-US" altLang="en-US" sz="2000" dirty="0"/>
              <a:t>We must have a pointer to its predecessor node</a:t>
            </a:r>
          </a:p>
          <a:p>
            <a:pPr lvl="1">
              <a:spcBef>
                <a:spcPts val="1500"/>
              </a:spcBef>
            </a:pPr>
            <a:r>
              <a:rPr lang="en-US" altLang="en-US" sz="2000" dirty="0"/>
              <a:t>(keep track of addresses!!!) </a:t>
            </a:r>
          </a:p>
          <a:p>
            <a:pPr>
              <a:spcBef>
                <a:spcPts val="1500"/>
              </a:spcBef>
            </a:pPr>
            <a:r>
              <a:rPr lang="en-US" altLang="en-US" sz="2000" dirty="0"/>
              <a:t>We can traverse the list in only the forward direction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SOLUTION?</a:t>
            </a:r>
          </a:p>
        </p:txBody>
      </p:sp>
    </p:spTree>
    <p:extLst>
      <p:ext uri="{BB962C8B-B14F-4D97-AF65-F5344CB8AC3E}">
        <p14:creationId xmlns:p14="http://schemas.microsoft.com/office/powerpoint/2010/main" val="178523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9102"/>
            <a:ext cx="8596668" cy="682256"/>
          </a:xfrm>
        </p:spPr>
        <p:txBody>
          <a:bodyPr/>
          <a:lstStyle/>
          <a:p>
            <a:r>
              <a:rPr lang="en-US" dirty="0"/>
              <a:t>Remember Pop()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7943"/>
            <a:ext cx="9970442" cy="54938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 we implement  pop?</a:t>
            </a:r>
          </a:p>
          <a:p>
            <a:r>
              <a:rPr lang="en-US" dirty="0"/>
              <a:t>How many steps? (must traverse the entire list!)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pop again…</a:t>
            </a:r>
          </a:p>
          <a:p>
            <a:pPr lvl="1"/>
            <a:r>
              <a:rPr lang="en-US" dirty="0"/>
              <a:t>Where is the last pointer still pointing?</a:t>
            </a:r>
          </a:p>
          <a:p>
            <a:pPr lvl="1"/>
            <a:r>
              <a:rPr lang="en-US" dirty="0"/>
              <a:t>How do we get it to the next to last node?</a:t>
            </a:r>
          </a:p>
          <a:p>
            <a:pPr lvl="1"/>
            <a:r>
              <a:rPr lang="en-US" dirty="0"/>
              <a:t>Is there a better way?  (More than one…)</a:t>
            </a:r>
          </a:p>
          <a:p>
            <a:endParaRPr lang="en-US" dirty="0"/>
          </a:p>
          <a:p>
            <a:r>
              <a:rPr lang="en-US" i="1" dirty="0"/>
              <a:t>What about arrays – will that work better?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43798" y="2675603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1311" y="2931891"/>
            <a:ext cx="542261" cy="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90316" y="2933592"/>
            <a:ext cx="253482" cy="8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8275" y="2796455"/>
            <a:ext cx="51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first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71921" y="2684074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78036" y="27472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23572" y="2667662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61085" y="2923950"/>
            <a:ext cx="542261" cy="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51695" y="2676133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57810" y="27392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09101" y="2665038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46614" y="2921326"/>
            <a:ext cx="542261" cy="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37224" y="2673509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43339" y="27366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4257" y="2764763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6289" y="2662877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323802" y="2919165"/>
            <a:ext cx="542261" cy="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14412" y="2671348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0527" y="273449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39302" y="2007873"/>
            <a:ext cx="51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last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54503" y="2253450"/>
            <a:ext cx="350874" cy="39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11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042"/>
          </a:xfrm>
        </p:spPr>
        <p:txBody>
          <a:bodyPr/>
          <a:lstStyle/>
          <a:p>
            <a:r>
              <a:rPr lang="en-US" dirty="0"/>
              <a:t>Solution: Doubly-linked list: pop()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116" y="1408814"/>
            <a:ext cx="8067247" cy="52348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 the node class, add a pointer to the previous node as well as the next node</a:t>
            </a:r>
          </a:p>
          <a:p>
            <a:r>
              <a:rPr lang="en-US" dirty="0"/>
              <a:t>Now what do we need to do?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NOW:</a:t>
            </a:r>
          </a:p>
          <a:p>
            <a:pPr marL="0" indent="0" defTabSz="457200">
              <a:lnSpc>
                <a:spcPct val="120000"/>
              </a:lnSpc>
              <a:buNone/>
            </a:pPr>
            <a:r>
              <a:rPr lang="en-US" sz="2200" dirty="0">
                <a:solidFill>
                  <a:srgbClr val="FF0000"/>
                </a:solidFill>
              </a:rPr>
              <a:t>		</a:t>
            </a:r>
            <a:r>
              <a:rPr lang="en-US" sz="2200" dirty="0">
                <a:solidFill>
                  <a:srgbClr val="C00000"/>
                </a:solidFill>
              </a:rPr>
              <a:t>int DLL::pop() {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</a:t>
            </a:r>
            <a:r>
              <a:rPr lang="en-US" sz="2200" dirty="0" err="1">
                <a:solidFill>
                  <a:srgbClr val="C00000"/>
                </a:solidFill>
              </a:rPr>
              <a:t>DNode</a:t>
            </a:r>
            <a:r>
              <a:rPr lang="en-US" sz="2200" dirty="0">
                <a:solidFill>
                  <a:srgbClr val="C00000"/>
                </a:solidFill>
              </a:rPr>
              <a:t> *temp = last;  </a:t>
            </a:r>
            <a:r>
              <a:rPr lang="en-US" sz="2200" dirty="0">
                <a:solidFill>
                  <a:srgbClr val="298087"/>
                </a:solidFill>
              </a:rPr>
              <a:t>//(1)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int x = temp-&gt;data; </a:t>
            </a:r>
            <a:r>
              <a:rPr lang="en-US" sz="2200" dirty="0">
                <a:solidFill>
                  <a:srgbClr val="298087"/>
                </a:solidFill>
              </a:rPr>
              <a:t>//because you want to return the data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last = last-&gt;</a:t>
            </a:r>
            <a:r>
              <a:rPr lang="en-US" sz="2200" dirty="0" err="1">
                <a:solidFill>
                  <a:srgbClr val="C00000"/>
                </a:solidFill>
              </a:rPr>
              <a:t>prev</a:t>
            </a:r>
            <a:r>
              <a:rPr lang="en-US" sz="2200" dirty="0">
                <a:solidFill>
                  <a:srgbClr val="C00000"/>
                </a:solidFill>
              </a:rPr>
              <a:t>; </a:t>
            </a:r>
            <a:r>
              <a:rPr lang="en-US" sz="2200" dirty="0">
                <a:solidFill>
                  <a:srgbClr val="298087"/>
                </a:solidFill>
              </a:rPr>
              <a:t>//(2)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delete temp; </a:t>
            </a:r>
            <a:r>
              <a:rPr lang="en-US" sz="2200" dirty="0">
                <a:solidFill>
                  <a:srgbClr val="298087"/>
                </a:solidFill>
              </a:rPr>
              <a:t>//(3)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last-&gt;next = NULL; </a:t>
            </a:r>
            <a:r>
              <a:rPr lang="en-US" sz="2200" dirty="0">
                <a:solidFill>
                  <a:srgbClr val="298087"/>
                </a:solidFill>
              </a:rPr>
              <a:t>//(4)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size--; </a:t>
            </a:r>
            <a:r>
              <a:rPr lang="en-US" sz="2200" dirty="0">
                <a:solidFill>
                  <a:srgbClr val="298087"/>
                </a:solidFill>
              </a:rPr>
              <a:t>(5)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	return x;</a:t>
            </a:r>
          </a:p>
          <a:p>
            <a:pPr marL="800100" lvl="2" indent="0" defTabSz="45720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	}</a:t>
            </a:r>
          </a:p>
          <a:p>
            <a:pPr marL="400050" lvl="1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285750">
              <a:spcBef>
                <a:spcPts val="300"/>
              </a:spcBef>
            </a:pPr>
            <a:r>
              <a:rPr lang="en-US" dirty="0">
                <a:solidFill>
                  <a:schemeClr val="tx1"/>
                </a:solidFill>
              </a:rPr>
              <a:t>Now how many steps?   </a:t>
            </a:r>
            <a:r>
              <a:rPr lang="en-US" b="1" dirty="0">
                <a:solidFill>
                  <a:srgbClr val="C00000"/>
                </a:solidFill>
              </a:rPr>
              <a:t>O(1)</a:t>
            </a:r>
            <a:r>
              <a:rPr lang="en-US" dirty="0"/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3355" y="2192216"/>
            <a:ext cx="3546059" cy="306750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class </a:t>
            </a:r>
            <a:r>
              <a:rPr lang="en-US" dirty="0" err="1">
                <a:solidFill>
                  <a:srgbClr val="C00000"/>
                </a:solidFill>
              </a:rPr>
              <a:t>DNode</a:t>
            </a:r>
            <a:r>
              <a:rPr lang="en-US" dirty="0">
                <a:solidFill>
                  <a:srgbClr val="C00000"/>
                </a:solidFill>
              </a:rPr>
              <a:t> {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	friend class LL;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data;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DNode</a:t>
            </a:r>
            <a:r>
              <a:rPr lang="en-US" dirty="0">
                <a:solidFill>
                  <a:srgbClr val="C00000"/>
                </a:solidFill>
              </a:rPr>
              <a:t> *next;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DNode</a:t>
            </a:r>
            <a:r>
              <a:rPr lang="en-US" dirty="0">
                <a:solidFill>
                  <a:srgbClr val="C00000"/>
                </a:solidFill>
              </a:rPr>
              <a:t> *</a:t>
            </a:r>
            <a:r>
              <a:rPr lang="en-US" dirty="0" err="1">
                <a:solidFill>
                  <a:srgbClr val="C00000"/>
                </a:solidFill>
              </a:rPr>
              <a:t>prev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public: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DNode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x);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	~</a:t>
            </a:r>
            <a:r>
              <a:rPr lang="en-US" dirty="0" err="1">
                <a:solidFill>
                  <a:srgbClr val="C00000"/>
                </a:solidFill>
              </a:rPr>
              <a:t>DNode</a:t>
            </a:r>
            <a:r>
              <a:rPr lang="en-US" dirty="0">
                <a:solidFill>
                  <a:srgbClr val="C00000"/>
                </a:solidFill>
              </a:rPr>
              <a:t>();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</a:rPr>
              <a:t>}; //</a:t>
            </a:r>
            <a:r>
              <a:rPr lang="en-US" dirty="0" err="1">
                <a:solidFill>
                  <a:srgbClr val="C00000"/>
                </a:solidFill>
              </a:rPr>
              <a:t>DNode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3798" y="2706058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15609" y="2890613"/>
            <a:ext cx="407963" cy="4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490316" y="2815191"/>
            <a:ext cx="253482" cy="8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8275" y="2678054"/>
            <a:ext cx="51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first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463308" y="2714529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17266" y="27776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23572" y="2698117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44172" y="2890613"/>
            <a:ext cx="359174" cy="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64345" y="2706588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91727" y="27484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09101" y="2695493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65078" y="2884366"/>
            <a:ext cx="423797" cy="6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44562" y="2703964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93203" y="27671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4257" y="2795218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6289" y="2693332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04162" y="2951321"/>
            <a:ext cx="361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32378" y="2701803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91657" y="27649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39302" y="2038328"/>
            <a:ext cx="51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last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454503" y="2283905"/>
            <a:ext cx="350874" cy="39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84075" y="2723390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488558" y="3102995"/>
            <a:ext cx="366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41948" y="294490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812251" y="3098797"/>
            <a:ext cx="366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374485" y="2710134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44065" y="2702197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090450" y="3098797"/>
            <a:ext cx="338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79732" y="2693332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365347" y="3098797"/>
            <a:ext cx="397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76252" y="3590449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temp</a:t>
            </a:r>
          </a:p>
        </p:txBody>
      </p:sp>
      <p:cxnSp>
        <p:nvCxnSpPr>
          <p:cNvPr id="48" name="Straight Arrow Connector 47"/>
          <p:cNvCxnSpPr>
            <a:stCxn id="46" idx="3"/>
            <a:endCxn id="20" idx="2"/>
          </p:cNvCxnSpPr>
          <p:nvPr/>
        </p:nvCxnSpPr>
        <p:spPr>
          <a:xfrm flipV="1">
            <a:off x="5677699" y="3209309"/>
            <a:ext cx="436713" cy="53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975668" y="2283905"/>
            <a:ext cx="189410" cy="39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27806" y="2701803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952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3" grpId="0"/>
      <p:bldP spid="46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526797E-AB73-471C-935B-801F7E265C95}"/>
              </a:ext>
            </a:extLst>
          </p:cNvPr>
          <p:cNvSpPr/>
          <p:nvPr/>
        </p:nvSpPr>
        <p:spPr>
          <a:xfrm>
            <a:off x="566116" y="3129562"/>
            <a:ext cx="9405926" cy="289016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69" y="88667"/>
            <a:ext cx="6941831" cy="818476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Inserting 6 into the ordered list: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69" y="3196977"/>
            <a:ext cx="9314917" cy="3566828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DNode</a:t>
            </a:r>
            <a:r>
              <a:rPr lang="en-US" dirty="0">
                <a:solidFill>
                  <a:srgbClr val="FF0000"/>
                </a:solidFill>
              </a:rPr>
              <a:t> *temp = first;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while (temp-&gt;data &lt; 6) {  // left out check for end of list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temp = temp-&gt;next;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DNode</a:t>
            </a:r>
            <a:r>
              <a:rPr lang="en-US" dirty="0">
                <a:solidFill>
                  <a:srgbClr val="FF0000"/>
                </a:solidFill>
              </a:rPr>
              <a:t> *n = new </a:t>
            </a:r>
            <a:r>
              <a:rPr lang="en-US" dirty="0" err="1">
                <a:solidFill>
                  <a:srgbClr val="FF0000"/>
                </a:solidFill>
              </a:rPr>
              <a:t>DNode</a:t>
            </a:r>
            <a:r>
              <a:rPr lang="en-US" dirty="0">
                <a:solidFill>
                  <a:srgbClr val="FF0000"/>
                </a:solidFill>
              </a:rPr>
              <a:t>(6);  </a:t>
            </a:r>
            <a:r>
              <a:rPr lang="en-US" dirty="0">
                <a:solidFill>
                  <a:srgbClr val="298087"/>
                </a:solidFill>
              </a:rPr>
              <a:t>// makes a new node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n-&gt;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 = temp-&gt;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;  	</a:t>
            </a:r>
            <a:r>
              <a:rPr lang="en-US" dirty="0">
                <a:solidFill>
                  <a:srgbClr val="298087"/>
                </a:solidFill>
              </a:rPr>
              <a:t>//sets the new node’s previous to be temp’s previous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>
                <a:solidFill>
                  <a:srgbClr val="298087"/>
                </a:solidFill>
              </a:rPr>
              <a:t>//(aka 6’s previous is now 7’x previous, or 4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temp-&gt;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-&gt;next = n;  </a:t>
            </a:r>
            <a:r>
              <a:rPr lang="en-US" dirty="0">
                <a:solidFill>
                  <a:srgbClr val="298087"/>
                </a:solidFill>
              </a:rPr>
              <a:t>//</a:t>
            </a:r>
            <a:r>
              <a:rPr lang="en-US" dirty="0" err="1">
                <a:solidFill>
                  <a:srgbClr val="298087"/>
                </a:solidFill>
              </a:rPr>
              <a:t>tmp</a:t>
            </a:r>
            <a:r>
              <a:rPr lang="en-US" dirty="0">
                <a:solidFill>
                  <a:srgbClr val="298087"/>
                </a:solidFill>
              </a:rPr>
              <a:t> is 7, </a:t>
            </a:r>
            <a:r>
              <a:rPr lang="en-US" dirty="0" err="1">
                <a:solidFill>
                  <a:srgbClr val="298087"/>
                </a:solidFill>
              </a:rPr>
              <a:t>tmp</a:t>
            </a:r>
            <a:r>
              <a:rPr lang="en-US" dirty="0">
                <a:solidFill>
                  <a:srgbClr val="298087"/>
                </a:solidFill>
              </a:rPr>
              <a:t>-&gt;</a:t>
            </a:r>
            <a:r>
              <a:rPr lang="en-US" dirty="0" err="1">
                <a:solidFill>
                  <a:srgbClr val="298087"/>
                </a:solidFill>
              </a:rPr>
              <a:t>prev</a:t>
            </a:r>
            <a:r>
              <a:rPr lang="en-US" dirty="0">
                <a:solidFill>
                  <a:srgbClr val="298087"/>
                </a:solidFill>
              </a:rPr>
              <a:t> is 4, so setting 4’s next to n (or 6)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n-&gt;next = temp;  </a:t>
            </a:r>
            <a:r>
              <a:rPr lang="en-US" dirty="0">
                <a:solidFill>
                  <a:srgbClr val="298087"/>
                </a:solidFill>
              </a:rPr>
              <a:t>//n’s next is now 7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temp-&gt;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 = n;  </a:t>
            </a:r>
            <a:r>
              <a:rPr lang="en-US" dirty="0">
                <a:solidFill>
                  <a:srgbClr val="298087"/>
                </a:solidFill>
              </a:rPr>
              <a:t>//7’s </a:t>
            </a:r>
            <a:r>
              <a:rPr lang="en-US" dirty="0" err="1">
                <a:solidFill>
                  <a:srgbClr val="298087"/>
                </a:solidFill>
              </a:rPr>
              <a:t>prev</a:t>
            </a:r>
            <a:r>
              <a:rPr lang="en-US" dirty="0">
                <a:solidFill>
                  <a:srgbClr val="298087"/>
                </a:solidFill>
              </a:rPr>
              <a:t> is 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size ++;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Not hard, but it’s easy to forget a pointer!!!</a:t>
            </a:r>
          </a:p>
          <a:p>
            <a:r>
              <a:rPr lang="en-US" dirty="0"/>
              <a:t>(You don’t want to lose track of an address!!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8603" y="1424068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80414" y="1608623"/>
            <a:ext cx="407963" cy="4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655121" y="1533201"/>
            <a:ext cx="253482" cy="8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53080" y="1396064"/>
            <a:ext cx="51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first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628113" y="1432539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2071" y="14956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88377" y="1416127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08977" y="1608623"/>
            <a:ext cx="359174" cy="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9150" y="1424598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56532" y="14664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73906" y="1413503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329883" y="1602376"/>
            <a:ext cx="423797" cy="6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09367" y="1421974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8008" y="14851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9062" y="1513228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51094" y="1411342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668967" y="1669331"/>
            <a:ext cx="361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97183" y="1419813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56462" y="1482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2767" y="744379"/>
            <a:ext cx="514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last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619308" y="1001915"/>
            <a:ext cx="350874" cy="39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48880" y="1441400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653363" y="1821005"/>
            <a:ext cx="366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06753" y="166291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977056" y="1816807"/>
            <a:ext cx="366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39290" y="1428144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08870" y="1420207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255255" y="1816807"/>
            <a:ext cx="338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44537" y="1411342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530152" y="1816807"/>
            <a:ext cx="397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920257" y="2195848"/>
            <a:ext cx="1056246" cy="515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661030" y="2204319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88412" y="2246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271170" y="2207865"/>
            <a:ext cx="0" cy="51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19035" y="2309433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838940" y="2465536"/>
            <a:ext cx="361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720346" y="2451575"/>
            <a:ext cx="366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73736" y="229348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56561" y="776111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temp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661030" y="1034463"/>
            <a:ext cx="340999" cy="356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021485" y="283510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cxnSp>
        <p:nvCxnSpPr>
          <p:cNvPr id="53" name="Straight Arrow Connector 52"/>
          <p:cNvCxnSpPr>
            <a:stCxn id="51" idx="3"/>
            <a:endCxn id="38" idx="2"/>
          </p:cNvCxnSpPr>
          <p:nvPr/>
        </p:nvCxnSpPr>
        <p:spPr>
          <a:xfrm flipV="1">
            <a:off x="4303935" y="2711825"/>
            <a:ext cx="144445" cy="277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3" y="309562"/>
            <a:ext cx="11660413" cy="6483123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bool LL::remove(int x)  {   </a:t>
            </a:r>
            <a:r>
              <a:rPr lang="en-US" sz="1700" dirty="0">
                <a:solidFill>
                  <a:srgbClr val="298087"/>
                </a:solidFill>
              </a:rPr>
              <a:t>// remove the node with x as the data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</a:t>
            </a:r>
            <a:r>
              <a:rPr lang="en-US" sz="1700" dirty="0" err="1">
                <a:solidFill>
                  <a:srgbClr val="FF0000"/>
                </a:solidFill>
              </a:rPr>
              <a:t>DNode</a:t>
            </a:r>
            <a:r>
              <a:rPr lang="en-US" sz="1700" dirty="0">
                <a:solidFill>
                  <a:srgbClr val="FF0000"/>
                </a:solidFill>
              </a:rPr>
              <a:t> *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;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for (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 = first;  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 != NULL; 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 = 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-&gt;next)  {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if (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-&gt;data== x) {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if (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</a:t>
            </a:r>
            <a:r>
              <a:rPr lang="en-US" sz="1700" dirty="0" err="1">
                <a:solidFill>
                  <a:srgbClr val="FF0000"/>
                </a:solidFill>
              </a:rPr>
              <a:t>prev</a:t>
            </a:r>
            <a:r>
              <a:rPr lang="en-US" sz="1700" dirty="0">
                <a:solidFill>
                  <a:srgbClr val="FF0000"/>
                </a:solidFill>
              </a:rPr>
              <a:t>== NULL) {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	first = 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-&gt;next;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			} 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else if(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-&gt;next== NULL) {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	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</a:t>
            </a:r>
            <a:r>
              <a:rPr lang="en-US" sz="1700" dirty="0" err="1">
                <a:solidFill>
                  <a:srgbClr val="FF0000"/>
                </a:solidFill>
              </a:rPr>
              <a:t>prev</a:t>
            </a:r>
            <a:r>
              <a:rPr lang="en-US" sz="1700" dirty="0">
                <a:solidFill>
                  <a:srgbClr val="FF0000"/>
                </a:solidFill>
              </a:rPr>
              <a:t>-&gt;next = NULL;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			} 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else { </a:t>
            </a:r>
            <a:r>
              <a:rPr lang="en-US" sz="1700" dirty="0">
                <a:solidFill>
                  <a:srgbClr val="298087"/>
                </a:solidFill>
              </a:rPr>
              <a:t>/* Remove from middle */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				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</a:t>
            </a:r>
            <a:r>
              <a:rPr lang="en-US" sz="1700" dirty="0" err="1">
                <a:solidFill>
                  <a:srgbClr val="FF0000"/>
                </a:solidFill>
              </a:rPr>
              <a:t>prev</a:t>
            </a:r>
            <a:r>
              <a:rPr lang="en-US" sz="1700" dirty="0">
                <a:solidFill>
                  <a:srgbClr val="FF0000"/>
                </a:solidFill>
              </a:rPr>
              <a:t>-&gt;next=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-&gt;next; </a:t>
            </a:r>
            <a:r>
              <a:rPr lang="en-US" sz="1700" dirty="0">
                <a:solidFill>
                  <a:srgbClr val="298087"/>
                </a:solidFill>
              </a:rPr>
              <a:t>/* Fix previous node's next to  skip over the removed node.  */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	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-&gt;next-&gt;</a:t>
            </a:r>
            <a:r>
              <a:rPr lang="en-US" sz="1700" dirty="0" err="1">
                <a:solidFill>
                  <a:srgbClr val="FF0000"/>
                </a:solidFill>
              </a:rPr>
              <a:t>prev</a:t>
            </a:r>
            <a:r>
              <a:rPr lang="en-US" sz="1700" dirty="0">
                <a:solidFill>
                  <a:srgbClr val="FF0000"/>
                </a:solidFill>
              </a:rPr>
              <a:t> = 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-&gt;</a:t>
            </a:r>
            <a:r>
              <a:rPr lang="en-US" sz="1700" dirty="0" err="1">
                <a:solidFill>
                  <a:srgbClr val="FF0000"/>
                </a:solidFill>
              </a:rPr>
              <a:t>prev</a:t>
            </a:r>
            <a:r>
              <a:rPr lang="en-US" sz="1700" dirty="0">
                <a:solidFill>
                  <a:srgbClr val="FF0000"/>
                </a:solidFill>
              </a:rPr>
              <a:t>; </a:t>
            </a:r>
            <a:r>
              <a:rPr lang="en-US" sz="1700" dirty="0">
                <a:solidFill>
                  <a:srgbClr val="298087"/>
                </a:solidFill>
              </a:rPr>
              <a:t>/* Fix next node's </a:t>
            </a:r>
            <a:r>
              <a:rPr lang="en-US" sz="1700" dirty="0" err="1">
                <a:solidFill>
                  <a:srgbClr val="298087"/>
                </a:solidFill>
              </a:rPr>
              <a:t>prev</a:t>
            </a:r>
            <a:r>
              <a:rPr lang="en-US" sz="1700" dirty="0">
                <a:solidFill>
                  <a:srgbClr val="298087"/>
                </a:solidFill>
              </a:rPr>
              <a:t> to skip over the removed node. */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		 	}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			delete </a:t>
            </a:r>
            <a:r>
              <a:rPr lang="en-US" sz="1700" dirty="0" err="1">
                <a:solidFill>
                  <a:srgbClr val="FF0000"/>
                </a:solidFill>
              </a:rPr>
              <a:t>tmp</a:t>
            </a:r>
            <a:r>
              <a:rPr lang="en-US" sz="1700" dirty="0">
                <a:solidFill>
                  <a:srgbClr val="FF0000"/>
                </a:solidFill>
              </a:rPr>
              <a:t>; 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	return true;  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		 }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	}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	return false;</a:t>
            </a: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}</a:t>
            </a:r>
            <a:br>
              <a:rPr lang="en-US" sz="1700" dirty="0">
                <a:solidFill>
                  <a:srgbClr val="FF0000"/>
                </a:solidFill>
              </a:rPr>
            </a:br>
            <a:endParaRPr lang="en-US" sz="1700" dirty="0">
              <a:solidFill>
                <a:srgbClr val="FF0000"/>
              </a:solidFill>
            </a:endParaRPr>
          </a:p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i="1" dirty="0"/>
              <a:t>How would you do this with a singly linked list?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0B3BEC-DF3F-42CE-8208-2369843202FD}"/>
              </a:ext>
            </a:extLst>
          </p:cNvPr>
          <p:cNvSpPr/>
          <p:nvPr/>
        </p:nvSpPr>
        <p:spPr>
          <a:xfrm>
            <a:off x="4775682" y="1356432"/>
            <a:ext cx="6777827" cy="7410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640C3A-5EBB-4330-91F4-7AEFD64B24F8}"/>
              </a:ext>
            </a:extLst>
          </p:cNvPr>
          <p:cNvGrpSpPr/>
          <p:nvPr/>
        </p:nvGrpSpPr>
        <p:grpSpPr>
          <a:xfrm>
            <a:off x="4875814" y="1429399"/>
            <a:ext cx="6440550" cy="574632"/>
            <a:chOff x="941948" y="2339908"/>
            <a:chExt cx="6440550" cy="574632"/>
          </a:xfrm>
          <a:solidFill>
            <a:schemeClr val="bg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5E19634-5A5B-4631-B01F-DA01CD80AAD1}"/>
                </a:ext>
              </a:extLst>
            </p:cNvPr>
            <p:cNvSpPr/>
            <p:nvPr/>
          </p:nvSpPr>
          <p:spPr>
            <a:xfrm>
              <a:off x="1743798" y="2367912"/>
              <a:ext cx="1056246" cy="51597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B4AD3F4-2110-4E59-851A-075A13226AE0}"/>
                </a:ext>
              </a:extLst>
            </p:cNvPr>
            <p:cNvCxnSpPr/>
            <p:nvPr/>
          </p:nvCxnSpPr>
          <p:spPr>
            <a:xfrm>
              <a:off x="2615609" y="2552467"/>
              <a:ext cx="407963" cy="4326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04E5C22-F6CB-4E44-AEFA-3350AB3DF862}"/>
                </a:ext>
              </a:extLst>
            </p:cNvPr>
            <p:cNvCxnSpPr/>
            <p:nvPr/>
          </p:nvCxnSpPr>
          <p:spPr>
            <a:xfrm flipV="1">
              <a:off x="1490316" y="2477045"/>
              <a:ext cx="253482" cy="8471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19D1886-E320-490B-9E07-932FFD23BE58}"/>
                </a:ext>
              </a:extLst>
            </p:cNvPr>
            <p:cNvSpPr txBox="1"/>
            <p:nvPr/>
          </p:nvSpPr>
          <p:spPr>
            <a:xfrm>
              <a:off x="988275" y="2339908"/>
              <a:ext cx="514885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first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0C8C3F8-82F9-498B-BE77-C68C72C87892}"/>
                </a:ext>
              </a:extLst>
            </p:cNvPr>
            <p:cNvCxnSpPr/>
            <p:nvPr/>
          </p:nvCxnSpPr>
          <p:spPr>
            <a:xfrm>
              <a:off x="2463308" y="2376383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DC3B5F-AF54-4D4A-93AA-FDB90EB1113A}"/>
                </a:ext>
              </a:extLst>
            </p:cNvPr>
            <p:cNvSpPr txBox="1"/>
            <p:nvPr/>
          </p:nvSpPr>
          <p:spPr>
            <a:xfrm>
              <a:off x="2117266" y="2439534"/>
              <a:ext cx="30649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4304CC-0821-4F69-87B9-CEA000B22B7E}"/>
                </a:ext>
              </a:extLst>
            </p:cNvPr>
            <p:cNvSpPr/>
            <p:nvPr/>
          </p:nvSpPr>
          <p:spPr>
            <a:xfrm>
              <a:off x="3023572" y="2359971"/>
              <a:ext cx="1056246" cy="51597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EE4760E-9DC3-49A2-9056-AA38D599B872}"/>
                </a:ext>
              </a:extLst>
            </p:cNvPr>
            <p:cNvCxnSpPr/>
            <p:nvPr/>
          </p:nvCxnSpPr>
          <p:spPr>
            <a:xfrm>
              <a:off x="3944172" y="2552467"/>
              <a:ext cx="359174" cy="1701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FBCD167-CFFA-4C2F-9D1E-764219357145}"/>
                </a:ext>
              </a:extLst>
            </p:cNvPr>
            <p:cNvCxnSpPr/>
            <p:nvPr/>
          </p:nvCxnSpPr>
          <p:spPr>
            <a:xfrm>
              <a:off x="3764345" y="2368442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3BF649-1914-4E82-A106-172D4D423687}"/>
                </a:ext>
              </a:extLst>
            </p:cNvPr>
            <p:cNvSpPr txBox="1"/>
            <p:nvPr/>
          </p:nvSpPr>
          <p:spPr>
            <a:xfrm>
              <a:off x="3391727" y="2410329"/>
              <a:ext cx="30649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6AFF74-5F7F-407A-85F6-9246E6703D95}"/>
                </a:ext>
              </a:extLst>
            </p:cNvPr>
            <p:cNvSpPr/>
            <p:nvPr/>
          </p:nvSpPr>
          <p:spPr>
            <a:xfrm>
              <a:off x="4309101" y="2357347"/>
              <a:ext cx="1056246" cy="51597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4337F10-6738-4987-B10F-C019C817B8FE}"/>
                </a:ext>
              </a:extLst>
            </p:cNvPr>
            <p:cNvCxnSpPr/>
            <p:nvPr/>
          </p:nvCxnSpPr>
          <p:spPr>
            <a:xfrm flipV="1">
              <a:off x="5165078" y="2546220"/>
              <a:ext cx="423797" cy="6247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74E7085-2A59-4B0A-84F6-C5E533D72AC3}"/>
                </a:ext>
              </a:extLst>
            </p:cNvPr>
            <p:cNvCxnSpPr/>
            <p:nvPr/>
          </p:nvCxnSpPr>
          <p:spPr>
            <a:xfrm>
              <a:off x="5044562" y="2365818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83A664E-BC05-475F-9E86-1F001FD74D5A}"/>
                </a:ext>
              </a:extLst>
            </p:cNvPr>
            <p:cNvSpPr txBox="1"/>
            <p:nvPr/>
          </p:nvSpPr>
          <p:spPr>
            <a:xfrm>
              <a:off x="4693203" y="2428969"/>
              <a:ext cx="30649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F9BB30-B590-4129-9185-119B5808DFC8}"/>
                </a:ext>
              </a:extLst>
            </p:cNvPr>
            <p:cNvSpPr txBox="1"/>
            <p:nvPr/>
          </p:nvSpPr>
          <p:spPr>
            <a:xfrm>
              <a:off x="6784257" y="2457072"/>
              <a:ext cx="59824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NULL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96E8E7B-3E71-427A-ABFC-8A471FCFEE9B}"/>
                </a:ext>
              </a:extLst>
            </p:cNvPr>
            <p:cNvSpPr/>
            <p:nvPr/>
          </p:nvSpPr>
          <p:spPr>
            <a:xfrm>
              <a:off x="5586289" y="2355186"/>
              <a:ext cx="1056246" cy="51597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01EA116-4C30-4DD1-A968-EA6EF676D6B5}"/>
                </a:ext>
              </a:extLst>
            </p:cNvPr>
            <p:cNvCxnSpPr/>
            <p:nvPr/>
          </p:nvCxnSpPr>
          <p:spPr>
            <a:xfrm>
              <a:off x="6504162" y="2613175"/>
              <a:ext cx="361901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D50EBC8-28A5-4CB7-B250-0903516030D1}"/>
                </a:ext>
              </a:extLst>
            </p:cNvPr>
            <p:cNvCxnSpPr/>
            <p:nvPr/>
          </p:nvCxnSpPr>
          <p:spPr>
            <a:xfrm>
              <a:off x="6332378" y="2363657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5CF23A3-5430-45FD-84F4-A9C3ED081F4D}"/>
                </a:ext>
              </a:extLst>
            </p:cNvPr>
            <p:cNvSpPr txBox="1"/>
            <p:nvPr/>
          </p:nvSpPr>
          <p:spPr>
            <a:xfrm>
              <a:off x="5991657" y="2426808"/>
              <a:ext cx="30649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4C9DB5C-C486-4DB1-A436-2B4B55B66AE9}"/>
                </a:ext>
              </a:extLst>
            </p:cNvPr>
            <p:cNvCxnSpPr/>
            <p:nvPr/>
          </p:nvCxnSpPr>
          <p:spPr>
            <a:xfrm>
              <a:off x="2084075" y="2385244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23CB6BD-6BBB-4AA5-AF19-468C24869DC2}"/>
                </a:ext>
              </a:extLst>
            </p:cNvPr>
            <p:cNvCxnSpPr/>
            <p:nvPr/>
          </p:nvCxnSpPr>
          <p:spPr>
            <a:xfrm flipH="1">
              <a:off x="1488558" y="2764849"/>
              <a:ext cx="366823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787959C-CF4A-4445-A9FF-DF1969BC8296}"/>
                </a:ext>
              </a:extLst>
            </p:cNvPr>
            <p:cNvSpPr txBox="1"/>
            <p:nvPr/>
          </p:nvSpPr>
          <p:spPr>
            <a:xfrm>
              <a:off x="941948" y="2606763"/>
              <a:ext cx="598241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NULL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C98B411-5D8D-40F8-9BD0-42920C50BC22}"/>
                </a:ext>
              </a:extLst>
            </p:cNvPr>
            <p:cNvCxnSpPr/>
            <p:nvPr/>
          </p:nvCxnSpPr>
          <p:spPr>
            <a:xfrm flipH="1">
              <a:off x="2812251" y="2760651"/>
              <a:ext cx="366823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F7CD89-17F6-4D94-80FB-40A5B879D0E9}"/>
                </a:ext>
              </a:extLst>
            </p:cNvPr>
            <p:cNvCxnSpPr/>
            <p:nvPr/>
          </p:nvCxnSpPr>
          <p:spPr>
            <a:xfrm>
              <a:off x="3374485" y="2371988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2EFF4B4-159F-4CEE-B310-DF1C4385400B}"/>
                </a:ext>
              </a:extLst>
            </p:cNvPr>
            <p:cNvCxnSpPr/>
            <p:nvPr/>
          </p:nvCxnSpPr>
          <p:spPr>
            <a:xfrm>
              <a:off x="4644065" y="2364051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EFF9E02-B91E-41D4-B2E6-CAFB17F17AF0}"/>
                </a:ext>
              </a:extLst>
            </p:cNvPr>
            <p:cNvCxnSpPr/>
            <p:nvPr/>
          </p:nvCxnSpPr>
          <p:spPr>
            <a:xfrm flipH="1">
              <a:off x="4090450" y="2760651"/>
              <a:ext cx="33801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8359E7B-6D43-48FD-B61B-2FFA29B2BFAA}"/>
                </a:ext>
              </a:extLst>
            </p:cNvPr>
            <p:cNvCxnSpPr/>
            <p:nvPr/>
          </p:nvCxnSpPr>
          <p:spPr>
            <a:xfrm>
              <a:off x="5979732" y="2355186"/>
              <a:ext cx="0" cy="5159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62EA46E-8D15-408F-927D-47331281BB74}"/>
                </a:ext>
              </a:extLst>
            </p:cNvPr>
            <p:cNvCxnSpPr/>
            <p:nvPr/>
          </p:nvCxnSpPr>
          <p:spPr>
            <a:xfrm flipH="1">
              <a:off x="5365347" y="2760651"/>
              <a:ext cx="39750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529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40" y="99526"/>
            <a:ext cx="8596668" cy="703943"/>
          </a:xfrm>
        </p:spPr>
        <p:txBody>
          <a:bodyPr/>
          <a:lstStyle/>
          <a:p>
            <a:r>
              <a:rPr lang="en-US" dirty="0"/>
              <a:t>Doubly-linked list: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958" y="665584"/>
            <a:ext cx="11058590" cy="60237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dirty="0"/>
              <a:t>Disadvantages: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A bit more memory (now we’ve got that </a:t>
            </a:r>
            <a:r>
              <a:rPr lang="en-US" sz="1900" dirty="0" err="1"/>
              <a:t>prev</a:t>
            </a:r>
            <a:r>
              <a:rPr lang="en-US" sz="1900" dirty="0"/>
              <a:t> pointer space for each node)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Must manage more pointers when performing operations on the linked list (e.g., insert, remove, etc.)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FOR  EVERY CHANGE IN LIST: we must manage both the </a:t>
            </a:r>
            <a:r>
              <a:rPr lang="en-US" sz="1900" b="1" dirty="0"/>
              <a:t>next</a:t>
            </a:r>
            <a:r>
              <a:rPr lang="en-US" sz="1900" dirty="0"/>
              <a:t> AND the </a:t>
            </a:r>
            <a:r>
              <a:rPr lang="en-US" sz="1900" b="1" dirty="0" err="1"/>
              <a:t>prev</a:t>
            </a:r>
            <a:r>
              <a:rPr lang="en-US" sz="1900" dirty="0"/>
              <a:t> pointer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Advantages: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Makes pop() easier (O(1))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Makes inserting in ordered lists, and inserting at index 1 a bit easier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makes removing a bit more intuitive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Makes traversing the list in reverse order easier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Reversing the list is easy now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Can go backwards and forwards from a node in a list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We may need surrounding nodes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sz="1900" dirty="0"/>
              <a:t>We may need data that occurred “close to” a node with certain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3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A65BD-DC84-4BBD-B579-4CFAD2C6B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List Implementation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295E5-DB2B-45A5-90D6-8FA8872B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04" y="1943222"/>
            <a:ext cx="3655562" cy="4160520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Arrays:</a:t>
            </a:r>
          </a:p>
          <a:p>
            <a:r>
              <a:rPr lang="en-US" sz="1700" b="1" dirty="0">
                <a:solidFill>
                  <a:srgbClr val="298087"/>
                </a:solidFill>
              </a:rPr>
              <a:t>Good for:</a:t>
            </a:r>
          </a:p>
          <a:p>
            <a:pPr lvl="1"/>
            <a:r>
              <a:rPr lang="en-US" sz="1700" dirty="0"/>
              <a:t>Finding the kth value (</a:t>
            </a:r>
            <a:r>
              <a:rPr lang="en-US" sz="1700" dirty="0">
                <a:solidFill>
                  <a:srgbClr val="FF0000"/>
                </a:solidFill>
              </a:rPr>
              <a:t>O(1))</a:t>
            </a:r>
          </a:p>
          <a:p>
            <a:r>
              <a:rPr lang="en-US" sz="1700" b="1" dirty="0">
                <a:solidFill>
                  <a:srgbClr val="C00000"/>
                </a:solidFill>
              </a:rPr>
              <a:t>Not so good for:</a:t>
            </a:r>
          </a:p>
          <a:p>
            <a:pPr lvl="1"/>
            <a:r>
              <a:rPr lang="en-US" sz="1700" dirty="0"/>
              <a:t>Anything resizing (</a:t>
            </a:r>
            <a:r>
              <a:rPr lang="en-US" sz="1700" dirty="0">
                <a:solidFill>
                  <a:srgbClr val="FF0000"/>
                </a:solidFill>
              </a:rPr>
              <a:t>O(n))</a:t>
            </a:r>
          </a:p>
          <a:p>
            <a:pPr lvl="1"/>
            <a:r>
              <a:rPr lang="en-US" sz="1700" dirty="0"/>
              <a:t>Finding if x is in the list anywhere</a:t>
            </a:r>
            <a:r>
              <a:rPr lang="en-US" sz="1700" dirty="0">
                <a:solidFill>
                  <a:srgbClr val="FF0000"/>
                </a:solidFill>
              </a:rPr>
              <a:t> O(n))</a:t>
            </a:r>
            <a:endParaRPr lang="en-US" sz="17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C48F77-0B5E-436B-B97D-1654253A5FA3}"/>
              </a:ext>
            </a:extLst>
          </p:cNvPr>
          <p:cNvSpPr txBox="1">
            <a:spLocks/>
          </p:cNvSpPr>
          <p:nvPr/>
        </p:nvSpPr>
        <p:spPr>
          <a:xfrm>
            <a:off x="3770066" y="1943222"/>
            <a:ext cx="4239491" cy="4160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SLL:</a:t>
            </a:r>
          </a:p>
          <a:p>
            <a:r>
              <a:rPr lang="en-US" sz="1800" b="1" dirty="0">
                <a:solidFill>
                  <a:srgbClr val="298087"/>
                </a:solidFill>
              </a:rPr>
              <a:t>Good for:</a:t>
            </a:r>
          </a:p>
          <a:p>
            <a:pPr lvl="1"/>
            <a:r>
              <a:rPr lang="en-US" sz="1800" dirty="0"/>
              <a:t>Joining (</a:t>
            </a:r>
            <a:r>
              <a:rPr lang="en-US" sz="1800" dirty="0">
                <a:solidFill>
                  <a:srgbClr val="FF0000"/>
                </a:solidFill>
              </a:rPr>
              <a:t>O(1))</a:t>
            </a:r>
          </a:p>
          <a:p>
            <a:pPr lvl="1"/>
            <a:r>
              <a:rPr lang="en-US" sz="1800" dirty="0"/>
              <a:t>Pushing (</a:t>
            </a:r>
            <a:r>
              <a:rPr lang="en-US" sz="1800" dirty="0">
                <a:solidFill>
                  <a:srgbClr val="FF0000"/>
                </a:solidFill>
              </a:rPr>
              <a:t>O(1))</a:t>
            </a:r>
          </a:p>
          <a:p>
            <a:r>
              <a:rPr lang="en-US" sz="1800" b="1" dirty="0">
                <a:solidFill>
                  <a:srgbClr val="C00000"/>
                </a:solidFill>
              </a:rPr>
              <a:t>Not so good for:</a:t>
            </a:r>
          </a:p>
          <a:p>
            <a:pPr lvl="1"/>
            <a:r>
              <a:rPr lang="en-US" sz="1800" dirty="0"/>
              <a:t>Popping (</a:t>
            </a:r>
            <a:r>
              <a:rPr lang="en-US" sz="1800" dirty="0">
                <a:solidFill>
                  <a:srgbClr val="FF0000"/>
                </a:solidFill>
              </a:rPr>
              <a:t>O(n))</a:t>
            </a:r>
          </a:p>
          <a:p>
            <a:pPr lvl="1"/>
            <a:r>
              <a:rPr lang="en-US" sz="1800" dirty="0"/>
              <a:t>Anything going backwards</a:t>
            </a:r>
          </a:p>
          <a:p>
            <a:pPr lvl="1"/>
            <a:r>
              <a:rPr lang="en-US" sz="1800" dirty="0"/>
              <a:t>Finding the kth value in the list (</a:t>
            </a:r>
            <a:r>
              <a:rPr lang="en-US" sz="1800" dirty="0">
                <a:solidFill>
                  <a:srgbClr val="FF0000"/>
                </a:solidFill>
              </a:rPr>
              <a:t>O(n))</a:t>
            </a:r>
          </a:p>
          <a:p>
            <a:pPr lvl="1"/>
            <a:r>
              <a:rPr lang="en-US" sz="1800" dirty="0"/>
              <a:t>Finding if x is in the list anywhere </a:t>
            </a:r>
            <a:r>
              <a:rPr lang="en-US" sz="1800" dirty="0">
                <a:solidFill>
                  <a:srgbClr val="FF0000"/>
                </a:solidFill>
              </a:rPr>
              <a:t>O(n))</a:t>
            </a:r>
            <a:endParaRPr lang="en-US" sz="1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0540E41-6DD6-4C0A-90AD-1E812516C28D}"/>
              </a:ext>
            </a:extLst>
          </p:cNvPr>
          <p:cNvSpPr txBox="1">
            <a:spLocks/>
          </p:cNvSpPr>
          <p:nvPr/>
        </p:nvSpPr>
        <p:spPr>
          <a:xfrm>
            <a:off x="7906870" y="1943222"/>
            <a:ext cx="4170625" cy="4160520"/>
          </a:xfrm>
          <a:prstGeom prst="rect">
            <a:avLst/>
          </a:prstGeom>
          <a:solidFill>
            <a:srgbClr val="CCEBEB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DLL:</a:t>
            </a:r>
          </a:p>
          <a:p>
            <a:r>
              <a:rPr lang="en-US" sz="2000" b="1" dirty="0">
                <a:solidFill>
                  <a:srgbClr val="298087"/>
                </a:solidFill>
              </a:rPr>
              <a:t>Good for:</a:t>
            </a:r>
          </a:p>
          <a:p>
            <a:pPr lvl="1"/>
            <a:r>
              <a:rPr lang="en-US" sz="2000" dirty="0"/>
              <a:t>Joining (</a:t>
            </a:r>
            <a:r>
              <a:rPr lang="en-US" sz="2000" dirty="0">
                <a:solidFill>
                  <a:srgbClr val="FF0000"/>
                </a:solidFill>
              </a:rPr>
              <a:t>O(1))</a:t>
            </a:r>
          </a:p>
          <a:p>
            <a:pPr lvl="1"/>
            <a:r>
              <a:rPr lang="en-US" sz="2000" dirty="0"/>
              <a:t>Pushing (</a:t>
            </a:r>
            <a:r>
              <a:rPr lang="en-US" sz="2000" dirty="0">
                <a:solidFill>
                  <a:srgbClr val="FF0000"/>
                </a:solidFill>
              </a:rPr>
              <a:t>O(1))</a:t>
            </a:r>
          </a:p>
          <a:p>
            <a:pPr lvl="1"/>
            <a:r>
              <a:rPr lang="en-US" sz="2000" dirty="0"/>
              <a:t>Popping (</a:t>
            </a:r>
            <a:r>
              <a:rPr lang="en-US" sz="2000" dirty="0">
                <a:solidFill>
                  <a:srgbClr val="FF0000"/>
                </a:solidFill>
              </a:rPr>
              <a:t>O(1))</a:t>
            </a:r>
          </a:p>
          <a:p>
            <a:pPr lvl="1"/>
            <a:r>
              <a:rPr lang="en-US" sz="2000" dirty="0"/>
              <a:t>Going backwards and forwards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Not so good for:</a:t>
            </a:r>
          </a:p>
          <a:p>
            <a:pPr lvl="1"/>
            <a:r>
              <a:rPr lang="en-US" sz="2000" dirty="0"/>
              <a:t>Finding the kth value in the list (</a:t>
            </a:r>
            <a:r>
              <a:rPr lang="en-US" sz="2000" dirty="0">
                <a:solidFill>
                  <a:srgbClr val="FF0000"/>
                </a:solidFill>
              </a:rPr>
              <a:t>O(n)) </a:t>
            </a:r>
          </a:p>
          <a:p>
            <a:pPr lvl="1"/>
            <a:r>
              <a:rPr lang="en-US" sz="2000" dirty="0"/>
              <a:t>Finding if x is in the list anywhere </a:t>
            </a:r>
            <a:r>
              <a:rPr lang="en-US" sz="2000" dirty="0">
                <a:solidFill>
                  <a:srgbClr val="FF0000"/>
                </a:solidFill>
              </a:rPr>
              <a:t>O(n))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775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23F556-FD53-4E4B-9B34-825A54DC4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Takeaways: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59841-0A21-47C2-9588-A0C70ABBB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r>
              <a:rPr lang="en-US" sz="2000" dirty="0"/>
              <a:t>ADT List can be implemented:</a:t>
            </a:r>
          </a:p>
          <a:p>
            <a:pPr lvl="1"/>
            <a:r>
              <a:rPr lang="en-US" sz="2000" b="1" dirty="0">
                <a:solidFill>
                  <a:srgbClr val="298087"/>
                </a:solidFill>
              </a:rPr>
              <a:t>Arrays</a:t>
            </a:r>
          </a:p>
          <a:p>
            <a:pPr lvl="1"/>
            <a:r>
              <a:rPr lang="en-US" sz="2000" b="1" dirty="0">
                <a:solidFill>
                  <a:srgbClr val="298087"/>
                </a:solidFill>
              </a:rPr>
              <a:t>SLL</a:t>
            </a:r>
          </a:p>
          <a:p>
            <a:pPr lvl="1"/>
            <a:r>
              <a:rPr lang="en-US" sz="2000" b="1" dirty="0">
                <a:solidFill>
                  <a:srgbClr val="298087"/>
                </a:solidFill>
              </a:rPr>
              <a:t>DLL</a:t>
            </a:r>
            <a:r>
              <a:rPr lang="en-US" sz="2000" dirty="0"/>
              <a:t>	</a:t>
            </a:r>
          </a:p>
          <a:p>
            <a:r>
              <a:rPr lang="en-US" sz="2000" dirty="0"/>
              <a:t>Depends on what you intend to do with your data</a:t>
            </a:r>
          </a:p>
          <a:p>
            <a:r>
              <a:rPr lang="en-US" sz="2000" b="1" i="1" dirty="0"/>
              <a:t>None are good at finding if x is in your data anywhere!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608AE0-14E2-4818-83B3-32836CC7CF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9" r="1" b="1"/>
          <a:stretch/>
        </p:blipFill>
        <p:spPr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6624617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431"/>
      </a:dk2>
      <a:lt2>
        <a:srgbClr val="E2E5E8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7030D9"/>
      </a:accent6>
      <a:hlink>
        <a:srgbClr val="3F84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1025</Words>
  <Application>Microsoft Office PowerPoint</Application>
  <PresentationFormat>Widescreen</PresentationFormat>
  <Paragraphs>175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BrushVTI</vt:lpstr>
      <vt:lpstr>Doubly Linked Lists</vt:lpstr>
      <vt:lpstr>Problems with Singly Linked List:</vt:lpstr>
      <vt:lpstr>Remember Pop()</vt:lpstr>
      <vt:lpstr>Solution: Doubly-linked list: pop()</vt:lpstr>
      <vt:lpstr>Inserting 6 into the ordered list:</vt:lpstr>
      <vt:lpstr>PowerPoint Presentation</vt:lpstr>
      <vt:lpstr>Doubly-linked list:</vt:lpstr>
      <vt:lpstr>ADT List Implementation Comparison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Doubly Linked Lists</dc:title>
  <dc:creator>Yarrington, Debra</dc:creator>
  <cp:lastModifiedBy>Yarrington, Debra</cp:lastModifiedBy>
  <cp:revision>4</cp:revision>
  <dcterms:created xsi:type="dcterms:W3CDTF">2020-10-03T19:22:20Z</dcterms:created>
  <dcterms:modified xsi:type="dcterms:W3CDTF">2020-10-03T20:32:33Z</dcterms:modified>
</cp:coreProperties>
</file>