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773" r:id="rId1"/>
  </p:sldMasterIdLst>
  <p:sldIdLst>
    <p:sldId id="256" r:id="rId2"/>
    <p:sldId id="322" r:id="rId3"/>
    <p:sldId id="324" r:id="rId4"/>
    <p:sldId id="320" r:id="rId5"/>
    <p:sldId id="321" r:id="rId6"/>
    <p:sldId id="325" r:id="rId7"/>
    <p:sldId id="323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0000" autoAdjust="0"/>
    <p:restoredTop sz="94660"/>
  </p:normalViewPr>
  <p:slideViewPr>
    <p:cSldViewPr snapToGrid="0">
      <p:cViewPr varScale="1">
        <p:scale>
          <a:sx n="81" d="100"/>
          <a:sy n="81" d="100"/>
        </p:scale>
        <p:origin x="34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5127691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smtClean="0"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166786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84018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563115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737690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690874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129573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068868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1916481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smtClean="0"/>
              <a:t>10/2/2020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756269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smtClean="0"/>
              <a:pPr/>
              <a:t>10/2/2020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26840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B61BEF0D-F0BB-DE4B-95CE-6DB70DBA9567}" type="datetimeFigureOut">
              <a:rPr lang="en-US" smtClean="0"/>
              <a:pPr/>
              <a:t>10/2/2020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257810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74" r:id="rId1"/>
    <p:sldLayoutId id="2147483775" r:id="rId2"/>
    <p:sldLayoutId id="2147483776" r:id="rId3"/>
    <p:sldLayoutId id="2147483777" r:id="rId4"/>
    <p:sldLayoutId id="2147483778" r:id="rId5"/>
    <p:sldLayoutId id="2147483779" r:id="rId6"/>
    <p:sldLayoutId id="2147483780" r:id="rId7"/>
    <p:sldLayoutId id="2147483781" r:id="rId8"/>
    <p:sldLayoutId id="2147483782" r:id="rId9"/>
    <p:sldLayoutId id="2147483783" r:id="rId10"/>
    <p:sldLayoutId id="21474837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Algorithm Analysis  </a:t>
            </a:r>
            <a:br>
              <a:rPr lang="en-US" dirty="0"/>
            </a:br>
            <a:r>
              <a:rPr lang="en-US" dirty="0"/>
              <a:t>Intro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Just the basics here</a:t>
            </a:r>
          </a:p>
        </p:txBody>
      </p:sp>
    </p:spTree>
    <p:extLst>
      <p:ext uri="{BB962C8B-B14F-4D97-AF65-F5344CB8AC3E}">
        <p14:creationId xmlns:p14="http://schemas.microsoft.com/office/powerpoint/2010/main" val="35750594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FF710-E216-45E9-998C-EA120E311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050" y="213523"/>
            <a:ext cx="9875520" cy="598190"/>
          </a:xfrm>
        </p:spPr>
        <p:txBody>
          <a:bodyPr>
            <a:normAutofit fontScale="90000"/>
          </a:bodyPr>
          <a:lstStyle/>
          <a:p>
            <a:r>
              <a:rPr lang="en-US" dirty="0"/>
              <a:t>Algorithm Analysis for Dummies*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9E9FB-A920-4923-BC91-359C7F202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840" y="860613"/>
            <a:ext cx="11540021" cy="5100313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 marL="45720" indent="0">
              <a:spcBef>
                <a:spcPts val="600"/>
              </a:spcBef>
              <a:buNone/>
            </a:pPr>
            <a:r>
              <a:rPr lang="en-US" altLang="en-US" sz="2600" b="1" dirty="0">
                <a:solidFill>
                  <a:schemeClr val="accent4">
                    <a:lumMod val="75000"/>
                  </a:schemeClr>
                </a:solidFill>
              </a:rPr>
              <a:t>Algorithm Analysis definition:</a:t>
            </a:r>
          </a:p>
          <a:p>
            <a:pPr lvl="1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comparing algorithms based upon the amount of computing resources that each algorithm uses</a:t>
            </a:r>
          </a:p>
          <a:p>
            <a:pPr lvl="2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en-US" sz="1900" dirty="0">
                <a:solidFill>
                  <a:schemeClr val="accent4">
                    <a:lumMod val="75000"/>
                  </a:schemeClr>
                </a:solidFill>
              </a:rPr>
              <a:t>Worry about time  the algorithm takes to run</a:t>
            </a:r>
          </a:p>
          <a:p>
            <a:pPr lvl="2">
              <a:lnSpc>
                <a:spcPct val="120000"/>
              </a:lnSpc>
              <a:spcBef>
                <a:spcPts val="100"/>
              </a:spcBef>
              <a:spcAft>
                <a:spcPts val="100"/>
              </a:spcAft>
            </a:pPr>
            <a:r>
              <a:rPr lang="en-US" altLang="en-US" sz="1900" dirty="0">
                <a:solidFill>
                  <a:schemeClr val="accent4">
                    <a:lumMod val="75000"/>
                  </a:schemeClr>
                </a:solidFill>
              </a:rPr>
              <a:t>Worry about the space an algorithm takes up</a:t>
            </a:r>
          </a:p>
          <a:p>
            <a:pPr lvl="3"/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D49A2EC3-E16A-4478-851C-3A078401DE0A}"/>
              </a:ext>
            </a:extLst>
          </p:cNvPr>
          <p:cNvSpPr txBox="1"/>
          <p:nvPr/>
        </p:nvSpPr>
        <p:spPr>
          <a:xfrm>
            <a:off x="317840" y="5960926"/>
            <a:ext cx="895818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i="1" dirty="0"/>
              <a:t>*There’s a whole course on this – clearly this is just a very simple introduction!!!</a:t>
            </a:r>
          </a:p>
          <a:p>
            <a:r>
              <a:rPr lang="en-US" b="1" i="1" dirty="0"/>
              <a:t>*And I’m not implying you’re dumb!!!!!</a:t>
            </a:r>
          </a:p>
        </p:txBody>
      </p:sp>
    </p:spTree>
    <p:extLst>
      <p:ext uri="{BB962C8B-B14F-4D97-AF65-F5344CB8AC3E}">
        <p14:creationId xmlns:p14="http://schemas.microsoft.com/office/powerpoint/2010/main" val="14092787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FF710-E216-45E9-998C-EA120E311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050" y="213523"/>
            <a:ext cx="9875520" cy="598190"/>
          </a:xfrm>
        </p:spPr>
        <p:txBody>
          <a:bodyPr>
            <a:normAutofit fontScale="90000"/>
          </a:bodyPr>
          <a:lstStyle/>
          <a:p>
            <a:r>
              <a:rPr lang="en-US" dirty="0"/>
              <a:t>Algorithm Analysis for Dummies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9E9FB-A920-4923-BC91-359C7F202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840" y="860613"/>
            <a:ext cx="11540021" cy="569666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 fontScale="77500" lnSpcReduction="20000"/>
          </a:bodyPr>
          <a:lstStyle/>
          <a:p>
            <a:pPr marL="45720" indent="0">
              <a:spcBef>
                <a:spcPts val="3000"/>
              </a:spcBef>
              <a:buNone/>
            </a:pPr>
            <a:r>
              <a:rPr lang="en-US" sz="2800" b="1" dirty="0">
                <a:solidFill>
                  <a:schemeClr val="accent4">
                    <a:lumMod val="75000"/>
                  </a:schemeClr>
                </a:solidFill>
              </a:rPr>
              <a:t>Why?</a:t>
            </a:r>
          </a:p>
          <a:p>
            <a:pPr lvl="1">
              <a:spcBef>
                <a:spcPts val="1000"/>
              </a:spcBef>
            </a:pPr>
            <a:r>
              <a:rPr lang="en-US" sz="2800" dirty="0">
                <a:solidFill>
                  <a:schemeClr val="accent4">
                    <a:lumMod val="75000"/>
                  </a:schemeClr>
                </a:solidFill>
              </a:rPr>
              <a:t>Gives us a systematic, theoretical estimate of the efficiency of an algorithm</a:t>
            </a:r>
          </a:p>
          <a:p>
            <a:pPr lvl="2">
              <a:spcBef>
                <a:spcPts val="1000"/>
              </a:spcBef>
            </a:pP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Could just run algorithm and measure time: why don’t we do this?</a:t>
            </a:r>
          </a:p>
          <a:p>
            <a:pPr lvl="3">
              <a:spcBef>
                <a:spcPts val="1000"/>
              </a:spcBef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</a:rPr>
              <a:t>Everyone’s computer is different – different ram, different processor, etc.</a:t>
            </a:r>
          </a:p>
          <a:p>
            <a:pPr lvl="3">
              <a:spcBef>
                <a:spcPts val="1000"/>
              </a:spcBef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</a:rPr>
              <a:t>Also, we don’t know what a person has running simultaneously on their computer</a:t>
            </a:r>
          </a:p>
          <a:p>
            <a:pPr lvl="1">
              <a:spcBef>
                <a:spcPts val="1000"/>
              </a:spcBef>
            </a:pPr>
            <a:r>
              <a:rPr lang="en-US" sz="2800" dirty="0">
                <a:solidFill>
                  <a:schemeClr val="accent4">
                    <a:lumMod val="75000"/>
                  </a:schemeClr>
                </a:solidFill>
              </a:rPr>
              <a:t>Instead, Alg. Analysis gives us a systematic way to compare different algorithms’ efficiency</a:t>
            </a:r>
          </a:p>
          <a:p>
            <a:pPr lvl="2">
              <a:spcBef>
                <a:spcPts val="1000"/>
              </a:spcBef>
            </a:pP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Lets us systematically compare the efficiency of different algorithms whose end result might be the same</a:t>
            </a:r>
          </a:p>
          <a:p>
            <a:pPr lvl="2">
              <a:spcBef>
                <a:spcPts val="1000"/>
              </a:spcBef>
            </a:pPr>
            <a:r>
              <a:rPr lang="en-US" sz="2400" dirty="0">
                <a:solidFill>
                  <a:schemeClr val="accent4">
                    <a:lumMod val="75000"/>
                  </a:schemeClr>
                </a:solidFill>
              </a:rPr>
              <a:t>E.g., sorting</a:t>
            </a:r>
          </a:p>
          <a:p>
            <a:pPr lvl="3">
              <a:spcBef>
                <a:spcPts val="1000"/>
              </a:spcBef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</a:rPr>
              <a:t>MANY sorting algorithms (like, at least a </a:t>
            </a:r>
            <a:r>
              <a:rPr lang="en-US" sz="2000" dirty="0" err="1">
                <a:solidFill>
                  <a:schemeClr val="accent4">
                    <a:lumMod val="75000"/>
                  </a:schemeClr>
                </a:solidFill>
              </a:rPr>
              <a:t>bzillion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</a:rPr>
              <a:t>!)</a:t>
            </a:r>
          </a:p>
          <a:p>
            <a:pPr lvl="4">
              <a:spcBef>
                <a:spcPts val="1000"/>
              </a:spcBef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</a:rPr>
              <a:t>All result in data that is, well, sorted </a:t>
            </a:r>
          </a:p>
          <a:p>
            <a:pPr lvl="5">
              <a:spcBef>
                <a:spcPts val="1000"/>
              </a:spcBef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</a:rPr>
              <a:t>(otherwise it’s a pretty crappy sorting algorithm)</a:t>
            </a:r>
          </a:p>
          <a:p>
            <a:pPr lvl="3">
              <a:spcBef>
                <a:spcPts val="1000"/>
              </a:spcBef>
            </a:pPr>
            <a:r>
              <a:rPr lang="en-US" sz="2000" dirty="0">
                <a:solidFill>
                  <a:schemeClr val="accent4">
                    <a:lumMod val="75000"/>
                  </a:schemeClr>
                </a:solidFill>
              </a:rPr>
              <a:t>So how do you pick which sorting algorithm to use?</a:t>
            </a:r>
          </a:p>
          <a:p>
            <a:pPr marL="822960" lvl="3" indent="0">
              <a:spcBef>
                <a:spcPts val="1000"/>
              </a:spcBef>
              <a:buNone/>
            </a:pPr>
            <a:endParaRPr lang="en-US" sz="2000" dirty="0">
              <a:solidFill>
                <a:schemeClr val="accent4">
                  <a:lumMod val="75000"/>
                </a:schemeClr>
              </a:solidFill>
            </a:endParaRPr>
          </a:p>
          <a:p>
            <a:pPr lvl="3">
              <a:spcBef>
                <a:spcPts val="1000"/>
              </a:spcBef>
            </a:pPr>
            <a:r>
              <a:rPr lang="en-US" sz="2000" b="1" i="1" dirty="0">
                <a:solidFill>
                  <a:schemeClr val="accent4">
                    <a:lumMod val="75000"/>
                  </a:schemeClr>
                </a:solidFill>
              </a:rPr>
              <a:t>How do you know, if you invent a new sorting algorithm, whether it’s better than existing sorting algorithms?</a:t>
            </a:r>
          </a:p>
          <a:p>
            <a:pPr lvl="3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487264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FF710-E216-45E9-998C-EA120E311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050" y="213523"/>
            <a:ext cx="9875520" cy="598190"/>
          </a:xfrm>
        </p:spPr>
        <p:txBody>
          <a:bodyPr>
            <a:normAutofit fontScale="90000"/>
          </a:bodyPr>
          <a:lstStyle/>
          <a:p>
            <a:r>
              <a:rPr lang="en-US" dirty="0"/>
              <a:t>Algorithm Analysis for Dummies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9E9FB-A920-4923-BC91-359C7F202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840" y="860613"/>
            <a:ext cx="11540021" cy="569666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 largely worry about the </a:t>
            </a:r>
            <a:r>
              <a:rPr lang="en-US" dirty="0">
                <a:solidFill>
                  <a:srgbClr val="0070C0"/>
                </a:solidFill>
              </a:rPr>
              <a:t>worst case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when we’re comparing algorithms-</a:t>
            </a:r>
            <a:r>
              <a:rPr lang="en-US" dirty="0">
                <a:solidFill>
                  <a:srgbClr val="0070C0"/>
                </a:solidFill>
              </a:rPr>
              <a:t>Big O, or O(  )  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We throw away constants and lower degrees 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If the analysis amounts to </a:t>
            </a:r>
            <a:r>
              <a:rPr lang="en-US" dirty="0">
                <a:solidFill>
                  <a:srgbClr val="0070C0"/>
                </a:solidFill>
              </a:rPr>
              <a:t>3 n</a:t>
            </a:r>
            <a:r>
              <a:rPr lang="en-US" baseline="30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 + 2n +4  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the worst case would be considered </a:t>
            </a:r>
            <a:r>
              <a:rPr lang="en-US" dirty="0">
                <a:solidFill>
                  <a:srgbClr val="0070C0"/>
                </a:solidFill>
              </a:rPr>
              <a:t>O(n</a:t>
            </a:r>
            <a:r>
              <a:rPr lang="en-US" baseline="30000" dirty="0">
                <a:solidFill>
                  <a:srgbClr val="0070C0"/>
                </a:solidFill>
              </a:rPr>
              <a:t>2</a:t>
            </a:r>
            <a:r>
              <a:rPr lang="en-US" dirty="0">
                <a:solidFill>
                  <a:srgbClr val="0070C0"/>
                </a:solidFill>
              </a:rPr>
              <a:t>)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If the algorithm </a:t>
            </a:r>
            <a:r>
              <a:rPr lang="en-US" dirty="0">
                <a:solidFill>
                  <a:srgbClr val="0070C0"/>
                </a:solidFill>
              </a:rPr>
              <a:t>does the same number of steps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 regardless of the size of the data being analyzed, the </a:t>
            </a:r>
            <a:r>
              <a:rPr lang="en-US" dirty="0">
                <a:solidFill>
                  <a:srgbClr val="0070C0"/>
                </a:solidFill>
              </a:rPr>
              <a:t>time analysis is considered to be constant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 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And since we drop constants, the analysis would be </a:t>
            </a:r>
            <a:r>
              <a:rPr lang="en-US" dirty="0">
                <a:solidFill>
                  <a:srgbClr val="0070C0"/>
                </a:solidFill>
              </a:rPr>
              <a:t>O(1)</a:t>
            </a:r>
          </a:p>
          <a:p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If </a:t>
            </a:r>
            <a:r>
              <a:rPr lang="en-US" dirty="0">
                <a:solidFill>
                  <a:srgbClr val="0070C0"/>
                </a:solidFill>
              </a:rPr>
              <a:t>there’s a loop that loops through all the data (or most of the data)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, that is considered </a:t>
            </a:r>
            <a:r>
              <a:rPr lang="en-US" dirty="0">
                <a:solidFill>
                  <a:srgbClr val="0070C0"/>
                </a:solidFill>
              </a:rPr>
              <a:t>O(n)  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Because there are n data points </a:t>
            </a:r>
          </a:p>
          <a:p>
            <a:pPr lvl="1"/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This includes n – 1 and going through all the data, say, 3 times, because we drop constants!</a:t>
            </a:r>
          </a:p>
        </p:txBody>
      </p:sp>
    </p:spTree>
    <p:extLst>
      <p:ext uri="{BB962C8B-B14F-4D97-AF65-F5344CB8AC3E}">
        <p14:creationId xmlns:p14="http://schemas.microsoft.com/office/powerpoint/2010/main" val="23147061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FF710-E216-45E9-998C-EA120E311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050" y="213523"/>
            <a:ext cx="9875520" cy="598190"/>
          </a:xfrm>
        </p:spPr>
        <p:txBody>
          <a:bodyPr>
            <a:normAutofit fontScale="90000"/>
          </a:bodyPr>
          <a:lstStyle/>
          <a:p>
            <a:r>
              <a:rPr lang="en-US" dirty="0"/>
              <a:t>Algorithm Analysis for Dummies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9E9FB-A920-4923-BC91-359C7F202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840" y="860613"/>
            <a:ext cx="11540021" cy="569666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spcBef>
                <a:spcPts val="1000"/>
              </a:spcBef>
            </a:pPr>
            <a:r>
              <a:rPr lang="en-US" dirty="0"/>
              <a:t>If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there’s a loop that, for every piece of data, calls a loop that goes through every piece of data, </a:t>
            </a:r>
            <a:r>
              <a:rPr lang="en-US" dirty="0"/>
              <a:t>that will be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O(n</a:t>
            </a:r>
            <a:r>
              <a:rPr lang="en-US" baseline="30000" dirty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) </a:t>
            </a:r>
          </a:p>
          <a:p>
            <a:pPr marL="548640" lvl="2" indent="0">
              <a:spcBef>
                <a:spcPts val="1000"/>
              </a:spcBef>
              <a:buNone/>
            </a:pPr>
            <a:r>
              <a:rPr lang="en-US" sz="2000" dirty="0"/>
              <a:t>i.e., </a:t>
            </a:r>
            <a:r>
              <a:rPr lang="en-US" sz="2000" dirty="0">
                <a:solidFill>
                  <a:srgbClr val="C00000"/>
                </a:solidFill>
              </a:rPr>
              <a:t>for (int </a:t>
            </a:r>
            <a:r>
              <a:rPr lang="en-US" sz="2000" dirty="0" err="1">
                <a:solidFill>
                  <a:srgbClr val="C00000"/>
                </a:solidFill>
              </a:rPr>
              <a:t>i</a:t>
            </a:r>
            <a:r>
              <a:rPr lang="en-US" sz="2000" dirty="0">
                <a:solidFill>
                  <a:srgbClr val="C00000"/>
                </a:solidFill>
              </a:rPr>
              <a:t>= 0; </a:t>
            </a:r>
            <a:r>
              <a:rPr lang="en-US" sz="2000" dirty="0" err="1">
                <a:solidFill>
                  <a:srgbClr val="C00000"/>
                </a:solidFill>
              </a:rPr>
              <a:t>i</a:t>
            </a:r>
            <a:r>
              <a:rPr lang="en-US" sz="2000" dirty="0">
                <a:solidFill>
                  <a:srgbClr val="C00000"/>
                </a:solidFill>
              </a:rPr>
              <a:t>&lt;n; </a:t>
            </a:r>
            <a:r>
              <a:rPr lang="en-US" sz="2000" dirty="0" err="1">
                <a:solidFill>
                  <a:srgbClr val="C00000"/>
                </a:solidFill>
              </a:rPr>
              <a:t>i</a:t>
            </a:r>
            <a:r>
              <a:rPr lang="en-US" sz="2000" dirty="0">
                <a:solidFill>
                  <a:srgbClr val="C00000"/>
                </a:solidFill>
              </a:rPr>
              <a:t>++) {</a:t>
            </a:r>
          </a:p>
          <a:p>
            <a:pPr marL="1097280" lvl="4" indent="0">
              <a:spcBef>
                <a:spcPts val="1000"/>
              </a:spcBef>
              <a:buNone/>
            </a:pPr>
            <a:r>
              <a:rPr lang="en-US" sz="2000" dirty="0">
                <a:solidFill>
                  <a:srgbClr val="C00000"/>
                </a:solidFill>
              </a:rPr>
              <a:t>for (int j =</a:t>
            </a:r>
            <a:r>
              <a:rPr lang="en-US" sz="2000" dirty="0" err="1">
                <a:solidFill>
                  <a:srgbClr val="C00000"/>
                </a:solidFill>
              </a:rPr>
              <a:t>i</a:t>
            </a:r>
            <a:r>
              <a:rPr lang="en-US" sz="2000" dirty="0">
                <a:solidFill>
                  <a:srgbClr val="C00000"/>
                </a:solidFill>
              </a:rPr>
              <a:t>; j&lt;n; </a:t>
            </a:r>
            <a:r>
              <a:rPr lang="en-US" sz="2000" dirty="0" err="1">
                <a:solidFill>
                  <a:srgbClr val="C00000"/>
                </a:solidFill>
              </a:rPr>
              <a:t>j++</a:t>
            </a:r>
            <a:r>
              <a:rPr lang="en-US" sz="2000" dirty="0">
                <a:solidFill>
                  <a:srgbClr val="C00000"/>
                </a:solidFill>
              </a:rPr>
              <a:t>) {</a:t>
            </a:r>
          </a:p>
          <a:p>
            <a:pPr marL="457200" lvl="4" indent="0">
              <a:spcBef>
                <a:spcPts val="1000"/>
              </a:spcBef>
              <a:buNone/>
            </a:pPr>
            <a:r>
              <a:rPr lang="en-US" sz="2000" dirty="0"/>
              <a:t>works out to be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n + n-1 + n-2+n-3…1 </a:t>
            </a:r>
            <a:r>
              <a:rPr lang="en-US" sz="2000" dirty="0"/>
              <a:t>which is 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(n</a:t>
            </a:r>
            <a:r>
              <a:rPr lang="en-US" sz="2000" baseline="30000" dirty="0">
                <a:solidFill>
                  <a:schemeClr val="accent1">
                    <a:lumMod val="75000"/>
                  </a:schemeClr>
                </a:solidFill>
              </a:rPr>
              <a:t>2</a:t>
            </a:r>
            <a:r>
              <a:rPr lang="en-US" sz="2000" dirty="0">
                <a:solidFill>
                  <a:schemeClr val="accent1">
                    <a:lumMod val="75000"/>
                  </a:schemeClr>
                </a:solidFill>
              </a:rPr>
              <a:t> + n) /2</a:t>
            </a:r>
          </a:p>
          <a:p>
            <a:pPr marL="457200" lvl="4" indent="0">
              <a:spcBef>
                <a:spcPts val="1000"/>
              </a:spcBef>
              <a:buNone/>
            </a:pPr>
            <a:r>
              <a:rPr lang="en-US" sz="2000" dirty="0"/>
              <a:t>Drop 2 – it’s a constant</a:t>
            </a:r>
          </a:p>
          <a:p>
            <a:pPr marL="457200" lvl="4" indent="0">
              <a:spcBef>
                <a:spcPts val="1000"/>
              </a:spcBef>
              <a:buNone/>
            </a:pPr>
            <a:r>
              <a:rPr lang="en-US" sz="2000" dirty="0"/>
              <a:t>Drop n – it’s a lower degree.</a:t>
            </a:r>
          </a:p>
          <a:p>
            <a:pPr marL="457200" lvl="4" indent="0">
              <a:spcBef>
                <a:spcPts val="1000"/>
              </a:spcBef>
              <a:buNone/>
            </a:pPr>
            <a:r>
              <a:rPr lang="en-US" sz="2000" dirty="0"/>
              <a:t>Get 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</a:rPr>
              <a:t>O(n</a:t>
            </a:r>
            <a:r>
              <a:rPr lang="en-US" sz="2000" baseline="30000" dirty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en-US" sz="2000" dirty="0">
                <a:solidFill>
                  <a:schemeClr val="accent4">
                    <a:lumMod val="75000"/>
                  </a:schemeClr>
                </a:solidFill>
              </a:rPr>
              <a:t>) </a:t>
            </a:r>
            <a:endParaRPr lang="en-US" sz="1200" dirty="0">
              <a:solidFill>
                <a:srgbClr val="C00000"/>
              </a:solidFill>
            </a:endParaRPr>
          </a:p>
          <a:p>
            <a:pPr marL="1097280" lvl="4" indent="0"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182910585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9AFF710-E216-45E9-998C-EA120E311B5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3050" y="213523"/>
            <a:ext cx="9875520" cy="598190"/>
          </a:xfrm>
        </p:spPr>
        <p:txBody>
          <a:bodyPr>
            <a:normAutofit fontScale="90000"/>
          </a:bodyPr>
          <a:lstStyle/>
          <a:p>
            <a:r>
              <a:rPr lang="en-US" dirty="0"/>
              <a:t>Algorithm Analysis for Dummies Continued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5B9E9FB-A920-4923-BC91-359C7F202C2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7840" y="860613"/>
            <a:ext cx="11540021" cy="5696662"/>
          </a:xfrm>
          <a:solidFill>
            <a:schemeClr val="accent5">
              <a:lumMod val="20000"/>
              <a:lumOff val="80000"/>
            </a:schemeClr>
          </a:solidFill>
        </p:spPr>
        <p:txBody>
          <a:bodyPr>
            <a:normAutofit/>
          </a:bodyPr>
          <a:lstStyle/>
          <a:p>
            <a:pPr>
              <a:lnSpc>
                <a:spcPct val="100000"/>
              </a:lnSpc>
              <a:spcBef>
                <a:spcPts val="1000"/>
              </a:spcBef>
            </a:pPr>
            <a:r>
              <a:rPr lang="en-US" dirty="0"/>
              <a:t>If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there’s a loop and in some way, every time the loop executes, the data is cut in half (</a:t>
            </a:r>
            <a:r>
              <a:rPr lang="en-US" dirty="0" err="1">
                <a:solidFill>
                  <a:schemeClr val="accent1">
                    <a:lumMod val="75000"/>
                  </a:schemeClr>
                </a:solidFill>
              </a:rPr>
              <a:t>ish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), </a:t>
            </a:r>
            <a:br>
              <a:rPr lang="en-US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en-US" dirty="0"/>
              <a:t>that will be: 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O(log</a:t>
            </a:r>
            <a:r>
              <a:rPr lang="en-US" baseline="-25000" dirty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en-US" dirty="0">
                <a:solidFill>
                  <a:schemeClr val="accent4">
                    <a:lumMod val="75000"/>
                  </a:schemeClr>
                </a:solidFill>
              </a:rPr>
              <a:t>n) </a:t>
            </a:r>
          </a:p>
          <a:p>
            <a:pPr marL="548640" lvl="2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200" dirty="0"/>
              <a:t>i.e., </a:t>
            </a:r>
            <a:r>
              <a:rPr lang="en-US" sz="2200" dirty="0">
                <a:solidFill>
                  <a:srgbClr val="C00000"/>
                </a:solidFill>
              </a:rPr>
              <a:t>for (int </a:t>
            </a:r>
            <a:r>
              <a:rPr lang="en-US" sz="2200" dirty="0" err="1">
                <a:solidFill>
                  <a:srgbClr val="C00000"/>
                </a:solidFill>
              </a:rPr>
              <a:t>i</a:t>
            </a:r>
            <a:r>
              <a:rPr lang="en-US" sz="2200" dirty="0">
                <a:solidFill>
                  <a:srgbClr val="C00000"/>
                </a:solidFill>
              </a:rPr>
              <a:t>= 0; </a:t>
            </a:r>
            <a:r>
              <a:rPr lang="en-US" sz="2200" dirty="0" err="1">
                <a:solidFill>
                  <a:srgbClr val="C00000"/>
                </a:solidFill>
              </a:rPr>
              <a:t>i</a:t>
            </a:r>
            <a:r>
              <a:rPr lang="en-US" sz="2200" dirty="0">
                <a:solidFill>
                  <a:srgbClr val="C00000"/>
                </a:solidFill>
              </a:rPr>
              <a:t>&lt;n; </a:t>
            </a:r>
            <a:r>
              <a:rPr lang="en-US" sz="2200" dirty="0" err="1">
                <a:solidFill>
                  <a:srgbClr val="C00000"/>
                </a:solidFill>
              </a:rPr>
              <a:t>i</a:t>
            </a:r>
            <a:r>
              <a:rPr lang="en-US" sz="2200" dirty="0">
                <a:solidFill>
                  <a:srgbClr val="C00000"/>
                </a:solidFill>
              </a:rPr>
              <a:t>++) {</a:t>
            </a:r>
          </a:p>
          <a:p>
            <a:pPr marL="1097280" lvl="4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200" dirty="0">
                <a:solidFill>
                  <a:srgbClr val="C00000"/>
                </a:solidFill>
              </a:rPr>
              <a:t>n=n/2;</a:t>
            </a:r>
          </a:p>
          <a:p>
            <a:pPr>
              <a:lnSpc>
                <a:spcPct val="100000"/>
              </a:lnSpc>
              <a:spcBef>
                <a:spcPts val="1000"/>
              </a:spcBef>
            </a:pPr>
            <a:r>
              <a:rPr lang="en-US" dirty="0"/>
              <a:t>Finally, if there’s either </a:t>
            </a:r>
            <a:r>
              <a:rPr lang="en-US" dirty="0">
                <a:solidFill>
                  <a:schemeClr val="accent1">
                    <a:lumMod val="75000"/>
                  </a:schemeClr>
                </a:solidFill>
              </a:rPr>
              <a:t>a loop going through all data, and it is around a loop that every time the loop executes cuts the data in half </a:t>
            </a:r>
          </a:p>
          <a:p>
            <a:pPr marL="27432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or </a:t>
            </a:r>
          </a:p>
          <a:p>
            <a:pPr marL="274320" lvl="1" indent="0">
              <a:lnSpc>
                <a:spcPct val="100000"/>
              </a:lnSpc>
              <a:spcBef>
                <a:spcPts val="1000"/>
              </a:spcBef>
              <a:buNone/>
            </a:pP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there’s a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loop going through all the data </a:t>
            </a:r>
            <a:r>
              <a:rPr lang="en-US" sz="2200" dirty="0">
                <a:solidFill>
                  <a:schemeClr val="accent5">
                    <a:lumMod val="75000"/>
                  </a:schemeClr>
                </a:solidFill>
              </a:rPr>
              <a:t>and it is 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inside the loop that continuously cuts the data in half(</a:t>
            </a:r>
            <a:r>
              <a:rPr lang="en-US" sz="2200" dirty="0" err="1">
                <a:solidFill>
                  <a:schemeClr val="accent1">
                    <a:lumMod val="75000"/>
                  </a:schemeClr>
                </a:solidFill>
              </a:rPr>
              <a:t>ish</a:t>
            </a:r>
            <a:r>
              <a:rPr lang="en-US" sz="2200" dirty="0">
                <a:solidFill>
                  <a:schemeClr val="accent1">
                    <a:lumMod val="75000"/>
                  </a:schemeClr>
                </a:solidFill>
              </a:rPr>
              <a:t>), </a:t>
            </a:r>
            <a:r>
              <a:rPr lang="en-US" sz="2200" dirty="0"/>
              <a:t>that will be: 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O(nlog</a:t>
            </a:r>
            <a:r>
              <a:rPr lang="en-US" sz="2200" baseline="-25000" dirty="0">
                <a:solidFill>
                  <a:schemeClr val="accent4">
                    <a:lumMod val="75000"/>
                  </a:schemeClr>
                </a:solidFill>
              </a:rPr>
              <a:t>2</a:t>
            </a:r>
            <a:r>
              <a:rPr lang="en-US" sz="2200" dirty="0">
                <a:solidFill>
                  <a:schemeClr val="accent4">
                    <a:lumMod val="75000"/>
                  </a:schemeClr>
                </a:solidFill>
              </a:rPr>
              <a:t>n) </a:t>
            </a:r>
          </a:p>
          <a:p>
            <a:pPr marL="1097280" lvl="4" indent="0">
              <a:buNone/>
            </a:pPr>
            <a:endParaRPr lang="en-US" sz="1700" dirty="0">
              <a:solidFill>
                <a:srgbClr val="C00000"/>
              </a:solidFill>
            </a:endParaRPr>
          </a:p>
          <a:p>
            <a:pPr marL="1097280" lvl="4" indent="0">
              <a:buNone/>
            </a:pPr>
            <a:endParaRPr lang="en-US" sz="1700" dirty="0"/>
          </a:p>
        </p:txBody>
      </p:sp>
    </p:spTree>
    <p:extLst>
      <p:ext uri="{BB962C8B-B14F-4D97-AF65-F5344CB8AC3E}">
        <p14:creationId xmlns:p14="http://schemas.microsoft.com/office/powerpoint/2010/main" val="20385478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1451A4-E93F-4CA4-9232-CF8D8B35D51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Order (worst time analysis to best):</a:t>
            </a:r>
          </a:p>
        </p:txBody>
      </p:sp>
      <p:graphicFrame>
        <p:nvGraphicFramePr>
          <p:cNvPr id="4" name="Table 4">
            <a:extLst>
              <a:ext uri="{FF2B5EF4-FFF2-40B4-BE49-F238E27FC236}">
                <a16:creationId xmlns:a16="http://schemas.microsoft.com/office/drawing/2014/main" id="{5FA3E9F8-47B0-4EE0-9EBC-2E62DD2CF44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61841232"/>
              </p:ext>
            </p:extLst>
          </p:nvPr>
        </p:nvGraphicFramePr>
        <p:xfrm>
          <a:off x="3445164" y="2265680"/>
          <a:ext cx="3547306" cy="2326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464234">
                  <a:extLst>
                    <a:ext uri="{9D8B030D-6E8A-4147-A177-3AD203B41FA5}">
                      <a16:colId xmlns:a16="http://schemas.microsoft.com/office/drawing/2014/main" val="820173507"/>
                    </a:ext>
                  </a:extLst>
                </a:gridCol>
                <a:gridCol w="2083072">
                  <a:extLst>
                    <a:ext uri="{9D8B030D-6E8A-4147-A177-3AD203B41FA5}">
                      <a16:colId xmlns:a16="http://schemas.microsoft.com/office/drawing/2014/main" val="3112369367"/>
                    </a:ext>
                  </a:extLst>
                </a:gridCol>
              </a:tblGrid>
              <a:tr h="366810">
                <a:tc>
                  <a:txBody>
                    <a:bodyPr/>
                    <a:lstStyle/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Worst</a:t>
                      </a:r>
                    </a:p>
                    <a:p>
                      <a:pPr algn="ctr">
                        <a:spcAft>
                          <a:spcPts val="800"/>
                        </a:spcAft>
                      </a:pPr>
                      <a:endParaRPr lang="en-US" sz="24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Aft>
                          <a:spcPts val="800"/>
                        </a:spcAft>
                      </a:pPr>
                      <a:endParaRPr lang="en-US" sz="24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Aft>
                          <a:spcPts val="800"/>
                        </a:spcAft>
                      </a:pPr>
                      <a:endParaRPr lang="en-US" sz="2400" dirty="0">
                        <a:solidFill>
                          <a:schemeClr val="accent4">
                            <a:lumMod val="75000"/>
                          </a:schemeClr>
                        </a:solidFill>
                      </a:endParaRPr>
                    </a:p>
                    <a:p>
                      <a:pPr algn="ctr">
                        <a:spcAft>
                          <a:spcPts val="800"/>
                        </a:spcAft>
                      </a:pPr>
                      <a:r>
                        <a:rPr lang="en-US" sz="2400" dirty="0">
                          <a:solidFill>
                            <a:schemeClr val="accent4">
                              <a:lumMod val="75000"/>
                            </a:schemeClr>
                          </a:solidFill>
                        </a:rPr>
                        <a:t>Best!</a:t>
                      </a:r>
                    </a:p>
                  </a:txBody>
                  <a:tcPr>
                    <a:solidFill>
                      <a:schemeClr val="accent5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800"/>
                        </a:spcAft>
                      </a:pPr>
                      <a:r>
                        <a:rPr lang="en-US" sz="2400" dirty="0"/>
                        <a:t>O(n</a:t>
                      </a:r>
                      <a:r>
                        <a:rPr lang="en-US" sz="2400" baseline="30000" dirty="0"/>
                        <a:t>2</a:t>
                      </a:r>
                      <a:r>
                        <a:rPr lang="en-US" sz="2400" dirty="0"/>
                        <a:t>)</a:t>
                      </a:r>
                    </a:p>
                    <a:p>
                      <a:pPr>
                        <a:spcAft>
                          <a:spcPts val="800"/>
                        </a:spcAft>
                      </a:pPr>
                      <a:r>
                        <a:rPr lang="en-US" sz="2400" dirty="0"/>
                        <a:t>O(nlog</a:t>
                      </a:r>
                      <a:r>
                        <a:rPr lang="en-US" sz="2400" baseline="-25000" dirty="0"/>
                        <a:t>2</a:t>
                      </a:r>
                      <a:r>
                        <a:rPr lang="en-US" sz="2400" dirty="0"/>
                        <a:t>n)</a:t>
                      </a:r>
                    </a:p>
                    <a:p>
                      <a:pPr>
                        <a:spcAft>
                          <a:spcPts val="800"/>
                        </a:spcAft>
                      </a:pPr>
                      <a:r>
                        <a:rPr lang="en-US" sz="2400" dirty="0"/>
                        <a:t>O(n)</a:t>
                      </a:r>
                    </a:p>
                    <a:p>
                      <a:pPr>
                        <a:spcAft>
                          <a:spcPts val="800"/>
                        </a:spcAft>
                      </a:pPr>
                      <a:r>
                        <a:rPr lang="en-US" sz="2400" dirty="0"/>
                        <a:t>O(log</a:t>
                      </a:r>
                      <a:r>
                        <a:rPr lang="en-US" sz="2400" baseline="-25000" dirty="0"/>
                        <a:t>2</a:t>
                      </a:r>
                      <a:r>
                        <a:rPr lang="en-US" sz="2400" dirty="0"/>
                        <a:t>n)</a:t>
                      </a:r>
                    </a:p>
                    <a:p>
                      <a:pPr>
                        <a:spcAft>
                          <a:spcPts val="800"/>
                        </a:spcAft>
                      </a:pPr>
                      <a:r>
                        <a:rPr lang="en-US" sz="2400" dirty="0"/>
                        <a:t>O(1)  </a:t>
                      </a:r>
                    </a:p>
                  </a:txBody>
                  <a:tcPr>
                    <a:solidFill>
                      <a:schemeClr val="accent4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1244634"/>
                  </a:ext>
                </a:extLst>
              </a:tr>
            </a:tbl>
          </a:graphicData>
        </a:graphic>
      </p:graphicFrame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6FCDB15-EBE9-4581-8B23-02375720EA59}"/>
              </a:ext>
            </a:extLst>
          </p:cNvPr>
          <p:cNvCxnSpPr/>
          <p:nvPr/>
        </p:nvCxnSpPr>
        <p:spPr>
          <a:xfrm>
            <a:off x="4190592" y="2709696"/>
            <a:ext cx="0" cy="1510961"/>
          </a:xfrm>
          <a:prstGeom prst="straightConnector1">
            <a:avLst/>
          </a:prstGeom>
          <a:ln w="38100">
            <a:solidFill>
              <a:schemeClr val="accent4">
                <a:lumMod val="50000"/>
              </a:schemeClr>
            </a:solidFill>
            <a:headEnd type="triangle"/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85633464"/>
      </p:ext>
    </p:extLst>
  </p:cSld>
  <p:clrMapOvr>
    <a:masterClrMapping/>
  </p:clrMapOvr>
</p:sld>
</file>

<file path=ppt/theme/theme1.xml><?xml version="1.0" encoding="utf-8"?>
<a:theme xmlns:a="http://schemas.openxmlformats.org/drawingml/2006/main" name="Basis">
  <a:themeElements>
    <a:clrScheme name="Basis">
      <a:dk1>
        <a:srgbClr val="000000"/>
      </a:dk1>
      <a:lt1>
        <a:srgbClr val="FFFFFF"/>
      </a:lt1>
      <a:dk2>
        <a:srgbClr val="565349"/>
      </a:dk2>
      <a:lt2>
        <a:srgbClr val="DDDDDD"/>
      </a:lt2>
      <a:accent1>
        <a:srgbClr val="A6B727"/>
      </a:accent1>
      <a:accent2>
        <a:srgbClr val="DF5327"/>
      </a:accent2>
      <a:accent3>
        <a:srgbClr val="FE9E00"/>
      </a:accent3>
      <a:accent4>
        <a:srgbClr val="418AB3"/>
      </a:accent4>
      <a:accent5>
        <a:srgbClr val="D7D447"/>
      </a:accent5>
      <a:accent6>
        <a:srgbClr val="818183"/>
      </a:accent6>
      <a:hlink>
        <a:srgbClr val="F59E00"/>
      </a:hlink>
      <a:folHlink>
        <a:srgbClr val="B2B2B2"/>
      </a:folHlink>
    </a:clrScheme>
    <a:fontScheme name="Basis">
      <a:maj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 panose="020B05030202040202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Basis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12992</TotalTime>
  <Words>635</Words>
  <Application>Microsoft Office PowerPoint</Application>
  <PresentationFormat>Widescreen</PresentationFormat>
  <Paragraphs>59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Corbel</vt:lpstr>
      <vt:lpstr>Basis</vt:lpstr>
      <vt:lpstr>Algorithm Analysis   Intro</vt:lpstr>
      <vt:lpstr>Algorithm Analysis for Dummies*</vt:lpstr>
      <vt:lpstr>Algorithm Analysis for Dummies</vt:lpstr>
      <vt:lpstr>Algorithm Analysis for Dummies</vt:lpstr>
      <vt:lpstr>Algorithm Analysis for Dummies Continued</vt:lpstr>
      <vt:lpstr>Algorithm Analysis for Dummies Continued</vt:lpstr>
      <vt:lpstr>Order (worst time analysis to best):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Sorting 1:   Intro to Sorting</dc:title>
  <dc:creator>Yarrington, Debra</dc:creator>
  <cp:lastModifiedBy>Yarrington, Debra</cp:lastModifiedBy>
  <cp:revision>35</cp:revision>
  <dcterms:created xsi:type="dcterms:W3CDTF">2020-07-20T21:14:17Z</dcterms:created>
  <dcterms:modified xsi:type="dcterms:W3CDTF">2020-10-02T17:06:21Z</dcterms:modified>
</cp:coreProperties>
</file>