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</p:sldMasterIdLst>
  <p:sldIdLst>
    <p:sldId id="256" r:id="rId2"/>
    <p:sldId id="322" r:id="rId3"/>
    <p:sldId id="324" r:id="rId4"/>
    <p:sldId id="320" r:id="rId5"/>
    <p:sldId id="321" r:id="rId6"/>
    <p:sldId id="325" r:id="rId7"/>
    <p:sldId id="32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6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6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0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1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76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5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8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6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6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8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 Analysis  </a:t>
            </a:r>
            <a:br>
              <a:rPr lang="en-US" dirty="0"/>
            </a:br>
            <a:r>
              <a:rPr lang="en-US" dirty="0"/>
              <a:t>Intro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 the basics here</a:t>
            </a:r>
          </a:p>
        </p:txBody>
      </p:sp>
    </p:spTree>
    <p:extLst>
      <p:ext uri="{BB962C8B-B14F-4D97-AF65-F5344CB8AC3E}">
        <p14:creationId xmlns:p14="http://schemas.microsoft.com/office/powerpoint/2010/main" val="357505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F710-E216-45E9-998C-EA120E31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50" y="213523"/>
            <a:ext cx="9875520" cy="598190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Analysis for Dummies*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E9FB-A920-4923-BC91-359C7F20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40" y="860613"/>
            <a:ext cx="11540021" cy="510031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altLang="en-US" sz="2600" b="1" dirty="0">
                <a:solidFill>
                  <a:schemeClr val="accent4">
                    <a:lumMod val="75000"/>
                  </a:schemeClr>
                </a:solidFill>
              </a:rPr>
              <a:t>Algorithm Analysis definition:</a:t>
            </a:r>
          </a:p>
          <a:p>
            <a:pPr lvl="1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comparing algorithms based upon the amount of computing resources that each algorithm uses</a:t>
            </a:r>
          </a:p>
          <a:p>
            <a:pPr lvl="2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900" dirty="0">
                <a:solidFill>
                  <a:schemeClr val="accent4">
                    <a:lumMod val="75000"/>
                  </a:schemeClr>
                </a:solidFill>
              </a:rPr>
              <a:t>Worry about time  the algorithm takes to run</a:t>
            </a:r>
          </a:p>
          <a:p>
            <a:pPr lvl="2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900" dirty="0">
                <a:solidFill>
                  <a:schemeClr val="accent4">
                    <a:lumMod val="75000"/>
                  </a:schemeClr>
                </a:solidFill>
              </a:rPr>
              <a:t>Worry about the space an algorithm takes up</a:t>
            </a:r>
          </a:p>
          <a:p>
            <a:pPr lvl="3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A2EC3-E16A-4478-851C-3A078401DE0A}"/>
              </a:ext>
            </a:extLst>
          </p:cNvPr>
          <p:cNvSpPr txBox="1"/>
          <p:nvPr/>
        </p:nvSpPr>
        <p:spPr>
          <a:xfrm>
            <a:off x="317840" y="5960926"/>
            <a:ext cx="895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*There’s a whole course on this – clearly this is just a very simple introduction!!!</a:t>
            </a:r>
          </a:p>
          <a:p>
            <a:r>
              <a:rPr lang="en-US" b="1" i="1" dirty="0"/>
              <a:t>*And I’m not implying you’re dumb!!!!!</a:t>
            </a:r>
          </a:p>
        </p:txBody>
      </p:sp>
    </p:spTree>
    <p:extLst>
      <p:ext uri="{BB962C8B-B14F-4D97-AF65-F5344CB8AC3E}">
        <p14:creationId xmlns:p14="http://schemas.microsoft.com/office/powerpoint/2010/main" val="140927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F710-E216-45E9-998C-EA120E31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50" y="213523"/>
            <a:ext cx="9875520" cy="598190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Analysis for Dummies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E9FB-A920-4923-BC91-359C7F20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40" y="860613"/>
            <a:ext cx="11540021" cy="56966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45720" indent="0">
              <a:spcBef>
                <a:spcPts val="3000"/>
              </a:spcBef>
              <a:buNone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Why?</a:t>
            </a:r>
          </a:p>
          <a:p>
            <a:pPr lvl="1">
              <a:spcBef>
                <a:spcPts val="1000"/>
              </a:spcBef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Gives us a systematic, theoretical estimate of the efficiency of an algorithm</a:t>
            </a:r>
          </a:p>
          <a:p>
            <a:pPr lvl="2">
              <a:spcBef>
                <a:spcPts val="1000"/>
              </a:spcBef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Could just run algorithm and measure time: why don’t we do this?</a:t>
            </a:r>
          </a:p>
          <a:p>
            <a:pPr lvl="3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Everyone’s computer is different – different ram, different processor, etc.</a:t>
            </a:r>
          </a:p>
          <a:p>
            <a:pPr lvl="3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Also, we don’t know what a person has running simultaneously on their computer</a:t>
            </a:r>
          </a:p>
          <a:p>
            <a:pPr lvl="1">
              <a:spcBef>
                <a:spcPts val="1000"/>
              </a:spcBef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Instead, Alg. Analysis gives us a systematic way to compare different algorithms’ efficiency</a:t>
            </a:r>
          </a:p>
          <a:p>
            <a:pPr lvl="2">
              <a:spcBef>
                <a:spcPts val="1000"/>
              </a:spcBef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Lets us systematically compare the efficiency of different algorithms whose end result might be the same</a:t>
            </a:r>
          </a:p>
          <a:p>
            <a:pPr lvl="2">
              <a:spcBef>
                <a:spcPts val="1000"/>
              </a:spcBef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E.g., sorting</a:t>
            </a:r>
          </a:p>
          <a:p>
            <a:pPr lvl="3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MANY sorting algorithms (like, at least a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bzillion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!)</a:t>
            </a:r>
          </a:p>
          <a:p>
            <a:pPr lvl="4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All result in data that is, well, sorted </a:t>
            </a:r>
          </a:p>
          <a:p>
            <a:pPr lvl="5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(otherwise it’s a pretty crappy sorting algorithm)</a:t>
            </a:r>
          </a:p>
          <a:p>
            <a:pPr lvl="3">
              <a:spcBef>
                <a:spcPts val="1000"/>
              </a:spcBef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So how do you pick which sorting algorithm to use?</a:t>
            </a:r>
          </a:p>
          <a:p>
            <a:pPr marL="822960" lvl="3" indent="0">
              <a:spcBef>
                <a:spcPts val="1000"/>
              </a:spcBef>
              <a:buNone/>
            </a:pP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3">
              <a:spcBef>
                <a:spcPts val="1000"/>
              </a:spcBef>
            </a:pP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How do you know, if you invent a new sorting algorithm, whether it’s better than existing sorting algorithms?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2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F710-E216-45E9-998C-EA120E31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50" y="213523"/>
            <a:ext cx="9875520" cy="598190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Analysis for Dummies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E9FB-A920-4923-BC91-359C7F20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40" y="860613"/>
            <a:ext cx="11540021" cy="56966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largely worry about the </a:t>
            </a:r>
            <a:r>
              <a:rPr lang="en-US" dirty="0">
                <a:solidFill>
                  <a:srgbClr val="0070C0"/>
                </a:solidFill>
              </a:rPr>
              <a:t>worst case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when we’re comparing algorithms-</a:t>
            </a:r>
            <a:r>
              <a:rPr lang="en-US" dirty="0">
                <a:solidFill>
                  <a:srgbClr val="0070C0"/>
                </a:solidFill>
              </a:rPr>
              <a:t>Big O, or O(  ) 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 throw away constants and lower degrees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the analysis amounts to </a:t>
            </a:r>
            <a:r>
              <a:rPr lang="en-US" dirty="0">
                <a:solidFill>
                  <a:srgbClr val="0070C0"/>
                </a:solidFill>
              </a:rPr>
              <a:t>3 n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+ 2n +4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worst case would be considered </a:t>
            </a:r>
            <a:r>
              <a:rPr lang="en-US" dirty="0">
                <a:solidFill>
                  <a:srgbClr val="0070C0"/>
                </a:solidFill>
              </a:rPr>
              <a:t>O(n</a:t>
            </a:r>
            <a:r>
              <a:rPr lang="en-US" baseline="30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the algorithm </a:t>
            </a:r>
            <a:r>
              <a:rPr lang="en-US" dirty="0">
                <a:solidFill>
                  <a:srgbClr val="0070C0"/>
                </a:solidFill>
              </a:rPr>
              <a:t>does the same number of steps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regardless of the size of the data being analyzed, the </a:t>
            </a:r>
            <a:r>
              <a:rPr lang="en-US" dirty="0">
                <a:solidFill>
                  <a:srgbClr val="0070C0"/>
                </a:solidFill>
              </a:rPr>
              <a:t>time analysis is considered to be constant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since we drop constants, the analysis would be </a:t>
            </a:r>
            <a:r>
              <a:rPr lang="en-US" dirty="0">
                <a:solidFill>
                  <a:srgbClr val="0070C0"/>
                </a:solidFill>
              </a:rPr>
              <a:t>O(1)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rgbClr val="0070C0"/>
                </a:solidFill>
              </a:rPr>
              <a:t>there’s a loop that loops through all the data (or most of the data)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that is considered </a:t>
            </a:r>
            <a:r>
              <a:rPr lang="en-US" dirty="0">
                <a:solidFill>
                  <a:srgbClr val="0070C0"/>
                </a:solidFill>
              </a:rPr>
              <a:t>O(n) 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Because there are n data points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includes n – 1 and going through all the data, say, 3 times, because we drop constants!</a:t>
            </a:r>
          </a:p>
        </p:txBody>
      </p:sp>
    </p:spTree>
    <p:extLst>
      <p:ext uri="{BB962C8B-B14F-4D97-AF65-F5344CB8AC3E}">
        <p14:creationId xmlns:p14="http://schemas.microsoft.com/office/powerpoint/2010/main" val="231470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F710-E216-45E9-998C-EA120E31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50" y="213523"/>
            <a:ext cx="9875520" cy="598190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Analysis for Dummies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E9FB-A920-4923-BC91-359C7F20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40" y="860613"/>
            <a:ext cx="11540021" cy="56966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dirty="0"/>
              <a:t>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there’s a loop that, for every piece of data, calls a loop that goes through every piece of data, </a:t>
            </a:r>
            <a:r>
              <a:rPr lang="en-US" dirty="0"/>
              <a:t>that will be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O(n</a:t>
            </a:r>
            <a:r>
              <a:rPr lang="en-US" baseline="30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548640" lvl="2" indent="0">
              <a:spcBef>
                <a:spcPts val="1000"/>
              </a:spcBef>
              <a:buNone/>
            </a:pPr>
            <a:r>
              <a:rPr lang="en-US" sz="2000" dirty="0"/>
              <a:t>i.e., </a:t>
            </a:r>
            <a:r>
              <a:rPr lang="en-US" sz="2000" dirty="0">
                <a:solidFill>
                  <a:srgbClr val="C00000"/>
                </a:solidFill>
              </a:rPr>
              <a:t>for (int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= 0;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&lt;n;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++) {</a:t>
            </a:r>
          </a:p>
          <a:p>
            <a:pPr marL="1097280" lvl="4" indent="0">
              <a:spcBef>
                <a:spcPts val="10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for (int j =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C00000"/>
                </a:solidFill>
              </a:rPr>
              <a:t>; j&lt;n; </a:t>
            </a:r>
            <a:r>
              <a:rPr lang="en-US" sz="2000" dirty="0" err="1">
                <a:solidFill>
                  <a:srgbClr val="C00000"/>
                </a:solidFill>
              </a:rPr>
              <a:t>j++</a:t>
            </a:r>
            <a:r>
              <a:rPr lang="en-US" sz="2000" dirty="0">
                <a:solidFill>
                  <a:srgbClr val="C00000"/>
                </a:solidFill>
              </a:rPr>
              <a:t>) {</a:t>
            </a:r>
          </a:p>
          <a:p>
            <a:pPr marL="457200" lvl="4" indent="0">
              <a:spcBef>
                <a:spcPts val="1000"/>
              </a:spcBef>
              <a:buNone/>
            </a:pPr>
            <a:r>
              <a:rPr lang="en-US" sz="2000" dirty="0"/>
              <a:t>works out to be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 + n-1 + n-2+n-3…1 </a:t>
            </a:r>
            <a:r>
              <a:rPr lang="en-US" sz="2000" dirty="0"/>
              <a:t>which is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(n</a:t>
            </a:r>
            <a:r>
              <a:rPr lang="en-US" sz="2000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+ n) /2</a:t>
            </a:r>
          </a:p>
          <a:p>
            <a:pPr marL="457200" lvl="4" indent="0">
              <a:spcBef>
                <a:spcPts val="1000"/>
              </a:spcBef>
              <a:buNone/>
            </a:pPr>
            <a:r>
              <a:rPr lang="en-US" sz="2000" dirty="0"/>
              <a:t>Drop 2 – it’s a constant</a:t>
            </a:r>
          </a:p>
          <a:p>
            <a:pPr marL="457200" lvl="4" indent="0">
              <a:spcBef>
                <a:spcPts val="1000"/>
              </a:spcBef>
              <a:buNone/>
            </a:pPr>
            <a:r>
              <a:rPr lang="en-US" sz="2000" dirty="0"/>
              <a:t>Drop n – it’s a lower degree.</a:t>
            </a:r>
          </a:p>
          <a:p>
            <a:pPr marL="457200" lvl="4" indent="0">
              <a:spcBef>
                <a:spcPts val="1000"/>
              </a:spcBef>
              <a:buNone/>
            </a:pPr>
            <a:r>
              <a:rPr lang="en-US" sz="2000" dirty="0"/>
              <a:t>Get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O(n</a:t>
            </a:r>
            <a:r>
              <a:rPr lang="en-US" sz="2000" baseline="30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endParaRPr lang="en-US" sz="1200" dirty="0">
              <a:solidFill>
                <a:srgbClr val="C00000"/>
              </a:solidFill>
            </a:endParaRPr>
          </a:p>
          <a:p>
            <a:pPr marL="1097280" lvl="4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2910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F710-E216-45E9-998C-EA120E31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50" y="213523"/>
            <a:ext cx="9875520" cy="598190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Analysis for Dummies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E9FB-A920-4923-BC91-359C7F20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40" y="860613"/>
            <a:ext cx="11540021" cy="56966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there’s a loop and in some way, every time the loop executes, the data is cut in half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),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/>
              <a:t>that will be: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O(log</a:t>
            </a:r>
            <a:r>
              <a:rPr lang="en-US" baseline="-25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n) </a:t>
            </a:r>
          </a:p>
          <a:p>
            <a:pPr marL="548640" lvl="2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200" dirty="0"/>
              <a:t>i.e., </a:t>
            </a:r>
            <a:r>
              <a:rPr lang="en-US" sz="2200" dirty="0">
                <a:solidFill>
                  <a:srgbClr val="C00000"/>
                </a:solidFill>
              </a:rPr>
              <a:t>for (int </a:t>
            </a:r>
            <a:r>
              <a:rPr lang="en-US" sz="2200" dirty="0" err="1">
                <a:solidFill>
                  <a:srgbClr val="C00000"/>
                </a:solidFill>
              </a:rPr>
              <a:t>i</a:t>
            </a:r>
            <a:r>
              <a:rPr lang="en-US" sz="2200" dirty="0">
                <a:solidFill>
                  <a:srgbClr val="C00000"/>
                </a:solidFill>
              </a:rPr>
              <a:t>= 0; </a:t>
            </a:r>
            <a:r>
              <a:rPr lang="en-US" sz="2200" dirty="0" err="1">
                <a:solidFill>
                  <a:srgbClr val="C00000"/>
                </a:solidFill>
              </a:rPr>
              <a:t>i</a:t>
            </a:r>
            <a:r>
              <a:rPr lang="en-US" sz="2200" dirty="0">
                <a:solidFill>
                  <a:srgbClr val="C00000"/>
                </a:solidFill>
              </a:rPr>
              <a:t>&lt;n; </a:t>
            </a:r>
            <a:r>
              <a:rPr lang="en-US" sz="2200" dirty="0" err="1">
                <a:solidFill>
                  <a:srgbClr val="C00000"/>
                </a:solidFill>
              </a:rPr>
              <a:t>i</a:t>
            </a:r>
            <a:r>
              <a:rPr lang="en-US" sz="2200" dirty="0">
                <a:solidFill>
                  <a:srgbClr val="C00000"/>
                </a:solidFill>
              </a:rPr>
              <a:t>++) {</a:t>
            </a:r>
          </a:p>
          <a:p>
            <a:pPr marL="1097280" lvl="4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srgbClr val="C00000"/>
                </a:solidFill>
              </a:rPr>
              <a:t>n=n/2;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Finally, if there’s either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loop going through all data, and it is around a loop that every time the loop executes cuts the data in half </a:t>
            </a:r>
          </a:p>
          <a:p>
            <a:pPr marL="27432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or </a:t>
            </a:r>
          </a:p>
          <a:p>
            <a:pPr marL="27432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there’s a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loop going through all the data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and it is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inside the loop that continuously cuts the data in half(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ish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en-US" sz="2200" dirty="0"/>
              <a:t>that will be: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O(nlog</a:t>
            </a:r>
            <a:r>
              <a:rPr lang="en-US" sz="2200" baseline="-25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n) </a:t>
            </a:r>
          </a:p>
          <a:p>
            <a:pPr marL="1097280" lvl="4" indent="0">
              <a:buNone/>
            </a:pPr>
            <a:endParaRPr lang="en-US" sz="1700" dirty="0">
              <a:solidFill>
                <a:srgbClr val="C00000"/>
              </a:solidFill>
            </a:endParaRPr>
          </a:p>
          <a:p>
            <a:pPr marL="1097280" lvl="4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3854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51A4-E93F-4CA4-9232-CF8D8B35D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(worst time analysis to best):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A3E9F8-47B0-4EE0-9EBC-2E62DD2CF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41232"/>
              </p:ext>
            </p:extLst>
          </p:nvPr>
        </p:nvGraphicFramePr>
        <p:xfrm>
          <a:off x="3445164" y="2265680"/>
          <a:ext cx="3547306" cy="232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234">
                  <a:extLst>
                    <a:ext uri="{9D8B030D-6E8A-4147-A177-3AD203B41FA5}">
                      <a16:colId xmlns:a16="http://schemas.microsoft.com/office/drawing/2014/main" val="820173507"/>
                    </a:ext>
                  </a:extLst>
                </a:gridCol>
                <a:gridCol w="2083072">
                  <a:extLst>
                    <a:ext uri="{9D8B030D-6E8A-4147-A177-3AD203B41FA5}">
                      <a16:colId xmlns:a16="http://schemas.microsoft.com/office/drawing/2014/main" val="3112369367"/>
                    </a:ext>
                  </a:extLst>
                </a:gridCol>
              </a:tblGrid>
              <a:tr h="36681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Worst</a:t>
                      </a: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Best!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400" dirty="0"/>
                        <a:t>O(n</a:t>
                      </a:r>
                      <a:r>
                        <a:rPr lang="en-US" sz="2400" baseline="30000" dirty="0"/>
                        <a:t>2</a:t>
                      </a:r>
                      <a:r>
                        <a:rPr lang="en-US" sz="2400" dirty="0"/>
                        <a:t>)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400" dirty="0"/>
                        <a:t>O(nlog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n)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400" dirty="0"/>
                        <a:t>O(n)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400" dirty="0"/>
                        <a:t>O(log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n)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400" dirty="0"/>
                        <a:t>O(1) 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44634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6FCDB15-EBE9-4581-8B23-02375720EA59}"/>
              </a:ext>
            </a:extLst>
          </p:cNvPr>
          <p:cNvCxnSpPr/>
          <p:nvPr/>
        </p:nvCxnSpPr>
        <p:spPr>
          <a:xfrm>
            <a:off x="4190592" y="2709696"/>
            <a:ext cx="0" cy="1510961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3346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12992</TotalTime>
  <Words>635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Algorithm Analysis   Intro</vt:lpstr>
      <vt:lpstr>Algorithm Analysis for Dummies*</vt:lpstr>
      <vt:lpstr>Algorithm Analysis for Dummies</vt:lpstr>
      <vt:lpstr>Algorithm Analysis for Dummies</vt:lpstr>
      <vt:lpstr>Algorithm Analysis for Dummies Continued</vt:lpstr>
      <vt:lpstr>Algorithm Analysis for Dummies Continued</vt:lpstr>
      <vt:lpstr>Order (worst time analysis to best):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1:   Intro to Sorting</dc:title>
  <dc:creator>Yarrington, Debra</dc:creator>
  <cp:lastModifiedBy>Yarrington, Debra</cp:lastModifiedBy>
  <cp:revision>35</cp:revision>
  <dcterms:created xsi:type="dcterms:W3CDTF">2020-07-20T21:14:17Z</dcterms:created>
  <dcterms:modified xsi:type="dcterms:W3CDTF">2020-10-02T17:06:21Z</dcterms:modified>
</cp:coreProperties>
</file>