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75" r:id="rId3"/>
    <p:sldId id="276" r:id="rId4"/>
    <p:sldId id="277" r:id="rId5"/>
    <p:sldId id="485" r:id="rId6"/>
    <p:sldId id="484" r:id="rId7"/>
    <p:sldId id="476"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8087"/>
    <a:srgbClr val="83D3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7" autoAdjust="0"/>
    <p:restoredTop sz="94660"/>
  </p:normalViewPr>
  <p:slideViewPr>
    <p:cSldViewPr snapToGrid="0">
      <p:cViewPr>
        <p:scale>
          <a:sx n="87" d="100"/>
          <a:sy n="87" d="100"/>
        </p:scale>
        <p:origin x="67" y="1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6AFD9-A6B7-4150-AF11-D4477915FC51}"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81096764-F9DE-4F4C-956D-45E7FDA564D8}">
      <dgm:prSet/>
      <dgm:spPr/>
      <dgm:t>
        <a:bodyPr/>
        <a:lstStyle/>
        <a:p>
          <a:pPr>
            <a:defRPr b="1"/>
          </a:pPr>
          <a:r>
            <a:rPr lang="en-US"/>
            <a:t>Finding the kth value:</a:t>
          </a:r>
        </a:p>
        <a:p>
          <a:pPr>
            <a:defRPr b="1"/>
          </a:pPr>
          <a:r>
            <a:rPr lang="en-US"/>
            <a:t>O(1) (wow!)</a:t>
          </a:r>
        </a:p>
      </dgm:t>
    </dgm:pt>
    <dgm:pt modelId="{1786777C-59DF-4394-8B3F-CC602D97649C}" type="parTrans" cxnId="{928032A7-9BC6-468B-8163-8427C9A2FFBB}">
      <dgm:prSet/>
      <dgm:spPr/>
      <dgm:t>
        <a:bodyPr/>
        <a:lstStyle/>
        <a:p>
          <a:endParaRPr lang="en-US"/>
        </a:p>
      </dgm:t>
    </dgm:pt>
    <dgm:pt modelId="{85D7B3DC-AF81-4F32-931D-19371EA827DC}" type="sibTrans" cxnId="{928032A7-9BC6-468B-8163-8427C9A2FFBB}">
      <dgm:prSet/>
      <dgm:spPr/>
      <dgm:t>
        <a:bodyPr/>
        <a:lstStyle/>
        <a:p>
          <a:endParaRPr lang="en-US"/>
        </a:p>
      </dgm:t>
    </dgm:pt>
    <dgm:pt modelId="{2C0C4770-3F22-49B3-AAA0-5D5E878F11C9}">
      <dgm:prSet/>
      <dgm:spPr/>
      <dgm:t>
        <a:bodyPr/>
        <a:lstStyle/>
        <a:p>
          <a:r>
            <a:rPr lang="en-US" dirty="0"/>
            <a:t>Address of first value + k – one step!</a:t>
          </a:r>
        </a:p>
      </dgm:t>
    </dgm:pt>
    <dgm:pt modelId="{972D5BAD-22BA-405B-821F-FC0C541A7F54}" type="parTrans" cxnId="{D2850E7E-A9A8-4C98-B192-46B593BD5BE2}">
      <dgm:prSet/>
      <dgm:spPr/>
      <dgm:t>
        <a:bodyPr/>
        <a:lstStyle/>
        <a:p>
          <a:endParaRPr lang="en-US"/>
        </a:p>
      </dgm:t>
    </dgm:pt>
    <dgm:pt modelId="{30B2C15F-3F18-45CB-A194-A11D5CFF76B5}" type="sibTrans" cxnId="{D2850E7E-A9A8-4C98-B192-46B593BD5BE2}">
      <dgm:prSet/>
      <dgm:spPr/>
      <dgm:t>
        <a:bodyPr/>
        <a:lstStyle/>
        <a:p>
          <a:endParaRPr lang="en-US"/>
        </a:p>
      </dgm:t>
    </dgm:pt>
    <dgm:pt modelId="{680EC466-4873-475D-9836-C7F2B104726E}">
      <dgm:prSet/>
      <dgm:spPr/>
      <dgm:t>
        <a:bodyPr/>
        <a:lstStyle/>
        <a:p>
          <a:pPr>
            <a:defRPr b="1"/>
          </a:pPr>
          <a:r>
            <a:rPr lang="en-US"/>
            <a:t>Finding if x is in the list:</a:t>
          </a:r>
        </a:p>
        <a:p>
          <a:pPr>
            <a:defRPr b="1"/>
          </a:pPr>
          <a:r>
            <a:rPr lang="en-US"/>
            <a:t>O(n) </a:t>
          </a:r>
        </a:p>
      </dgm:t>
    </dgm:pt>
    <dgm:pt modelId="{69E2BA89-35ED-4947-BE5C-B0FCF938030E}" type="parTrans" cxnId="{60C8F571-60C5-470F-B544-72012182A752}">
      <dgm:prSet/>
      <dgm:spPr/>
      <dgm:t>
        <a:bodyPr/>
        <a:lstStyle/>
        <a:p>
          <a:endParaRPr lang="en-US"/>
        </a:p>
      </dgm:t>
    </dgm:pt>
    <dgm:pt modelId="{F7658BF5-E2FD-4218-AF8C-333DC3F773C5}" type="sibTrans" cxnId="{60C8F571-60C5-470F-B544-72012182A752}">
      <dgm:prSet/>
      <dgm:spPr/>
      <dgm:t>
        <a:bodyPr/>
        <a:lstStyle/>
        <a:p>
          <a:endParaRPr lang="en-US"/>
        </a:p>
      </dgm:t>
    </dgm:pt>
    <dgm:pt modelId="{56BA8571-C4AA-4D77-887D-FC4F83969938}">
      <dgm:prSet/>
      <dgm:spPr/>
      <dgm:t>
        <a:bodyPr/>
        <a:lstStyle/>
        <a:p>
          <a:r>
            <a:rPr lang="en-US"/>
            <a:t>May need to go through all n values in the list until you find it</a:t>
          </a:r>
        </a:p>
      </dgm:t>
    </dgm:pt>
    <dgm:pt modelId="{E64E357C-8F14-4122-B38E-4B80FC537909}" type="parTrans" cxnId="{F9373348-2713-427D-95B2-E3105B366FD4}">
      <dgm:prSet/>
      <dgm:spPr/>
      <dgm:t>
        <a:bodyPr/>
        <a:lstStyle/>
        <a:p>
          <a:endParaRPr lang="en-US"/>
        </a:p>
      </dgm:t>
    </dgm:pt>
    <dgm:pt modelId="{1120EB4E-FC3A-4731-9622-679CEA3E1CFE}" type="sibTrans" cxnId="{F9373348-2713-427D-95B2-E3105B366FD4}">
      <dgm:prSet/>
      <dgm:spPr/>
      <dgm:t>
        <a:bodyPr/>
        <a:lstStyle/>
        <a:p>
          <a:endParaRPr lang="en-US"/>
        </a:p>
      </dgm:t>
    </dgm:pt>
    <dgm:pt modelId="{3851C52A-4857-4856-90C6-2C0419555852}">
      <dgm:prSet/>
      <dgm:spPr/>
      <dgm:t>
        <a:bodyPr/>
        <a:lstStyle/>
        <a:p>
          <a:r>
            <a:rPr lang="en-US" dirty="0"/>
            <a:t>If it isn’t in the list, must go through ALL values!</a:t>
          </a:r>
        </a:p>
      </dgm:t>
    </dgm:pt>
    <dgm:pt modelId="{784A9730-7FCC-4417-BD04-85A025575DDA}" type="parTrans" cxnId="{404F2939-373D-4179-A178-1347A705E8F2}">
      <dgm:prSet/>
      <dgm:spPr/>
      <dgm:t>
        <a:bodyPr/>
        <a:lstStyle/>
        <a:p>
          <a:endParaRPr lang="en-US"/>
        </a:p>
      </dgm:t>
    </dgm:pt>
    <dgm:pt modelId="{56B6DCE6-2693-4152-B215-F824629A102D}" type="sibTrans" cxnId="{404F2939-373D-4179-A178-1347A705E8F2}">
      <dgm:prSet/>
      <dgm:spPr/>
      <dgm:t>
        <a:bodyPr/>
        <a:lstStyle/>
        <a:p>
          <a:endParaRPr lang="en-US"/>
        </a:p>
      </dgm:t>
    </dgm:pt>
    <dgm:pt modelId="{8A8B9533-68F7-40CC-B540-8E0F68DF708D}">
      <dgm:prSet/>
      <dgm:spPr/>
      <dgm:t>
        <a:bodyPr/>
        <a:lstStyle/>
        <a:p>
          <a:pPr>
            <a:defRPr b="1"/>
          </a:pPr>
          <a:r>
            <a:rPr lang="en-US"/>
            <a:t>Inserting (Pushing):</a:t>
          </a:r>
        </a:p>
        <a:p>
          <a:pPr>
            <a:defRPr b="1"/>
          </a:pPr>
          <a:r>
            <a:rPr lang="en-US"/>
            <a:t>O(n)</a:t>
          </a:r>
        </a:p>
      </dgm:t>
    </dgm:pt>
    <dgm:pt modelId="{00F34AC3-5D4A-4FCB-8D34-E3D20DB0AAEC}" type="parTrans" cxnId="{09E6EB87-CC80-4187-9A4C-EC70B6EDDC33}">
      <dgm:prSet/>
      <dgm:spPr/>
      <dgm:t>
        <a:bodyPr/>
        <a:lstStyle/>
        <a:p>
          <a:endParaRPr lang="en-US"/>
        </a:p>
      </dgm:t>
    </dgm:pt>
    <dgm:pt modelId="{ECB58FDE-2EC5-4F27-9A61-A3C9ADEC757C}" type="sibTrans" cxnId="{09E6EB87-CC80-4187-9A4C-EC70B6EDDC33}">
      <dgm:prSet/>
      <dgm:spPr/>
      <dgm:t>
        <a:bodyPr/>
        <a:lstStyle/>
        <a:p>
          <a:endParaRPr lang="en-US"/>
        </a:p>
      </dgm:t>
    </dgm:pt>
    <dgm:pt modelId="{2DE79B41-824B-44E5-AA40-986DA0B42A79}">
      <dgm:prSet/>
      <dgm:spPr/>
      <dgm:t>
        <a:bodyPr/>
        <a:lstStyle/>
        <a:p>
          <a:r>
            <a:rPr lang="en-US"/>
            <a:t>Arrays are fixed in size.</a:t>
          </a:r>
        </a:p>
      </dgm:t>
    </dgm:pt>
    <dgm:pt modelId="{8EBDD466-DAEB-4B79-81BB-F5522E568461}" type="parTrans" cxnId="{31B61B61-82EA-4099-A1EC-5599C1552825}">
      <dgm:prSet/>
      <dgm:spPr/>
      <dgm:t>
        <a:bodyPr/>
        <a:lstStyle/>
        <a:p>
          <a:endParaRPr lang="en-US"/>
        </a:p>
      </dgm:t>
    </dgm:pt>
    <dgm:pt modelId="{28B2CF2B-1F2C-4CE9-831A-4086DD99A111}" type="sibTrans" cxnId="{31B61B61-82EA-4099-A1EC-5599C1552825}">
      <dgm:prSet/>
      <dgm:spPr/>
      <dgm:t>
        <a:bodyPr/>
        <a:lstStyle/>
        <a:p>
          <a:endParaRPr lang="en-US"/>
        </a:p>
      </dgm:t>
    </dgm:pt>
    <dgm:pt modelId="{39100A27-F7B5-4D6F-BD75-FC14EE2C4076}">
      <dgm:prSet/>
      <dgm:spPr/>
      <dgm:t>
        <a:bodyPr/>
        <a:lstStyle/>
        <a:p>
          <a:r>
            <a:rPr lang="en-US"/>
            <a:t>To add a value, you must:</a:t>
          </a:r>
        </a:p>
      </dgm:t>
    </dgm:pt>
    <dgm:pt modelId="{60A07C3B-36CC-40B2-9B68-66143C5FB632}" type="parTrans" cxnId="{06B15184-C0A0-4626-93AD-A5A39F94A144}">
      <dgm:prSet/>
      <dgm:spPr/>
      <dgm:t>
        <a:bodyPr/>
        <a:lstStyle/>
        <a:p>
          <a:endParaRPr lang="en-US"/>
        </a:p>
      </dgm:t>
    </dgm:pt>
    <dgm:pt modelId="{6A812315-4172-4B4E-9AFB-CA80E8C5E44E}" type="sibTrans" cxnId="{06B15184-C0A0-4626-93AD-A5A39F94A144}">
      <dgm:prSet/>
      <dgm:spPr/>
      <dgm:t>
        <a:bodyPr/>
        <a:lstStyle/>
        <a:p>
          <a:endParaRPr lang="en-US"/>
        </a:p>
      </dgm:t>
    </dgm:pt>
    <dgm:pt modelId="{6A0B1D3C-0EE4-43CD-AF7E-ADBDCB952770}">
      <dgm:prSet/>
      <dgm:spPr/>
      <dgm:t>
        <a:bodyPr/>
        <a:lstStyle/>
        <a:p>
          <a:r>
            <a:rPr lang="en-US" dirty="0"/>
            <a:t>Make a new array, one longer</a:t>
          </a:r>
        </a:p>
      </dgm:t>
    </dgm:pt>
    <dgm:pt modelId="{CB9B3D94-FCC0-4EF6-9AD6-9834AEEBDB36}" type="parTrans" cxnId="{42685907-353B-44D5-9AA4-D5E118AB7F26}">
      <dgm:prSet/>
      <dgm:spPr/>
      <dgm:t>
        <a:bodyPr/>
        <a:lstStyle/>
        <a:p>
          <a:endParaRPr lang="en-US"/>
        </a:p>
      </dgm:t>
    </dgm:pt>
    <dgm:pt modelId="{AF52ED29-7E17-4809-9F56-52788765324E}" type="sibTrans" cxnId="{42685907-353B-44D5-9AA4-D5E118AB7F26}">
      <dgm:prSet/>
      <dgm:spPr/>
      <dgm:t>
        <a:bodyPr/>
        <a:lstStyle/>
        <a:p>
          <a:endParaRPr lang="en-US"/>
        </a:p>
      </dgm:t>
    </dgm:pt>
    <dgm:pt modelId="{47C11C01-3B08-4432-9936-E432E9615A3F}">
      <dgm:prSet/>
      <dgm:spPr/>
      <dgm:t>
        <a:bodyPr/>
        <a:lstStyle/>
        <a:p>
          <a:r>
            <a:rPr lang="en-US"/>
            <a:t>Copy over all the old values</a:t>
          </a:r>
        </a:p>
      </dgm:t>
    </dgm:pt>
    <dgm:pt modelId="{31B93B83-6958-4AEC-A8A2-19B5CF7BC9C5}" type="parTrans" cxnId="{F936C43E-13EF-4F71-B167-3B2332675213}">
      <dgm:prSet/>
      <dgm:spPr/>
      <dgm:t>
        <a:bodyPr/>
        <a:lstStyle/>
        <a:p>
          <a:endParaRPr lang="en-US"/>
        </a:p>
      </dgm:t>
    </dgm:pt>
    <dgm:pt modelId="{1703FFF4-B7A2-4565-AAE9-B749769BB376}" type="sibTrans" cxnId="{F936C43E-13EF-4F71-B167-3B2332675213}">
      <dgm:prSet/>
      <dgm:spPr/>
      <dgm:t>
        <a:bodyPr/>
        <a:lstStyle/>
        <a:p>
          <a:endParaRPr lang="en-US"/>
        </a:p>
      </dgm:t>
    </dgm:pt>
    <dgm:pt modelId="{B0728F76-ED3A-415A-9D02-E5D29BCFF9D2}">
      <dgm:prSet/>
      <dgm:spPr/>
      <dgm:t>
        <a:bodyPr/>
        <a:lstStyle/>
        <a:p>
          <a:r>
            <a:rPr lang="en-US" dirty="0"/>
            <a:t>Add the new value (either at the end or elsewhere)</a:t>
          </a:r>
        </a:p>
      </dgm:t>
    </dgm:pt>
    <dgm:pt modelId="{7BCCE677-8BEB-42CE-8632-AEC650838FF5}" type="parTrans" cxnId="{70296F5F-84E8-47FF-A09B-C289F63DF78E}">
      <dgm:prSet/>
      <dgm:spPr/>
      <dgm:t>
        <a:bodyPr/>
        <a:lstStyle/>
        <a:p>
          <a:endParaRPr lang="en-US"/>
        </a:p>
      </dgm:t>
    </dgm:pt>
    <dgm:pt modelId="{A3BC5FB6-B502-4238-8F6E-3B42F9D19E92}" type="sibTrans" cxnId="{70296F5F-84E8-47FF-A09B-C289F63DF78E}">
      <dgm:prSet/>
      <dgm:spPr/>
      <dgm:t>
        <a:bodyPr/>
        <a:lstStyle/>
        <a:p>
          <a:endParaRPr lang="en-US"/>
        </a:p>
      </dgm:t>
    </dgm:pt>
    <dgm:pt modelId="{309D3344-E2B2-48FA-B818-E07AFCBF5C17}">
      <dgm:prSet/>
      <dgm:spPr/>
      <dgm:t>
        <a:bodyPr/>
        <a:lstStyle/>
        <a:p>
          <a:pPr>
            <a:defRPr b="1"/>
          </a:pPr>
          <a:r>
            <a:rPr lang="en-US"/>
            <a:t>Removing (Popping):</a:t>
          </a:r>
        </a:p>
        <a:p>
          <a:pPr>
            <a:defRPr b="1"/>
          </a:pPr>
          <a:r>
            <a:rPr lang="en-US"/>
            <a:t>O(n)</a:t>
          </a:r>
        </a:p>
      </dgm:t>
    </dgm:pt>
    <dgm:pt modelId="{0DF9DE17-C32E-4D59-A4C9-E7C0B0438BF5}" type="parTrans" cxnId="{029063D0-800E-450A-BD3E-76A3F8801737}">
      <dgm:prSet/>
      <dgm:spPr/>
      <dgm:t>
        <a:bodyPr/>
        <a:lstStyle/>
        <a:p>
          <a:endParaRPr lang="en-US"/>
        </a:p>
      </dgm:t>
    </dgm:pt>
    <dgm:pt modelId="{4D0F5C06-8721-4473-A3F7-F84AC3EB6621}" type="sibTrans" cxnId="{029063D0-800E-450A-BD3E-76A3F8801737}">
      <dgm:prSet/>
      <dgm:spPr/>
      <dgm:t>
        <a:bodyPr/>
        <a:lstStyle/>
        <a:p>
          <a:endParaRPr lang="en-US"/>
        </a:p>
      </dgm:t>
    </dgm:pt>
    <dgm:pt modelId="{424C493D-D273-4D77-9C79-F14D78F4231C}">
      <dgm:prSet/>
      <dgm:spPr/>
      <dgm:t>
        <a:bodyPr/>
        <a:lstStyle/>
        <a:p>
          <a:r>
            <a:rPr lang="en-US" dirty="0"/>
            <a:t>Similar problem: Don’t want empty space in an array (hard to traverse, wastes memory, etc.)</a:t>
          </a:r>
        </a:p>
      </dgm:t>
    </dgm:pt>
    <dgm:pt modelId="{07E3E0A4-AF00-4293-9D92-E67002496270}" type="parTrans" cxnId="{6EF72553-3483-44AC-B135-22AE0CE824EB}">
      <dgm:prSet/>
      <dgm:spPr/>
      <dgm:t>
        <a:bodyPr/>
        <a:lstStyle/>
        <a:p>
          <a:endParaRPr lang="en-US"/>
        </a:p>
      </dgm:t>
    </dgm:pt>
    <dgm:pt modelId="{2115BF71-338C-4AFF-A8F4-056A2BC39BD4}" type="sibTrans" cxnId="{6EF72553-3483-44AC-B135-22AE0CE824EB}">
      <dgm:prSet/>
      <dgm:spPr/>
      <dgm:t>
        <a:bodyPr/>
        <a:lstStyle/>
        <a:p>
          <a:endParaRPr lang="en-US"/>
        </a:p>
      </dgm:t>
    </dgm:pt>
    <dgm:pt modelId="{2E909ABD-AC8E-43D7-A273-EB0DF373C8EB}">
      <dgm:prSet/>
      <dgm:spPr/>
      <dgm:t>
        <a:bodyPr/>
        <a:lstStyle/>
        <a:p>
          <a:r>
            <a:rPr lang="en-US" dirty="0"/>
            <a:t>Should: make a new array that is smaller</a:t>
          </a:r>
        </a:p>
      </dgm:t>
    </dgm:pt>
    <dgm:pt modelId="{70429721-B401-4C45-9BBC-C19EDD648D10}" type="parTrans" cxnId="{F4E1B4BA-7478-4C89-A0CB-BDD9471A3268}">
      <dgm:prSet/>
      <dgm:spPr/>
      <dgm:t>
        <a:bodyPr/>
        <a:lstStyle/>
        <a:p>
          <a:endParaRPr lang="en-US"/>
        </a:p>
      </dgm:t>
    </dgm:pt>
    <dgm:pt modelId="{888B1DDE-A18B-40A1-BB5D-38384724C7FA}" type="sibTrans" cxnId="{F4E1B4BA-7478-4C89-A0CB-BDD9471A3268}">
      <dgm:prSet/>
      <dgm:spPr/>
      <dgm:t>
        <a:bodyPr/>
        <a:lstStyle/>
        <a:p>
          <a:endParaRPr lang="en-US"/>
        </a:p>
      </dgm:t>
    </dgm:pt>
    <dgm:pt modelId="{C364E6A6-7914-45BA-823B-8AD3626478A1}">
      <dgm:prSet/>
      <dgm:spPr/>
      <dgm:t>
        <a:bodyPr/>
        <a:lstStyle/>
        <a:p>
          <a:r>
            <a:rPr lang="en-US"/>
            <a:t>Copy over all the old values, skipping the removed value</a:t>
          </a:r>
        </a:p>
      </dgm:t>
    </dgm:pt>
    <dgm:pt modelId="{9D788B21-FF82-4196-BB2E-22BEA93098C2}" type="parTrans" cxnId="{A3985879-8F51-428F-9452-A40FE1C505D5}">
      <dgm:prSet/>
      <dgm:spPr/>
      <dgm:t>
        <a:bodyPr/>
        <a:lstStyle/>
        <a:p>
          <a:endParaRPr lang="en-US"/>
        </a:p>
      </dgm:t>
    </dgm:pt>
    <dgm:pt modelId="{11534A93-CB1B-41FC-A58B-34BA09F0240E}" type="sibTrans" cxnId="{A3985879-8F51-428F-9452-A40FE1C505D5}">
      <dgm:prSet/>
      <dgm:spPr/>
      <dgm:t>
        <a:bodyPr/>
        <a:lstStyle/>
        <a:p>
          <a:endParaRPr lang="en-US"/>
        </a:p>
      </dgm:t>
    </dgm:pt>
    <dgm:pt modelId="{7C177BFE-0409-4259-9B8D-4A2C5DB78A78}">
      <dgm:prSet/>
      <dgm:spPr/>
      <dgm:t>
        <a:bodyPr/>
        <a:lstStyle/>
        <a:p>
          <a:pPr>
            <a:defRPr b="1"/>
          </a:pPr>
          <a:r>
            <a:rPr lang="en-US"/>
            <a:t>Concatenate: O(n)</a:t>
          </a:r>
        </a:p>
      </dgm:t>
    </dgm:pt>
    <dgm:pt modelId="{E50A8469-36CE-4FBB-89FE-5FCD3F12D685}" type="parTrans" cxnId="{E01F793F-D19A-4723-82D1-CEAE297915B4}">
      <dgm:prSet/>
      <dgm:spPr/>
      <dgm:t>
        <a:bodyPr/>
        <a:lstStyle/>
        <a:p>
          <a:endParaRPr lang="en-US"/>
        </a:p>
      </dgm:t>
    </dgm:pt>
    <dgm:pt modelId="{E991BFF9-9484-49EA-9BDB-1B8D44E8CCD4}" type="sibTrans" cxnId="{E01F793F-D19A-4723-82D1-CEAE297915B4}">
      <dgm:prSet/>
      <dgm:spPr/>
      <dgm:t>
        <a:bodyPr/>
        <a:lstStyle/>
        <a:p>
          <a:endParaRPr lang="en-US"/>
        </a:p>
      </dgm:t>
    </dgm:pt>
    <dgm:pt modelId="{29B32935-0E6C-4845-95B3-7CA5CA91F170}">
      <dgm:prSet/>
      <dgm:spPr/>
      <dgm:t>
        <a:bodyPr/>
        <a:lstStyle/>
        <a:p>
          <a:r>
            <a:rPr lang="en-US" dirty="0"/>
            <a:t>Make a new array, length of first + length of second.  </a:t>
          </a:r>
        </a:p>
      </dgm:t>
    </dgm:pt>
    <dgm:pt modelId="{2B2203AE-B3D4-4CF7-BBE6-47FB8C1555D4}" type="parTrans" cxnId="{68D4D7DA-12CD-4311-93AE-39068A84406C}">
      <dgm:prSet/>
      <dgm:spPr/>
      <dgm:t>
        <a:bodyPr/>
        <a:lstStyle/>
        <a:p>
          <a:endParaRPr lang="en-US"/>
        </a:p>
      </dgm:t>
    </dgm:pt>
    <dgm:pt modelId="{4A0DB0FB-4191-4F42-ADA0-766D8B4374BD}" type="sibTrans" cxnId="{68D4D7DA-12CD-4311-93AE-39068A84406C}">
      <dgm:prSet/>
      <dgm:spPr/>
      <dgm:t>
        <a:bodyPr/>
        <a:lstStyle/>
        <a:p>
          <a:endParaRPr lang="en-US"/>
        </a:p>
      </dgm:t>
    </dgm:pt>
    <dgm:pt modelId="{BB98ADFC-72CF-4642-A754-E1F5FBEBCE23}">
      <dgm:prSet/>
      <dgm:spPr/>
      <dgm:t>
        <a:bodyPr/>
        <a:lstStyle/>
        <a:p>
          <a:r>
            <a:rPr lang="en-US"/>
            <a:t>Copy over first, then copy over second</a:t>
          </a:r>
        </a:p>
      </dgm:t>
    </dgm:pt>
    <dgm:pt modelId="{A85910A8-3C1C-49FC-A858-BB2027D2C7C9}" type="parTrans" cxnId="{D40F7526-0E53-4F85-9EF3-E54BDC625C46}">
      <dgm:prSet/>
      <dgm:spPr/>
      <dgm:t>
        <a:bodyPr/>
        <a:lstStyle/>
        <a:p>
          <a:endParaRPr lang="en-US"/>
        </a:p>
      </dgm:t>
    </dgm:pt>
    <dgm:pt modelId="{92EF9AF4-B09C-40A0-95FC-CA03E952785F}" type="sibTrans" cxnId="{D40F7526-0E53-4F85-9EF3-E54BDC625C46}">
      <dgm:prSet/>
      <dgm:spPr/>
      <dgm:t>
        <a:bodyPr/>
        <a:lstStyle/>
        <a:p>
          <a:endParaRPr lang="en-US"/>
        </a:p>
      </dgm:t>
    </dgm:pt>
    <dgm:pt modelId="{A9C9965D-FD18-46B8-A71E-A11FB7A76695}">
      <dgm:prSet/>
      <dgm:spPr/>
      <dgm:t>
        <a:bodyPr/>
        <a:lstStyle/>
        <a:p>
          <a:r>
            <a:rPr lang="en-US"/>
            <a:t>O(n) + O(n) = O(2n) but we drop constants</a:t>
          </a:r>
        </a:p>
      </dgm:t>
    </dgm:pt>
    <dgm:pt modelId="{E052809D-55B0-4B7B-9F96-1205701C6F57}" type="parTrans" cxnId="{9DD507AB-5C17-4871-A7D5-8BA32BAAE695}">
      <dgm:prSet/>
      <dgm:spPr/>
      <dgm:t>
        <a:bodyPr/>
        <a:lstStyle/>
        <a:p>
          <a:endParaRPr lang="en-US"/>
        </a:p>
      </dgm:t>
    </dgm:pt>
    <dgm:pt modelId="{E38D7DDE-68DC-47F4-9D80-6C63E009E566}" type="sibTrans" cxnId="{9DD507AB-5C17-4871-A7D5-8BA32BAAE695}">
      <dgm:prSet/>
      <dgm:spPr/>
      <dgm:t>
        <a:bodyPr/>
        <a:lstStyle/>
        <a:p>
          <a:endParaRPr lang="en-US"/>
        </a:p>
      </dgm:t>
    </dgm:pt>
    <dgm:pt modelId="{86D5F904-6743-4C95-AA00-B50983488A52}" type="pres">
      <dgm:prSet presAssocID="{53F6AFD9-A6B7-4150-AF11-D4477915FC51}" presName="Name0" presStyleCnt="0">
        <dgm:presLayoutVars>
          <dgm:dir/>
          <dgm:animLvl val="lvl"/>
          <dgm:resizeHandles val="exact"/>
        </dgm:presLayoutVars>
      </dgm:prSet>
      <dgm:spPr/>
    </dgm:pt>
    <dgm:pt modelId="{B892FC71-6B3A-402B-8E36-2E144BE9B3C2}" type="pres">
      <dgm:prSet presAssocID="{81096764-F9DE-4F4C-956D-45E7FDA564D8}" presName="composite" presStyleCnt="0"/>
      <dgm:spPr/>
    </dgm:pt>
    <dgm:pt modelId="{565B341B-C002-4E93-9954-D27DA02FCBB8}" type="pres">
      <dgm:prSet presAssocID="{81096764-F9DE-4F4C-956D-45E7FDA564D8}" presName="parTx" presStyleLbl="alignNode1" presStyleIdx="0" presStyleCnt="5">
        <dgm:presLayoutVars>
          <dgm:chMax val="0"/>
          <dgm:chPref val="0"/>
          <dgm:bulletEnabled val="1"/>
        </dgm:presLayoutVars>
      </dgm:prSet>
      <dgm:spPr/>
    </dgm:pt>
    <dgm:pt modelId="{CF931B38-045D-47A4-9F40-A543CF8EF3DF}" type="pres">
      <dgm:prSet presAssocID="{81096764-F9DE-4F4C-956D-45E7FDA564D8}" presName="desTx" presStyleLbl="alignAccFollowNode1" presStyleIdx="0" presStyleCnt="5">
        <dgm:presLayoutVars>
          <dgm:bulletEnabled val="1"/>
        </dgm:presLayoutVars>
      </dgm:prSet>
      <dgm:spPr/>
    </dgm:pt>
    <dgm:pt modelId="{F7EF2C09-0219-4EFE-BEFE-D4CAC5A21901}" type="pres">
      <dgm:prSet presAssocID="{85D7B3DC-AF81-4F32-931D-19371EA827DC}" presName="space" presStyleCnt="0"/>
      <dgm:spPr/>
    </dgm:pt>
    <dgm:pt modelId="{BF603D8E-C322-4949-8FCF-F2A392A01CF8}" type="pres">
      <dgm:prSet presAssocID="{680EC466-4873-475D-9836-C7F2B104726E}" presName="composite" presStyleCnt="0"/>
      <dgm:spPr/>
    </dgm:pt>
    <dgm:pt modelId="{D928667C-C6EB-45B6-96A1-C11EE3F05151}" type="pres">
      <dgm:prSet presAssocID="{680EC466-4873-475D-9836-C7F2B104726E}" presName="parTx" presStyleLbl="alignNode1" presStyleIdx="1" presStyleCnt="5">
        <dgm:presLayoutVars>
          <dgm:chMax val="0"/>
          <dgm:chPref val="0"/>
          <dgm:bulletEnabled val="1"/>
        </dgm:presLayoutVars>
      </dgm:prSet>
      <dgm:spPr/>
    </dgm:pt>
    <dgm:pt modelId="{40F085A4-ED0A-467D-B9B9-F07FEE2A86DB}" type="pres">
      <dgm:prSet presAssocID="{680EC466-4873-475D-9836-C7F2B104726E}" presName="desTx" presStyleLbl="alignAccFollowNode1" presStyleIdx="1" presStyleCnt="5">
        <dgm:presLayoutVars>
          <dgm:bulletEnabled val="1"/>
        </dgm:presLayoutVars>
      </dgm:prSet>
      <dgm:spPr/>
    </dgm:pt>
    <dgm:pt modelId="{F4DDEFDD-6B15-4006-90A8-AF75D299617F}" type="pres">
      <dgm:prSet presAssocID="{F7658BF5-E2FD-4218-AF8C-333DC3F773C5}" presName="space" presStyleCnt="0"/>
      <dgm:spPr/>
    </dgm:pt>
    <dgm:pt modelId="{FB45D5D8-CE28-421E-BDF2-BE5543E10A9D}" type="pres">
      <dgm:prSet presAssocID="{8A8B9533-68F7-40CC-B540-8E0F68DF708D}" presName="composite" presStyleCnt="0"/>
      <dgm:spPr/>
    </dgm:pt>
    <dgm:pt modelId="{63D0A153-E3B5-4835-88D5-A291EED5A01F}" type="pres">
      <dgm:prSet presAssocID="{8A8B9533-68F7-40CC-B540-8E0F68DF708D}" presName="parTx" presStyleLbl="alignNode1" presStyleIdx="2" presStyleCnt="5">
        <dgm:presLayoutVars>
          <dgm:chMax val="0"/>
          <dgm:chPref val="0"/>
          <dgm:bulletEnabled val="1"/>
        </dgm:presLayoutVars>
      </dgm:prSet>
      <dgm:spPr/>
    </dgm:pt>
    <dgm:pt modelId="{511EF6DC-07F8-4EFC-8FE7-3E886FF54EEB}" type="pres">
      <dgm:prSet presAssocID="{8A8B9533-68F7-40CC-B540-8E0F68DF708D}" presName="desTx" presStyleLbl="alignAccFollowNode1" presStyleIdx="2" presStyleCnt="5">
        <dgm:presLayoutVars>
          <dgm:bulletEnabled val="1"/>
        </dgm:presLayoutVars>
      </dgm:prSet>
      <dgm:spPr/>
    </dgm:pt>
    <dgm:pt modelId="{44B97348-B167-494A-958D-10B18C85C978}" type="pres">
      <dgm:prSet presAssocID="{ECB58FDE-2EC5-4F27-9A61-A3C9ADEC757C}" presName="space" presStyleCnt="0"/>
      <dgm:spPr/>
    </dgm:pt>
    <dgm:pt modelId="{EEC54836-FE4B-4F90-94DC-0A7AE60A2B4E}" type="pres">
      <dgm:prSet presAssocID="{309D3344-E2B2-48FA-B818-E07AFCBF5C17}" presName="composite" presStyleCnt="0"/>
      <dgm:spPr/>
    </dgm:pt>
    <dgm:pt modelId="{712B5760-6150-4FFC-B07E-8C057F16F190}" type="pres">
      <dgm:prSet presAssocID="{309D3344-E2B2-48FA-B818-E07AFCBF5C17}" presName="parTx" presStyleLbl="alignNode1" presStyleIdx="3" presStyleCnt="5">
        <dgm:presLayoutVars>
          <dgm:chMax val="0"/>
          <dgm:chPref val="0"/>
          <dgm:bulletEnabled val="1"/>
        </dgm:presLayoutVars>
      </dgm:prSet>
      <dgm:spPr/>
    </dgm:pt>
    <dgm:pt modelId="{DD0B0338-D064-406D-A9EC-2D459AC1DC82}" type="pres">
      <dgm:prSet presAssocID="{309D3344-E2B2-48FA-B818-E07AFCBF5C17}" presName="desTx" presStyleLbl="alignAccFollowNode1" presStyleIdx="3" presStyleCnt="5">
        <dgm:presLayoutVars>
          <dgm:bulletEnabled val="1"/>
        </dgm:presLayoutVars>
      </dgm:prSet>
      <dgm:spPr/>
    </dgm:pt>
    <dgm:pt modelId="{30D603DD-E092-4F8B-B9B0-AF6A3113A2E5}" type="pres">
      <dgm:prSet presAssocID="{4D0F5C06-8721-4473-A3F7-F84AC3EB6621}" presName="space" presStyleCnt="0"/>
      <dgm:spPr/>
    </dgm:pt>
    <dgm:pt modelId="{722479A6-10D3-4035-B7C0-715990DED740}" type="pres">
      <dgm:prSet presAssocID="{7C177BFE-0409-4259-9B8D-4A2C5DB78A78}" presName="composite" presStyleCnt="0"/>
      <dgm:spPr/>
    </dgm:pt>
    <dgm:pt modelId="{A9D49456-C7CD-4BC0-8A03-B63718BC6D50}" type="pres">
      <dgm:prSet presAssocID="{7C177BFE-0409-4259-9B8D-4A2C5DB78A78}" presName="parTx" presStyleLbl="alignNode1" presStyleIdx="4" presStyleCnt="5">
        <dgm:presLayoutVars>
          <dgm:chMax val="0"/>
          <dgm:chPref val="0"/>
          <dgm:bulletEnabled val="1"/>
        </dgm:presLayoutVars>
      </dgm:prSet>
      <dgm:spPr/>
    </dgm:pt>
    <dgm:pt modelId="{22A31E84-C1C0-40D2-B641-0E5845ECAB75}" type="pres">
      <dgm:prSet presAssocID="{7C177BFE-0409-4259-9B8D-4A2C5DB78A78}" presName="desTx" presStyleLbl="alignAccFollowNode1" presStyleIdx="4" presStyleCnt="5">
        <dgm:presLayoutVars>
          <dgm:bulletEnabled val="1"/>
        </dgm:presLayoutVars>
      </dgm:prSet>
      <dgm:spPr/>
    </dgm:pt>
  </dgm:ptLst>
  <dgm:cxnLst>
    <dgm:cxn modelId="{8BD78600-5612-4819-98A9-AB906EAF081F}" type="presOf" srcId="{29B32935-0E6C-4845-95B3-7CA5CA91F170}" destId="{22A31E84-C1C0-40D2-B641-0E5845ECAB75}" srcOrd="0" destOrd="0" presId="urn:microsoft.com/office/officeart/2005/8/layout/hList1"/>
    <dgm:cxn modelId="{42685907-353B-44D5-9AA4-D5E118AB7F26}" srcId="{39100A27-F7B5-4D6F-BD75-FC14EE2C4076}" destId="{6A0B1D3C-0EE4-43CD-AF7E-ADBDCB952770}" srcOrd="0" destOrd="0" parTransId="{CB9B3D94-FCC0-4EF6-9AD6-9834AEEBDB36}" sibTransId="{AF52ED29-7E17-4809-9F56-52788765324E}"/>
    <dgm:cxn modelId="{B115890E-3397-4BB1-9999-8A765A989C14}" type="presOf" srcId="{424C493D-D273-4D77-9C79-F14D78F4231C}" destId="{DD0B0338-D064-406D-A9EC-2D459AC1DC82}" srcOrd="0" destOrd="0" presId="urn:microsoft.com/office/officeart/2005/8/layout/hList1"/>
    <dgm:cxn modelId="{27B2131D-3558-4893-BB34-CC409DDE7CC8}" type="presOf" srcId="{7C177BFE-0409-4259-9B8D-4A2C5DB78A78}" destId="{A9D49456-C7CD-4BC0-8A03-B63718BC6D50}" srcOrd="0" destOrd="0" presId="urn:microsoft.com/office/officeart/2005/8/layout/hList1"/>
    <dgm:cxn modelId="{D40F7526-0E53-4F85-9EF3-E54BDC625C46}" srcId="{7C177BFE-0409-4259-9B8D-4A2C5DB78A78}" destId="{BB98ADFC-72CF-4642-A754-E1F5FBEBCE23}" srcOrd="1" destOrd="0" parTransId="{A85910A8-3C1C-49FC-A858-BB2027D2C7C9}" sibTransId="{92EF9AF4-B09C-40A0-95FC-CA03E952785F}"/>
    <dgm:cxn modelId="{404F2939-373D-4179-A178-1347A705E8F2}" srcId="{680EC466-4873-475D-9836-C7F2B104726E}" destId="{3851C52A-4857-4856-90C6-2C0419555852}" srcOrd="1" destOrd="0" parTransId="{784A9730-7FCC-4417-BD04-85A025575DDA}" sibTransId="{56B6DCE6-2693-4152-B215-F824629A102D}"/>
    <dgm:cxn modelId="{F936C43E-13EF-4F71-B167-3B2332675213}" srcId="{39100A27-F7B5-4D6F-BD75-FC14EE2C4076}" destId="{47C11C01-3B08-4432-9936-E432E9615A3F}" srcOrd="1" destOrd="0" parTransId="{31B93B83-6958-4AEC-A8A2-19B5CF7BC9C5}" sibTransId="{1703FFF4-B7A2-4565-AAE9-B749769BB376}"/>
    <dgm:cxn modelId="{E01F793F-D19A-4723-82D1-CEAE297915B4}" srcId="{53F6AFD9-A6B7-4150-AF11-D4477915FC51}" destId="{7C177BFE-0409-4259-9B8D-4A2C5DB78A78}" srcOrd="4" destOrd="0" parTransId="{E50A8469-36CE-4FBB-89FE-5FCD3F12D685}" sibTransId="{E991BFF9-9484-49EA-9BDB-1B8D44E8CCD4}"/>
    <dgm:cxn modelId="{70296F5F-84E8-47FF-A09B-C289F63DF78E}" srcId="{39100A27-F7B5-4D6F-BD75-FC14EE2C4076}" destId="{B0728F76-ED3A-415A-9D02-E5D29BCFF9D2}" srcOrd="2" destOrd="0" parTransId="{7BCCE677-8BEB-42CE-8632-AEC650838FF5}" sibTransId="{A3BC5FB6-B502-4238-8F6E-3B42F9D19E92}"/>
    <dgm:cxn modelId="{31B61B61-82EA-4099-A1EC-5599C1552825}" srcId="{8A8B9533-68F7-40CC-B540-8E0F68DF708D}" destId="{2DE79B41-824B-44E5-AA40-986DA0B42A79}" srcOrd="0" destOrd="0" parTransId="{8EBDD466-DAEB-4B79-81BB-F5522E568461}" sibTransId="{28B2CF2B-1F2C-4CE9-831A-4086DD99A111}"/>
    <dgm:cxn modelId="{E9B69D65-0000-4720-A0B3-19B32E5B24B7}" type="presOf" srcId="{39100A27-F7B5-4D6F-BD75-FC14EE2C4076}" destId="{511EF6DC-07F8-4EFC-8FE7-3E886FF54EEB}" srcOrd="0" destOrd="1" presId="urn:microsoft.com/office/officeart/2005/8/layout/hList1"/>
    <dgm:cxn modelId="{F9373348-2713-427D-95B2-E3105B366FD4}" srcId="{680EC466-4873-475D-9836-C7F2B104726E}" destId="{56BA8571-C4AA-4D77-887D-FC4F83969938}" srcOrd="0" destOrd="0" parTransId="{E64E357C-8F14-4122-B38E-4B80FC537909}" sibTransId="{1120EB4E-FC3A-4731-9622-679CEA3E1CFE}"/>
    <dgm:cxn modelId="{52B59A4C-590E-44E0-AE18-456A914E696C}" type="presOf" srcId="{53F6AFD9-A6B7-4150-AF11-D4477915FC51}" destId="{86D5F904-6743-4C95-AA00-B50983488A52}" srcOrd="0" destOrd="0" presId="urn:microsoft.com/office/officeart/2005/8/layout/hList1"/>
    <dgm:cxn modelId="{5928AA4D-A506-4561-BDC1-27C7FBAA1BF1}" type="presOf" srcId="{C364E6A6-7914-45BA-823B-8AD3626478A1}" destId="{DD0B0338-D064-406D-A9EC-2D459AC1DC82}" srcOrd="0" destOrd="2" presId="urn:microsoft.com/office/officeart/2005/8/layout/hList1"/>
    <dgm:cxn modelId="{0763E750-4E6D-4814-9318-72ECC5444B18}" type="presOf" srcId="{309D3344-E2B2-48FA-B818-E07AFCBF5C17}" destId="{712B5760-6150-4FFC-B07E-8C057F16F190}" srcOrd="0" destOrd="0" presId="urn:microsoft.com/office/officeart/2005/8/layout/hList1"/>
    <dgm:cxn modelId="{60C8F571-60C5-470F-B544-72012182A752}" srcId="{53F6AFD9-A6B7-4150-AF11-D4477915FC51}" destId="{680EC466-4873-475D-9836-C7F2B104726E}" srcOrd="1" destOrd="0" parTransId="{69E2BA89-35ED-4947-BE5C-B0FCF938030E}" sibTransId="{F7658BF5-E2FD-4218-AF8C-333DC3F773C5}"/>
    <dgm:cxn modelId="{6EF72553-3483-44AC-B135-22AE0CE824EB}" srcId="{309D3344-E2B2-48FA-B818-E07AFCBF5C17}" destId="{424C493D-D273-4D77-9C79-F14D78F4231C}" srcOrd="0" destOrd="0" parTransId="{07E3E0A4-AF00-4293-9D92-E67002496270}" sibTransId="{2115BF71-338C-4AFF-A8F4-056A2BC39BD4}"/>
    <dgm:cxn modelId="{5044F756-42EB-4A51-9869-26D7F74E3DC0}" type="presOf" srcId="{680EC466-4873-475D-9836-C7F2B104726E}" destId="{D928667C-C6EB-45B6-96A1-C11EE3F05151}" srcOrd="0" destOrd="0" presId="urn:microsoft.com/office/officeart/2005/8/layout/hList1"/>
    <dgm:cxn modelId="{86B9F158-74FD-4EFC-93A7-2786C443F22B}" type="presOf" srcId="{8A8B9533-68F7-40CC-B540-8E0F68DF708D}" destId="{63D0A153-E3B5-4835-88D5-A291EED5A01F}" srcOrd="0" destOrd="0" presId="urn:microsoft.com/office/officeart/2005/8/layout/hList1"/>
    <dgm:cxn modelId="{A3985879-8F51-428F-9452-A40FE1C505D5}" srcId="{424C493D-D273-4D77-9C79-F14D78F4231C}" destId="{C364E6A6-7914-45BA-823B-8AD3626478A1}" srcOrd="1" destOrd="0" parTransId="{9D788B21-FF82-4196-BB2E-22BEA93098C2}" sibTransId="{11534A93-CB1B-41FC-A58B-34BA09F0240E}"/>
    <dgm:cxn modelId="{D2850E7E-A9A8-4C98-B192-46B593BD5BE2}" srcId="{81096764-F9DE-4F4C-956D-45E7FDA564D8}" destId="{2C0C4770-3F22-49B3-AAA0-5D5E878F11C9}" srcOrd="0" destOrd="0" parTransId="{972D5BAD-22BA-405B-821F-FC0C541A7F54}" sibTransId="{30B2C15F-3F18-45CB-A194-A11D5CFF76B5}"/>
    <dgm:cxn modelId="{06B15184-C0A0-4626-93AD-A5A39F94A144}" srcId="{8A8B9533-68F7-40CC-B540-8E0F68DF708D}" destId="{39100A27-F7B5-4D6F-BD75-FC14EE2C4076}" srcOrd="1" destOrd="0" parTransId="{60A07C3B-36CC-40B2-9B68-66143C5FB632}" sibTransId="{6A812315-4172-4B4E-9AFB-CA80E8C5E44E}"/>
    <dgm:cxn modelId="{09E6EB87-CC80-4187-9A4C-EC70B6EDDC33}" srcId="{53F6AFD9-A6B7-4150-AF11-D4477915FC51}" destId="{8A8B9533-68F7-40CC-B540-8E0F68DF708D}" srcOrd="2" destOrd="0" parTransId="{00F34AC3-5D4A-4FCB-8D34-E3D20DB0AAEC}" sibTransId="{ECB58FDE-2EC5-4F27-9A61-A3C9ADEC757C}"/>
    <dgm:cxn modelId="{1B98638D-D6DA-4C3B-BD6D-01BF54605BF1}" type="presOf" srcId="{B0728F76-ED3A-415A-9D02-E5D29BCFF9D2}" destId="{511EF6DC-07F8-4EFC-8FE7-3E886FF54EEB}" srcOrd="0" destOrd="4" presId="urn:microsoft.com/office/officeart/2005/8/layout/hList1"/>
    <dgm:cxn modelId="{CE895A9C-B742-4D10-B0CF-8496DAB7E65F}" type="presOf" srcId="{2E909ABD-AC8E-43D7-A273-EB0DF373C8EB}" destId="{DD0B0338-D064-406D-A9EC-2D459AC1DC82}" srcOrd="0" destOrd="1" presId="urn:microsoft.com/office/officeart/2005/8/layout/hList1"/>
    <dgm:cxn modelId="{208326A1-2997-4164-8403-B7E82349EF35}" type="presOf" srcId="{56BA8571-C4AA-4D77-887D-FC4F83969938}" destId="{40F085A4-ED0A-467D-B9B9-F07FEE2A86DB}" srcOrd="0" destOrd="0" presId="urn:microsoft.com/office/officeart/2005/8/layout/hList1"/>
    <dgm:cxn modelId="{3FB816A2-222A-4187-987D-1738C93C1E5E}" type="presOf" srcId="{47C11C01-3B08-4432-9936-E432E9615A3F}" destId="{511EF6DC-07F8-4EFC-8FE7-3E886FF54EEB}" srcOrd="0" destOrd="3" presId="urn:microsoft.com/office/officeart/2005/8/layout/hList1"/>
    <dgm:cxn modelId="{928032A7-9BC6-468B-8163-8427C9A2FFBB}" srcId="{53F6AFD9-A6B7-4150-AF11-D4477915FC51}" destId="{81096764-F9DE-4F4C-956D-45E7FDA564D8}" srcOrd="0" destOrd="0" parTransId="{1786777C-59DF-4394-8B3F-CC602D97649C}" sibTransId="{85D7B3DC-AF81-4F32-931D-19371EA827DC}"/>
    <dgm:cxn modelId="{9DD507AB-5C17-4871-A7D5-8BA32BAAE695}" srcId="{7C177BFE-0409-4259-9B8D-4A2C5DB78A78}" destId="{A9C9965D-FD18-46B8-A71E-A11FB7A76695}" srcOrd="2" destOrd="0" parTransId="{E052809D-55B0-4B7B-9F96-1205701C6F57}" sibTransId="{E38D7DDE-68DC-47F4-9D80-6C63E009E566}"/>
    <dgm:cxn modelId="{B8846AB0-E7EE-44AF-9C22-E839798C1FCA}" type="presOf" srcId="{BB98ADFC-72CF-4642-A754-E1F5FBEBCE23}" destId="{22A31E84-C1C0-40D2-B641-0E5845ECAB75}" srcOrd="0" destOrd="1" presId="urn:microsoft.com/office/officeart/2005/8/layout/hList1"/>
    <dgm:cxn modelId="{5EB0E3B2-5124-4120-A359-9B7E718134DE}" type="presOf" srcId="{81096764-F9DE-4F4C-956D-45E7FDA564D8}" destId="{565B341B-C002-4E93-9954-D27DA02FCBB8}" srcOrd="0" destOrd="0" presId="urn:microsoft.com/office/officeart/2005/8/layout/hList1"/>
    <dgm:cxn modelId="{C85078B5-2FFC-4101-A33B-1729DB695E7C}" type="presOf" srcId="{2DE79B41-824B-44E5-AA40-986DA0B42A79}" destId="{511EF6DC-07F8-4EFC-8FE7-3E886FF54EEB}" srcOrd="0" destOrd="0" presId="urn:microsoft.com/office/officeart/2005/8/layout/hList1"/>
    <dgm:cxn modelId="{F4E1B4BA-7478-4C89-A0CB-BDD9471A3268}" srcId="{424C493D-D273-4D77-9C79-F14D78F4231C}" destId="{2E909ABD-AC8E-43D7-A273-EB0DF373C8EB}" srcOrd="0" destOrd="0" parTransId="{70429721-B401-4C45-9BBC-C19EDD648D10}" sibTransId="{888B1DDE-A18B-40A1-BB5D-38384724C7FA}"/>
    <dgm:cxn modelId="{029063D0-800E-450A-BD3E-76A3F8801737}" srcId="{53F6AFD9-A6B7-4150-AF11-D4477915FC51}" destId="{309D3344-E2B2-48FA-B818-E07AFCBF5C17}" srcOrd="3" destOrd="0" parTransId="{0DF9DE17-C32E-4D59-A4C9-E7C0B0438BF5}" sibTransId="{4D0F5C06-8721-4473-A3F7-F84AC3EB6621}"/>
    <dgm:cxn modelId="{68D4D7DA-12CD-4311-93AE-39068A84406C}" srcId="{7C177BFE-0409-4259-9B8D-4A2C5DB78A78}" destId="{29B32935-0E6C-4845-95B3-7CA5CA91F170}" srcOrd="0" destOrd="0" parTransId="{2B2203AE-B3D4-4CF7-BBE6-47FB8C1555D4}" sibTransId="{4A0DB0FB-4191-4F42-ADA0-766D8B4374BD}"/>
    <dgm:cxn modelId="{859369E6-4496-4132-B504-564E913EE73D}" type="presOf" srcId="{6A0B1D3C-0EE4-43CD-AF7E-ADBDCB952770}" destId="{511EF6DC-07F8-4EFC-8FE7-3E886FF54EEB}" srcOrd="0" destOrd="2" presId="urn:microsoft.com/office/officeart/2005/8/layout/hList1"/>
    <dgm:cxn modelId="{58C620ED-C1CD-4989-97C5-013D5482A61D}" type="presOf" srcId="{2C0C4770-3F22-49B3-AAA0-5D5E878F11C9}" destId="{CF931B38-045D-47A4-9F40-A543CF8EF3DF}" srcOrd="0" destOrd="0" presId="urn:microsoft.com/office/officeart/2005/8/layout/hList1"/>
    <dgm:cxn modelId="{2A579BF8-500D-4413-B181-7FF326018CC2}" type="presOf" srcId="{A9C9965D-FD18-46B8-A71E-A11FB7A76695}" destId="{22A31E84-C1C0-40D2-B641-0E5845ECAB75}" srcOrd="0" destOrd="2" presId="urn:microsoft.com/office/officeart/2005/8/layout/hList1"/>
    <dgm:cxn modelId="{4A955FFA-1AAA-4588-84CA-CD3077B64316}" type="presOf" srcId="{3851C52A-4857-4856-90C6-2C0419555852}" destId="{40F085A4-ED0A-467D-B9B9-F07FEE2A86DB}" srcOrd="0" destOrd="1" presId="urn:microsoft.com/office/officeart/2005/8/layout/hList1"/>
    <dgm:cxn modelId="{25577407-82FD-4471-BA15-01A97CE37A42}" type="presParOf" srcId="{86D5F904-6743-4C95-AA00-B50983488A52}" destId="{B892FC71-6B3A-402B-8E36-2E144BE9B3C2}" srcOrd="0" destOrd="0" presId="urn:microsoft.com/office/officeart/2005/8/layout/hList1"/>
    <dgm:cxn modelId="{76FF125B-3B22-4430-B48B-EFE7D0741B92}" type="presParOf" srcId="{B892FC71-6B3A-402B-8E36-2E144BE9B3C2}" destId="{565B341B-C002-4E93-9954-D27DA02FCBB8}" srcOrd="0" destOrd="0" presId="urn:microsoft.com/office/officeart/2005/8/layout/hList1"/>
    <dgm:cxn modelId="{20365D0A-585E-43B0-977F-E5EB0154112D}" type="presParOf" srcId="{B892FC71-6B3A-402B-8E36-2E144BE9B3C2}" destId="{CF931B38-045D-47A4-9F40-A543CF8EF3DF}" srcOrd="1" destOrd="0" presId="urn:microsoft.com/office/officeart/2005/8/layout/hList1"/>
    <dgm:cxn modelId="{3AFBBA0E-FEB4-4010-A8D9-8AAF2FAE23FA}" type="presParOf" srcId="{86D5F904-6743-4C95-AA00-B50983488A52}" destId="{F7EF2C09-0219-4EFE-BEFE-D4CAC5A21901}" srcOrd="1" destOrd="0" presId="urn:microsoft.com/office/officeart/2005/8/layout/hList1"/>
    <dgm:cxn modelId="{1CA64883-E128-4A7E-8B98-0667568B3B43}" type="presParOf" srcId="{86D5F904-6743-4C95-AA00-B50983488A52}" destId="{BF603D8E-C322-4949-8FCF-F2A392A01CF8}" srcOrd="2" destOrd="0" presId="urn:microsoft.com/office/officeart/2005/8/layout/hList1"/>
    <dgm:cxn modelId="{CE093390-D78C-401B-9DFC-FB406AB5D1D1}" type="presParOf" srcId="{BF603D8E-C322-4949-8FCF-F2A392A01CF8}" destId="{D928667C-C6EB-45B6-96A1-C11EE3F05151}" srcOrd="0" destOrd="0" presId="urn:microsoft.com/office/officeart/2005/8/layout/hList1"/>
    <dgm:cxn modelId="{C236CF6D-6CC5-4745-BB21-B977A9D7C550}" type="presParOf" srcId="{BF603D8E-C322-4949-8FCF-F2A392A01CF8}" destId="{40F085A4-ED0A-467D-B9B9-F07FEE2A86DB}" srcOrd="1" destOrd="0" presId="urn:microsoft.com/office/officeart/2005/8/layout/hList1"/>
    <dgm:cxn modelId="{C2FF1F4A-2846-44F1-8E5C-DAA526C6F165}" type="presParOf" srcId="{86D5F904-6743-4C95-AA00-B50983488A52}" destId="{F4DDEFDD-6B15-4006-90A8-AF75D299617F}" srcOrd="3" destOrd="0" presId="urn:microsoft.com/office/officeart/2005/8/layout/hList1"/>
    <dgm:cxn modelId="{0E3B4408-1BCF-4972-B4BC-7AAC64EE3E9F}" type="presParOf" srcId="{86D5F904-6743-4C95-AA00-B50983488A52}" destId="{FB45D5D8-CE28-421E-BDF2-BE5543E10A9D}" srcOrd="4" destOrd="0" presId="urn:microsoft.com/office/officeart/2005/8/layout/hList1"/>
    <dgm:cxn modelId="{6B2ECD81-766F-403F-A85F-F74AA0349AA4}" type="presParOf" srcId="{FB45D5D8-CE28-421E-BDF2-BE5543E10A9D}" destId="{63D0A153-E3B5-4835-88D5-A291EED5A01F}" srcOrd="0" destOrd="0" presId="urn:microsoft.com/office/officeart/2005/8/layout/hList1"/>
    <dgm:cxn modelId="{8437F08A-DC40-4492-ACE4-ABB5CDC2DE9F}" type="presParOf" srcId="{FB45D5D8-CE28-421E-BDF2-BE5543E10A9D}" destId="{511EF6DC-07F8-4EFC-8FE7-3E886FF54EEB}" srcOrd="1" destOrd="0" presId="urn:microsoft.com/office/officeart/2005/8/layout/hList1"/>
    <dgm:cxn modelId="{3EB3F063-1410-42A9-A8A4-0EE31C9D5700}" type="presParOf" srcId="{86D5F904-6743-4C95-AA00-B50983488A52}" destId="{44B97348-B167-494A-958D-10B18C85C978}" srcOrd="5" destOrd="0" presId="urn:microsoft.com/office/officeart/2005/8/layout/hList1"/>
    <dgm:cxn modelId="{E134126D-E6EC-479A-9F3F-49AECCE0754D}" type="presParOf" srcId="{86D5F904-6743-4C95-AA00-B50983488A52}" destId="{EEC54836-FE4B-4F90-94DC-0A7AE60A2B4E}" srcOrd="6" destOrd="0" presId="urn:microsoft.com/office/officeart/2005/8/layout/hList1"/>
    <dgm:cxn modelId="{3D0D0912-CF95-462E-9A58-4F1337E545DA}" type="presParOf" srcId="{EEC54836-FE4B-4F90-94DC-0A7AE60A2B4E}" destId="{712B5760-6150-4FFC-B07E-8C057F16F190}" srcOrd="0" destOrd="0" presId="urn:microsoft.com/office/officeart/2005/8/layout/hList1"/>
    <dgm:cxn modelId="{4C570DA2-B828-4197-B70B-E6417588B06C}" type="presParOf" srcId="{EEC54836-FE4B-4F90-94DC-0A7AE60A2B4E}" destId="{DD0B0338-D064-406D-A9EC-2D459AC1DC82}" srcOrd="1" destOrd="0" presId="urn:microsoft.com/office/officeart/2005/8/layout/hList1"/>
    <dgm:cxn modelId="{35EADBF3-B517-4B9A-ACC5-73D8D6128771}" type="presParOf" srcId="{86D5F904-6743-4C95-AA00-B50983488A52}" destId="{30D603DD-E092-4F8B-B9B0-AF6A3113A2E5}" srcOrd="7" destOrd="0" presId="urn:microsoft.com/office/officeart/2005/8/layout/hList1"/>
    <dgm:cxn modelId="{F2FB18F4-7620-4FA0-98F4-022C2F044CF2}" type="presParOf" srcId="{86D5F904-6743-4C95-AA00-B50983488A52}" destId="{722479A6-10D3-4035-B7C0-715990DED740}" srcOrd="8" destOrd="0" presId="urn:microsoft.com/office/officeart/2005/8/layout/hList1"/>
    <dgm:cxn modelId="{F8BBAEF8-7585-4536-94C7-27FCBA2A59FE}" type="presParOf" srcId="{722479A6-10D3-4035-B7C0-715990DED740}" destId="{A9D49456-C7CD-4BC0-8A03-B63718BC6D50}" srcOrd="0" destOrd="0" presId="urn:microsoft.com/office/officeart/2005/8/layout/hList1"/>
    <dgm:cxn modelId="{769C5023-6D33-44F0-BACF-CF4179481FFD}" type="presParOf" srcId="{722479A6-10D3-4035-B7C0-715990DED740}" destId="{22A31E84-C1C0-40D2-B641-0E5845ECAB7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B341B-C002-4E93-9954-D27DA02FCBB8}">
      <dsp:nvSpPr>
        <dsp:cNvPr id="0" name=""/>
        <dsp:cNvSpPr/>
      </dsp:nvSpPr>
      <dsp:spPr>
        <a:xfrm>
          <a:off x="5396" y="506775"/>
          <a:ext cx="2068836" cy="78278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defRPr b="1"/>
          </a:pPr>
          <a:r>
            <a:rPr lang="en-US" sz="1400" kern="1200"/>
            <a:t>Finding the kth value:</a:t>
          </a:r>
        </a:p>
        <a:p>
          <a:pPr marL="0" lvl="0" indent="0" algn="ctr" defTabSz="622300">
            <a:lnSpc>
              <a:spcPct val="90000"/>
            </a:lnSpc>
            <a:spcBef>
              <a:spcPct val="0"/>
            </a:spcBef>
            <a:spcAft>
              <a:spcPct val="35000"/>
            </a:spcAft>
            <a:buNone/>
            <a:defRPr b="1"/>
          </a:pPr>
          <a:r>
            <a:rPr lang="en-US" sz="1400" kern="1200"/>
            <a:t>O(1) (wow!)</a:t>
          </a:r>
        </a:p>
      </dsp:txBody>
      <dsp:txXfrm>
        <a:off x="5396" y="506775"/>
        <a:ext cx="2068836" cy="782780"/>
      </dsp:txXfrm>
    </dsp:sp>
    <dsp:sp modelId="{CF931B38-045D-47A4-9F40-A543CF8EF3DF}">
      <dsp:nvSpPr>
        <dsp:cNvPr id="0" name=""/>
        <dsp:cNvSpPr/>
      </dsp:nvSpPr>
      <dsp:spPr>
        <a:xfrm>
          <a:off x="5396" y="1289555"/>
          <a:ext cx="2068836" cy="283721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Address of first value + k – one step!</a:t>
          </a:r>
        </a:p>
      </dsp:txBody>
      <dsp:txXfrm>
        <a:off x="5396" y="1289555"/>
        <a:ext cx="2068836" cy="2837214"/>
      </dsp:txXfrm>
    </dsp:sp>
    <dsp:sp modelId="{D928667C-C6EB-45B6-96A1-C11EE3F05151}">
      <dsp:nvSpPr>
        <dsp:cNvPr id="0" name=""/>
        <dsp:cNvSpPr/>
      </dsp:nvSpPr>
      <dsp:spPr>
        <a:xfrm>
          <a:off x="2363871" y="506775"/>
          <a:ext cx="2068836" cy="78278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defRPr b="1"/>
          </a:pPr>
          <a:r>
            <a:rPr lang="en-US" sz="1400" kern="1200"/>
            <a:t>Finding if x is in the list:</a:t>
          </a:r>
        </a:p>
        <a:p>
          <a:pPr marL="0" lvl="0" indent="0" algn="ctr" defTabSz="622300">
            <a:lnSpc>
              <a:spcPct val="90000"/>
            </a:lnSpc>
            <a:spcBef>
              <a:spcPct val="0"/>
            </a:spcBef>
            <a:spcAft>
              <a:spcPct val="35000"/>
            </a:spcAft>
            <a:buNone/>
            <a:defRPr b="1"/>
          </a:pPr>
          <a:r>
            <a:rPr lang="en-US" sz="1400" kern="1200"/>
            <a:t>O(n) </a:t>
          </a:r>
        </a:p>
      </dsp:txBody>
      <dsp:txXfrm>
        <a:off x="2363871" y="506775"/>
        <a:ext cx="2068836" cy="782780"/>
      </dsp:txXfrm>
    </dsp:sp>
    <dsp:sp modelId="{40F085A4-ED0A-467D-B9B9-F07FEE2A86DB}">
      <dsp:nvSpPr>
        <dsp:cNvPr id="0" name=""/>
        <dsp:cNvSpPr/>
      </dsp:nvSpPr>
      <dsp:spPr>
        <a:xfrm>
          <a:off x="2363871" y="1289555"/>
          <a:ext cx="2068836" cy="283721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May need to go through all n values in the list until you find it</a:t>
          </a:r>
        </a:p>
        <a:p>
          <a:pPr marL="114300" lvl="1" indent="-114300" algn="l" defTabSz="622300">
            <a:lnSpc>
              <a:spcPct val="90000"/>
            </a:lnSpc>
            <a:spcBef>
              <a:spcPct val="0"/>
            </a:spcBef>
            <a:spcAft>
              <a:spcPct val="15000"/>
            </a:spcAft>
            <a:buChar char="•"/>
          </a:pPr>
          <a:r>
            <a:rPr lang="en-US" sz="1400" kern="1200" dirty="0"/>
            <a:t>If it isn’t in the list, must go through ALL values!</a:t>
          </a:r>
        </a:p>
      </dsp:txBody>
      <dsp:txXfrm>
        <a:off x="2363871" y="1289555"/>
        <a:ext cx="2068836" cy="2837214"/>
      </dsp:txXfrm>
    </dsp:sp>
    <dsp:sp modelId="{63D0A153-E3B5-4835-88D5-A291EED5A01F}">
      <dsp:nvSpPr>
        <dsp:cNvPr id="0" name=""/>
        <dsp:cNvSpPr/>
      </dsp:nvSpPr>
      <dsp:spPr>
        <a:xfrm>
          <a:off x="4722345" y="506775"/>
          <a:ext cx="2068836" cy="78278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defRPr b="1"/>
          </a:pPr>
          <a:r>
            <a:rPr lang="en-US" sz="1400" kern="1200"/>
            <a:t>Inserting (Pushing):</a:t>
          </a:r>
        </a:p>
        <a:p>
          <a:pPr marL="0" lvl="0" indent="0" algn="ctr" defTabSz="622300">
            <a:lnSpc>
              <a:spcPct val="90000"/>
            </a:lnSpc>
            <a:spcBef>
              <a:spcPct val="0"/>
            </a:spcBef>
            <a:spcAft>
              <a:spcPct val="35000"/>
            </a:spcAft>
            <a:buNone/>
            <a:defRPr b="1"/>
          </a:pPr>
          <a:r>
            <a:rPr lang="en-US" sz="1400" kern="1200"/>
            <a:t>O(n)</a:t>
          </a:r>
        </a:p>
      </dsp:txBody>
      <dsp:txXfrm>
        <a:off x="4722345" y="506775"/>
        <a:ext cx="2068836" cy="782780"/>
      </dsp:txXfrm>
    </dsp:sp>
    <dsp:sp modelId="{511EF6DC-07F8-4EFC-8FE7-3E886FF54EEB}">
      <dsp:nvSpPr>
        <dsp:cNvPr id="0" name=""/>
        <dsp:cNvSpPr/>
      </dsp:nvSpPr>
      <dsp:spPr>
        <a:xfrm>
          <a:off x="4722345" y="1289555"/>
          <a:ext cx="2068836" cy="283721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Arrays are fixed in size.</a:t>
          </a:r>
        </a:p>
        <a:p>
          <a:pPr marL="114300" lvl="1" indent="-114300" algn="l" defTabSz="622300">
            <a:lnSpc>
              <a:spcPct val="90000"/>
            </a:lnSpc>
            <a:spcBef>
              <a:spcPct val="0"/>
            </a:spcBef>
            <a:spcAft>
              <a:spcPct val="15000"/>
            </a:spcAft>
            <a:buChar char="•"/>
          </a:pPr>
          <a:r>
            <a:rPr lang="en-US" sz="1400" kern="1200"/>
            <a:t>To add a value, you must:</a:t>
          </a:r>
        </a:p>
        <a:p>
          <a:pPr marL="228600" lvl="2" indent="-114300" algn="l" defTabSz="622300">
            <a:lnSpc>
              <a:spcPct val="90000"/>
            </a:lnSpc>
            <a:spcBef>
              <a:spcPct val="0"/>
            </a:spcBef>
            <a:spcAft>
              <a:spcPct val="15000"/>
            </a:spcAft>
            <a:buChar char="•"/>
          </a:pPr>
          <a:r>
            <a:rPr lang="en-US" sz="1400" kern="1200" dirty="0"/>
            <a:t>Make a new array, one longer</a:t>
          </a:r>
        </a:p>
        <a:p>
          <a:pPr marL="228600" lvl="2" indent="-114300" algn="l" defTabSz="622300">
            <a:lnSpc>
              <a:spcPct val="90000"/>
            </a:lnSpc>
            <a:spcBef>
              <a:spcPct val="0"/>
            </a:spcBef>
            <a:spcAft>
              <a:spcPct val="15000"/>
            </a:spcAft>
            <a:buChar char="•"/>
          </a:pPr>
          <a:r>
            <a:rPr lang="en-US" sz="1400" kern="1200"/>
            <a:t>Copy over all the old values</a:t>
          </a:r>
        </a:p>
        <a:p>
          <a:pPr marL="228600" lvl="2" indent="-114300" algn="l" defTabSz="622300">
            <a:lnSpc>
              <a:spcPct val="90000"/>
            </a:lnSpc>
            <a:spcBef>
              <a:spcPct val="0"/>
            </a:spcBef>
            <a:spcAft>
              <a:spcPct val="15000"/>
            </a:spcAft>
            <a:buChar char="•"/>
          </a:pPr>
          <a:r>
            <a:rPr lang="en-US" sz="1400" kern="1200" dirty="0"/>
            <a:t>Add the new value (either at the end or elsewhere)</a:t>
          </a:r>
        </a:p>
      </dsp:txBody>
      <dsp:txXfrm>
        <a:off x="4722345" y="1289555"/>
        <a:ext cx="2068836" cy="2837214"/>
      </dsp:txXfrm>
    </dsp:sp>
    <dsp:sp modelId="{712B5760-6150-4FFC-B07E-8C057F16F190}">
      <dsp:nvSpPr>
        <dsp:cNvPr id="0" name=""/>
        <dsp:cNvSpPr/>
      </dsp:nvSpPr>
      <dsp:spPr>
        <a:xfrm>
          <a:off x="7080819" y="506775"/>
          <a:ext cx="2068836" cy="78278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defRPr b="1"/>
          </a:pPr>
          <a:r>
            <a:rPr lang="en-US" sz="1400" kern="1200"/>
            <a:t>Removing (Popping):</a:t>
          </a:r>
        </a:p>
        <a:p>
          <a:pPr marL="0" lvl="0" indent="0" algn="ctr" defTabSz="622300">
            <a:lnSpc>
              <a:spcPct val="90000"/>
            </a:lnSpc>
            <a:spcBef>
              <a:spcPct val="0"/>
            </a:spcBef>
            <a:spcAft>
              <a:spcPct val="35000"/>
            </a:spcAft>
            <a:buNone/>
            <a:defRPr b="1"/>
          </a:pPr>
          <a:r>
            <a:rPr lang="en-US" sz="1400" kern="1200"/>
            <a:t>O(n)</a:t>
          </a:r>
        </a:p>
      </dsp:txBody>
      <dsp:txXfrm>
        <a:off x="7080819" y="506775"/>
        <a:ext cx="2068836" cy="782780"/>
      </dsp:txXfrm>
    </dsp:sp>
    <dsp:sp modelId="{DD0B0338-D064-406D-A9EC-2D459AC1DC82}">
      <dsp:nvSpPr>
        <dsp:cNvPr id="0" name=""/>
        <dsp:cNvSpPr/>
      </dsp:nvSpPr>
      <dsp:spPr>
        <a:xfrm>
          <a:off x="7080819" y="1289555"/>
          <a:ext cx="2068836" cy="283721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Similar problem: Don’t want empty space in an array (hard to traverse, wastes memory, etc.)</a:t>
          </a:r>
        </a:p>
        <a:p>
          <a:pPr marL="228600" lvl="2" indent="-114300" algn="l" defTabSz="622300">
            <a:lnSpc>
              <a:spcPct val="90000"/>
            </a:lnSpc>
            <a:spcBef>
              <a:spcPct val="0"/>
            </a:spcBef>
            <a:spcAft>
              <a:spcPct val="15000"/>
            </a:spcAft>
            <a:buChar char="•"/>
          </a:pPr>
          <a:r>
            <a:rPr lang="en-US" sz="1400" kern="1200" dirty="0"/>
            <a:t>Should: make a new array that is smaller</a:t>
          </a:r>
        </a:p>
        <a:p>
          <a:pPr marL="228600" lvl="2" indent="-114300" algn="l" defTabSz="622300">
            <a:lnSpc>
              <a:spcPct val="90000"/>
            </a:lnSpc>
            <a:spcBef>
              <a:spcPct val="0"/>
            </a:spcBef>
            <a:spcAft>
              <a:spcPct val="15000"/>
            </a:spcAft>
            <a:buChar char="•"/>
          </a:pPr>
          <a:r>
            <a:rPr lang="en-US" sz="1400" kern="1200"/>
            <a:t>Copy over all the old values, skipping the removed value</a:t>
          </a:r>
        </a:p>
      </dsp:txBody>
      <dsp:txXfrm>
        <a:off x="7080819" y="1289555"/>
        <a:ext cx="2068836" cy="2837214"/>
      </dsp:txXfrm>
    </dsp:sp>
    <dsp:sp modelId="{A9D49456-C7CD-4BC0-8A03-B63718BC6D50}">
      <dsp:nvSpPr>
        <dsp:cNvPr id="0" name=""/>
        <dsp:cNvSpPr/>
      </dsp:nvSpPr>
      <dsp:spPr>
        <a:xfrm>
          <a:off x="9439293" y="506775"/>
          <a:ext cx="2068836" cy="78278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defRPr b="1"/>
          </a:pPr>
          <a:r>
            <a:rPr lang="en-US" sz="1400" kern="1200"/>
            <a:t>Concatenate: O(n)</a:t>
          </a:r>
        </a:p>
      </dsp:txBody>
      <dsp:txXfrm>
        <a:off x="9439293" y="506775"/>
        <a:ext cx="2068836" cy="782780"/>
      </dsp:txXfrm>
    </dsp:sp>
    <dsp:sp modelId="{22A31E84-C1C0-40D2-B641-0E5845ECAB75}">
      <dsp:nvSpPr>
        <dsp:cNvPr id="0" name=""/>
        <dsp:cNvSpPr/>
      </dsp:nvSpPr>
      <dsp:spPr>
        <a:xfrm>
          <a:off x="9439293" y="1289555"/>
          <a:ext cx="2068836" cy="2837214"/>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Make a new array, length of first + length of second.  </a:t>
          </a:r>
        </a:p>
        <a:p>
          <a:pPr marL="114300" lvl="1" indent="-114300" algn="l" defTabSz="622300">
            <a:lnSpc>
              <a:spcPct val="90000"/>
            </a:lnSpc>
            <a:spcBef>
              <a:spcPct val="0"/>
            </a:spcBef>
            <a:spcAft>
              <a:spcPct val="15000"/>
            </a:spcAft>
            <a:buChar char="•"/>
          </a:pPr>
          <a:r>
            <a:rPr lang="en-US" sz="1400" kern="1200"/>
            <a:t>Copy over first, then copy over second</a:t>
          </a:r>
        </a:p>
        <a:p>
          <a:pPr marL="114300" lvl="1" indent="-114300" algn="l" defTabSz="622300">
            <a:lnSpc>
              <a:spcPct val="90000"/>
            </a:lnSpc>
            <a:spcBef>
              <a:spcPct val="0"/>
            </a:spcBef>
            <a:spcAft>
              <a:spcPct val="15000"/>
            </a:spcAft>
            <a:buChar char="•"/>
          </a:pPr>
          <a:r>
            <a:rPr lang="en-US" sz="1400" kern="1200"/>
            <a:t>O(n) + O(n) = O(2n) but we drop constants</a:t>
          </a:r>
        </a:p>
      </dsp:txBody>
      <dsp:txXfrm>
        <a:off x="9439293" y="1289555"/>
        <a:ext cx="2068836" cy="283721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9216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33771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24900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223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509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929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845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77937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5354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5245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7457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10/2/2020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9970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10/2/2020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46248077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8D9C3E-3056-481D-BDFF-0AACD3020CAF}"/>
              </a:ext>
            </a:extLst>
          </p:cNvPr>
          <p:cNvSpPr>
            <a:spLocks noGrp="1"/>
          </p:cNvSpPr>
          <p:nvPr>
            <p:ph type="ctrTitle"/>
          </p:nvPr>
        </p:nvSpPr>
        <p:spPr>
          <a:xfrm>
            <a:off x="643468" y="643467"/>
            <a:ext cx="4620584" cy="4567137"/>
          </a:xfrm>
        </p:spPr>
        <p:txBody>
          <a:bodyPr>
            <a:normAutofit/>
          </a:bodyPr>
          <a:lstStyle/>
          <a:p>
            <a:r>
              <a:rPr lang="en-US" dirty="0"/>
              <a:t>ADT and Lists</a:t>
            </a:r>
          </a:p>
        </p:txBody>
      </p:sp>
      <p:pic>
        <p:nvPicPr>
          <p:cNvPr id="20" name="Picture 3">
            <a:extLst>
              <a:ext uri="{FF2B5EF4-FFF2-40B4-BE49-F238E27FC236}">
                <a16:creationId xmlns:a16="http://schemas.microsoft.com/office/drawing/2014/main" id="{10ED3F14-342E-4442-9CC6-22FDF1FE5978}"/>
              </a:ext>
            </a:extLst>
          </p:cNvPr>
          <p:cNvPicPr>
            <a:picLocks noChangeAspect="1"/>
          </p:cNvPicPr>
          <p:nvPr/>
        </p:nvPicPr>
        <p:blipFill rotWithShape="1">
          <a:blip r:embed="rId2"/>
          <a:srcRect l="40285" r="5373"/>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424187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E78129"/>
          </a:solidFill>
          <a:ln w="32707" cap="flat">
            <a:noFill/>
            <a:prstDash val="solid"/>
            <a:miter/>
          </a:ln>
        </p:spPr>
        <p:txBody>
          <a:bodyPr rtlCol="0" anchor="ctr"/>
          <a:lstStyle/>
          <a:p>
            <a:endParaRPr lang="en-US" dirty="0"/>
          </a:p>
        </p:txBody>
      </p:sp>
      <p:sp>
        <p:nvSpPr>
          <p:cNvPr id="2" name="Title 1"/>
          <p:cNvSpPr>
            <a:spLocks noGrp="1"/>
          </p:cNvSpPr>
          <p:nvPr>
            <p:ph type="title"/>
          </p:nvPr>
        </p:nvSpPr>
        <p:spPr>
          <a:xfrm>
            <a:off x="838200" y="713312"/>
            <a:ext cx="3461084" cy="5431376"/>
          </a:xfrm>
        </p:spPr>
        <p:txBody>
          <a:bodyPr>
            <a:normAutofit/>
          </a:bodyPr>
          <a:lstStyle/>
          <a:p>
            <a:r>
              <a:rPr lang="en-US" dirty="0">
                <a:solidFill>
                  <a:schemeClr val="accent2">
                    <a:lumMod val="50000"/>
                  </a:schemeClr>
                </a:solidFill>
              </a:rPr>
              <a:t>ADT </a:t>
            </a:r>
            <a:br>
              <a:rPr lang="en-US" dirty="0">
                <a:solidFill>
                  <a:schemeClr val="accent2">
                    <a:lumMod val="50000"/>
                  </a:schemeClr>
                </a:solidFill>
              </a:rPr>
            </a:br>
            <a:r>
              <a:rPr lang="en-US" dirty="0">
                <a:solidFill>
                  <a:schemeClr val="accent2">
                    <a:lumMod val="50000"/>
                  </a:schemeClr>
                </a:solidFill>
              </a:rPr>
              <a:t>(brief intro):</a:t>
            </a:r>
          </a:p>
        </p:txBody>
      </p:sp>
      <p:sp>
        <p:nvSpPr>
          <p:cNvPr id="3" name="Content Placeholder 2"/>
          <p:cNvSpPr>
            <a:spLocks noGrp="1"/>
          </p:cNvSpPr>
          <p:nvPr>
            <p:ph idx="1"/>
          </p:nvPr>
        </p:nvSpPr>
        <p:spPr>
          <a:xfrm>
            <a:off x="5779477" y="445476"/>
            <a:ext cx="6125308" cy="6178061"/>
          </a:xfrm>
        </p:spPr>
        <p:txBody>
          <a:bodyPr anchor="ctr">
            <a:normAutofit/>
          </a:bodyPr>
          <a:lstStyle/>
          <a:p>
            <a:pPr>
              <a:lnSpc>
                <a:spcPct val="90000"/>
              </a:lnSpc>
            </a:pPr>
            <a:r>
              <a:rPr lang="en-US" sz="2000" b="1" dirty="0">
                <a:solidFill>
                  <a:srgbClr val="298087"/>
                </a:solidFill>
              </a:rPr>
              <a:t>Abstract Data Type</a:t>
            </a:r>
          </a:p>
          <a:p>
            <a:pPr lvl="1">
              <a:lnSpc>
                <a:spcPct val="90000"/>
              </a:lnSpc>
            </a:pPr>
            <a:r>
              <a:rPr lang="en-US" sz="2000" dirty="0"/>
              <a:t>A DESCRIPTION of a data type</a:t>
            </a:r>
          </a:p>
          <a:p>
            <a:pPr lvl="1">
              <a:lnSpc>
                <a:spcPct val="90000"/>
              </a:lnSpc>
            </a:pPr>
            <a:r>
              <a:rPr lang="en-US" sz="2000" dirty="0"/>
              <a:t>The data type can be anything: </a:t>
            </a:r>
          </a:p>
          <a:p>
            <a:pPr lvl="2">
              <a:lnSpc>
                <a:spcPct val="90000"/>
              </a:lnSpc>
            </a:pPr>
            <a:r>
              <a:rPr lang="en-US" sz="1600" dirty="0">
                <a:solidFill>
                  <a:schemeClr val="accent2">
                    <a:lumMod val="50000"/>
                  </a:schemeClr>
                </a:solidFill>
              </a:rPr>
              <a:t>lists, sets, trees, stacks, etc.</a:t>
            </a:r>
          </a:p>
          <a:p>
            <a:pPr lvl="1">
              <a:lnSpc>
                <a:spcPct val="90000"/>
              </a:lnSpc>
            </a:pPr>
            <a:r>
              <a:rPr lang="en-US" sz="2000" dirty="0"/>
              <a:t>What we want to do at the ADT level is describe what it is and what it should do</a:t>
            </a:r>
          </a:p>
          <a:p>
            <a:pPr lvl="2">
              <a:lnSpc>
                <a:spcPct val="90000"/>
              </a:lnSpc>
            </a:pPr>
            <a:r>
              <a:rPr lang="en-US" dirty="0"/>
              <a:t>We don’t worry about HOW it does it</a:t>
            </a:r>
          </a:p>
          <a:p>
            <a:pPr lvl="2">
              <a:lnSpc>
                <a:spcPct val="90000"/>
              </a:lnSpc>
            </a:pPr>
            <a:r>
              <a:rPr lang="en-US" dirty="0"/>
              <a:t>There’s no definite rule for what operations must be supported for each type </a:t>
            </a:r>
          </a:p>
          <a:p>
            <a:pPr lvl="3">
              <a:lnSpc>
                <a:spcPct val="90000"/>
              </a:lnSpc>
            </a:pPr>
            <a:r>
              <a:rPr lang="en-US" sz="2000" dirty="0"/>
              <a:t>Use what makes sense.</a:t>
            </a:r>
          </a:p>
          <a:p>
            <a:pPr lvl="1">
              <a:lnSpc>
                <a:spcPct val="90000"/>
              </a:lnSpc>
            </a:pPr>
            <a:r>
              <a:rPr lang="en-US" sz="2000" b="1" dirty="0">
                <a:solidFill>
                  <a:srgbClr val="298087"/>
                </a:solidFill>
              </a:rPr>
              <a:t>Abstraction: </a:t>
            </a:r>
          </a:p>
          <a:p>
            <a:pPr lvl="2">
              <a:lnSpc>
                <a:spcPct val="90000"/>
              </a:lnSpc>
            </a:pPr>
            <a:r>
              <a:rPr lang="en-US" dirty="0"/>
              <a:t>Separating concept from implementation</a:t>
            </a:r>
          </a:p>
        </p:txBody>
      </p:sp>
    </p:spTree>
    <p:extLst>
      <p:ext uri="{BB962C8B-B14F-4D97-AF65-F5344CB8AC3E}">
        <p14:creationId xmlns:p14="http://schemas.microsoft.com/office/powerpoint/2010/main" val="1173903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721360"/>
          </a:xfrm>
        </p:spPr>
        <p:txBody>
          <a:bodyPr/>
          <a:lstStyle/>
          <a:p>
            <a:r>
              <a:rPr lang="en-US" dirty="0">
                <a:solidFill>
                  <a:srgbClr val="298087"/>
                </a:solidFill>
              </a:rPr>
              <a:t>Lists (at the abstract level):</a:t>
            </a:r>
          </a:p>
        </p:txBody>
      </p:sp>
      <p:sp>
        <p:nvSpPr>
          <p:cNvPr id="3" name="Content Placeholder 2"/>
          <p:cNvSpPr>
            <a:spLocks noGrp="1"/>
          </p:cNvSpPr>
          <p:nvPr>
            <p:ph idx="1"/>
          </p:nvPr>
        </p:nvSpPr>
        <p:spPr>
          <a:xfrm>
            <a:off x="677334" y="1188721"/>
            <a:ext cx="8596668" cy="4852642"/>
          </a:xfrm>
        </p:spPr>
        <p:txBody>
          <a:bodyPr/>
          <a:lstStyle/>
          <a:p>
            <a:r>
              <a:rPr lang="en-US" dirty="0"/>
              <a:t>Things we know about lists:</a:t>
            </a:r>
          </a:p>
          <a:p>
            <a:pPr lvl="1"/>
            <a:r>
              <a:rPr lang="en-US" dirty="0"/>
              <a:t>The items have </a:t>
            </a:r>
            <a:r>
              <a:rPr lang="en-US" b="1" dirty="0">
                <a:solidFill>
                  <a:schemeClr val="accent2">
                    <a:lumMod val="75000"/>
                  </a:schemeClr>
                </a:solidFill>
              </a:rPr>
              <a:t>an order</a:t>
            </a:r>
          </a:p>
          <a:p>
            <a:pPr lvl="2"/>
            <a:r>
              <a:rPr lang="en-US" dirty="0"/>
              <a:t>One comes after another</a:t>
            </a:r>
          </a:p>
          <a:p>
            <a:pPr lvl="2"/>
            <a:r>
              <a:rPr lang="en-US" dirty="0"/>
              <a:t>this doesn’t mean they’re “ordered” in any purposeful way, but there’s a built in order to the elements in a list</a:t>
            </a:r>
          </a:p>
          <a:p>
            <a:pPr lvl="1"/>
            <a:r>
              <a:rPr lang="en-US" dirty="0"/>
              <a:t>The list has </a:t>
            </a:r>
            <a:r>
              <a:rPr lang="en-US" b="1" dirty="0">
                <a:solidFill>
                  <a:schemeClr val="accent2">
                    <a:lumMod val="75000"/>
                  </a:schemeClr>
                </a:solidFill>
              </a:rPr>
              <a:t>a size </a:t>
            </a:r>
            <a:r>
              <a:rPr lang="en-US" dirty="0"/>
              <a:t>(n elements in the list)</a:t>
            </a:r>
          </a:p>
          <a:p>
            <a:pPr lvl="1"/>
            <a:r>
              <a:rPr lang="en-US" dirty="0"/>
              <a:t>Data in a list </a:t>
            </a:r>
            <a:r>
              <a:rPr lang="en-US" b="1" dirty="0">
                <a:solidFill>
                  <a:schemeClr val="accent2">
                    <a:lumMod val="75000"/>
                  </a:schemeClr>
                </a:solidFill>
              </a:rPr>
              <a:t>can be duplicated</a:t>
            </a:r>
          </a:p>
          <a:p>
            <a:pPr lvl="2"/>
            <a:r>
              <a:rPr lang="en-US" dirty="0"/>
              <a:t>3,2,5,3,1,5,2,3  //perfectly legit!</a:t>
            </a:r>
          </a:p>
          <a:p>
            <a:pPr lvl="1"/>
            <a:r>
              <a:rPr lang="en-US" dirty="0"/>
              <a:t>All elements in the list are of the </a:t>
            </a:r>
            <a:r>
              <a:rPr lang="en-US" b="1" dirty="0">
                <a:solidFill>
                  <a:schemeClr val="accent2">
                    <a:lumMod val="75000"/>
                  </a:schemeClr>
                </a:solidFill>
              </a:rPr>
              <a:t>same data type</a:t>
            </a:r>
          </a:p>
          <a:p>
            <a:pPr lvl="2"/>
            <a:r>
              <a:rPr lang="en-US" dirty="0"/>
              <a:t>The type can be any type, including objects,</a:t>
            </a:r>
          </a:p>
          <a:p>
            <a:pPr lvl="2"/>
            <a:r>
              <a:rPr lang="en-US" dirty="0"/>
              <a:t>E.g., can have a list of rectangles, players, </a:t>
            </a:r>
            <a:r>
              <a:rPr lang="en-US" dirty="0" err="1"/>
              <a:t>zooCreatures</a:t>
            </a:r>
            <a:r>
              <a:rPr lang="en-US" dirty="0"/>
              <a:t>, etc.</a:t>
            </a:r>
          </a:p>
          <a:p>
            <a:pPr lvl="1"/>
            <a:endParaRPr lang="en-US" dirty="0"/>
          </a:p>
        </p:txBody>
      </p:sp>
    </p:spTree>
    <p:extLst>
      <p:ext uri="{BB962C8B-B14F-4D97-AF65-F5344CB8AC3E}">
        <p14:creationId xmlns:p14="http://schemas.microsoft.com/office/powerpoint/2010/main" val="350672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4640"/>
            <a:ext cx="8596668" cy="843280"/>
          </a:xfrm>
        </p:spPr>
        <p:txBody>
          <a:bodyPr/>
          <a:lstStyle/>
          <a:p>
            <a:r>
              <a:rPr lang="en-US" dirty="0"/>
              <a:t>List operations we might want:</a:t>
            </a:r>
          </a:p>
        </p:txBody>
      </p:sp>
      <p:sp>
        <p:nvSpPr>
          <p:cNvPr id="3" name="Content Placeholder 2"/>
          <p:cNvSpPr>
            <a:spLocks noGrp="1"/>
          </p:cNvSpPr>
          <p:nvPr>
            <p:ph idx="1"/>
          </p:nvPr>
        </p:nvSpPr>
        <p:spPr>
          <a:xfrm>
            <a:off x="677334" y="1137921"/>
            <a:ext cx="8596668" cy="4903442"/>
          </a:xfrm>
        </p:spPr>
        <p:txBody>
          <a:bodyPr>
            <a:normAutofit fontScale="77500" lnSpcReduction="20000"/>
          </a:bodyPr>
          <a:lstStyle/>
          <a:p>
            <a:pPr>
              <a:lnSpc>
                <a:spcPct val="120000"/>
              </a:lnSpc>
              <a:spcBef>
                <a:spcPts val="400"/>
              </a:spcBef>
            </a:pPr>
            <a:r>
              <a:rPr lang="en-US" sz="2600" dirty="0">
                <a:solidFill>
                  <a:schemeClr val="accent2">
                    <a:lumMod val="75000"/>
                  </a:schemeClr>
                </a:solidFill>
              </a:rPr>
              <a:t>push(x)-  </a:t>
            </a:r>
            <a:r>
              <a:rPr lang="en-US" sz="2600" dirty="0">
                <a:solidFill>
                  <a:schemeClr val="tx1"/>
                </a:solidFill>
              </a:rPr>
              <a:t>add to end of list</a:t>
            </a:r>
          </a:p>
          <a:p>
            <a:pPr>
              <a:lnSpc>
                <a:spcPct val="120000"/>
              </a:lnSpc>
              <a:spcBef>
                <a:spcPts val="400"/>
              </a:spcBef>
            </a:pPr>
            <a:r>
              <a:rPr lang="en-US" sz="2600" dirty="0">
                <a:solidFill>
                  <a:schemeClr val="accent2">
                    <a:lumMod val="75000"/>
                  </a:schemeClr>
                </a:solidFill>
              </a:rPr>
              <a:t>insert(</a:t>
            </a:r>
            <a:r>
              <a:rPr lang="en-US" sz="2600" dirty="0" err="1">
                <a:solidFill>
                  <a:schemeClr val="accent2">
                    <a:lumMod val="75000"/>
                  </a:schemeClr>
                </a:solidFill>
              </a:rPr>
              <a:t>x,k</a:t>
            </a:r>
            <a:r>
              <a:rPr lang="en-US" sz="2600" dirty="0">
                <a:solidFill>
                  <a:schemeClr val="accent2">
                    <a:lumMod val="75000"/>
                  </a:schemeClr>
                </a:solidFill>
              </a:rPr>
              <a:t>) </a:t>
            </a:r>
            <a:r>
              <a:rPr lang="en-US" sz="2600" dirty="0">
                <a:solidFill>
                  <a:schemeClr val="tx1"/>
                </a:solidFill>
              </a:rPr>
              <a:t>adds item x to list at kth position</a:t>
            </a:r>
          </a:p>
          <a:p>
            <a:pPr>
              <a:lnSpc>
                <a:spcPct val="120000"/>
              </a:lnSpc>
              <a:spcBef>
                <a:spcPts val="400"/>
              </a:spcBef>
            </a:pPr>
            <a:r>
              <a:rPr lang="en-US" sz="2600" dirty="0">
                <a:solidFill>
                  <a:schemeClr val="accent2">
                    <a:lumMod val="75000"/>
                  </a:schemeClr>
                </a:solidFill>
              </a:rPr>
              <a:t>remove (</a:t>
            </a:r>
            <a:r>
              <a:rPr lang="en-US" sz="2600" dirty="0" err="1">
                <a:solidFill>
                  <a:schemeClr val="accent2">
                    <a:lumMod val="75000"/>
                  </a:schemeClr>
                </a:solidFill>
              </a:rPr>
              <a:t>int</a:t>
            </a:r>
            <a:r>
              <a:rPr lang="en-US" sz="2600" dirty="0">
                <a:solidFill>
                  <a:schemeClr val="accent2">
                    <a:lumMod val="75000"/>
                  </a:schemeClr>
                </a:solidFill>
              </a:rPr>
              <a:t> x) – </a:t>
            </a:r>
            <a:r>
              <a:rPr lang="en-US" sz="2600" dirty="0">
                <a:solidFill>
                  <a:schemeClr val="tx1"/>
                </a:solidFill>
              </a:rPr>
              <a:t>removes a node with data from the list</a:t>
            </a:r>
          </a:p>
          <a:p>
            <a:pPr>
              <a:lnSpc>
                <a:spcPct val="120000"/>
              </a:lnSpc>
              <a:spcBef>
                <a:spcPts val="400"/>
              </a:spcBef>
            </a:pPr>
            <a:r>
              <a:rPr lang="en-US" sz="2600" dirty="0" err="1">
                <a:solidFill>
                  <a:schemeClr val="accent2">
                    <a:lumMod val="75000"/>
                  </a:schemeClr>
                </a:solidFill>
              </a:rPr>
              <a:t>removekth</a:t>
            </a:r>
            <a:r>
              <a:rPr lang="en-US" sz="2600" dirty="0">
                <a:solidFill>
                  <a:schemeClr val="accent2">
                    <a:lumMod val="75000"/>
                  </a:schemeClr>
                </a:solidFill>
              </a:rPr>
              <a:t>(</a:t>
            </a:r>
            <a:r>
              <a:rPr lang="en-US" sz="2600" dirty="0" err="1">
                <a:solidFill>
                  <a:schemeClr val="accent2">
                    <a:lumMod val="75000"/>
                  </a:schemeClr>
                </a:solidFill>
              </a:rPr>
              <a:t>int</a:t>
            </a:r>
            <a:r>
              <a:rPr lang="en-US" sz="2600" dirty="0">
                <a:solidFill>
                  <a:schemeClr val="accent2">
                    <a:lumMod val="75000"/>
                  </a:schemeClr>
                </a:solidFill>
              </a:rPr>
              <a:t> kth) </a:t>
            </a:r>
            <a:r>
              <a:rPr lang="en-US" sz="2600" dirty="0">
                <a:solidFill>
                  <a:schemeClr val="tx1"/>
                </a:solidFill>
              </a:rPr>
              <a:t>– removes the node at the kth position from the list</a:t>
            </a:r>
          </a:p>
          <a:p>
            <a:pPr>
              <a:lnSpc>
                <a:spcPct val="120000"/>
              </a:lnSpc>
              <a:spcBef>
                <a:spcPts val="400"/>
              </a:spcBef>
            </a:pPr>
            <a:r>
              <a:rPr lang="en-US" sz="2600" dirty="0">
                <a:solidFill>
                  <a:schemeClr val="accent2">
                    <a:lumMod val="75000"/>
                  </a:schemeClr>
                </a:solidFill>
              </a:rPr>
              <a:t>pop() </a:t>
            </a:r>
            <a:r>
              <a:rPr lang="en-US" sz="2600" dirty="0">
                <a:solidFill>
                  <a:schemeClr val="tx1"/>
                </a:solidFill>
              </a:rPr>
              <a:t>– removes the last element from the list</a:t>
            </a:r>
          </a:p>
          <a:p>
            <a:pPr>
              <a:lnSpc>
                <a:spcPct val="120000"/>
              </a:lnSpc>
              <a:spcBef>
                <a:spcPts val="400"/>
              </a:spcBef>
            </a:pPr>
            <a:r>
              <a:rPr lang="en-US" sz="2600" dirty="0">
                <a:solidFill>
                  <a:schemeClr val="accent2">
                    <a:lumMod val="75000"/>
                  </a:schemeClr>
                </a:solidFill>
              </a:rPr>
              <a:t>size()  - </a:t>
            </a:r>
            <a:r>
              <a:rPr lang="en-US" sz="2600" dirty="0">
                <a:solidFill>
                  <a:schemeClr val="tx1"/>
                </a:solidFill>
              </a:rPr>
              <a:t>gives you number of elements in list</a:t>
            </a:r>
          </a:p>
          <a:p>
            <a:pPr>
              <a:lnSpc>
                <a:spcPct val="120000"/>
              </a:lnSpc>
              <a:spcBef>
                <a:spcPts val="400"/>
              </a:spcBef>
            </a:pPr>
            <a:r>
              <a:rPr lang="en-US" sz="2600" dirty="0">
                <a:solidFill>
                  <a:schemeClr val="accent2">
                    <a:lumMod val="75000"/>
                  </a:schemeClr>
                </a:solidFill>
              </a:rPr>
              <a:t>find(x) – </a:t>
            </a:r>
            <a:r>
              <a:rPr lang="en-US" sz="2600" dirty="0">
                <a:solidFill>
                  <a:schemeClr val="tx1"/>
                </a:solidFill>
              </a:rPr>
              <a:t>return the position of x in the list (usually -1 if not in list)</a:t>
            </a:r>
          </a:p>
          <a:p>
            <a:pPr>
              <a:lnSpc>
                <a:spcPct val="120000"/>
              </a:lnSpc>
              <a:spcBef>
                <a:spcPts val="400"/>
              </a:spcBef>
            </a:pPr>
            <a:r>
              <a:rPr lang="en-US" sz="2600" dirty="0" err="1">
                <a:solidFill>
                  <a:schemeClr val="accent2">
                    <a:lumMod val="75000"/>
                  </a:schemeClr>
                </a:solidFill>
              </a:rPr>
              <a:t>findkth</a:t>
            </a:r>
            <a:r>
              <a:rPr lang="en-US" sz="2600" dirty="0">
                <a:solidFill>
                  <a:schemeClr val="accent2">
                    <a:lumMod val="75000"/>
                  </a:schemeClr>
                </a:solidFill>
              </a:rPr>
              <a:t>(k) – </a:t>
            </a:r>
            <a:r>
              <a:rPr lang="en-US" sz="2600" dirty="0">
                <a:solidFill>
                  <a:schemeClr val="tx1"/>
                </a:solidFill>
              </a:rPr>
              <a:t>return the item at the kth position in the list</a:t>
            </a:r>
          </a:p>
          <a:p>
            <a:pPr>
              <a:lnSpc>
                <a:spcPct val="120000"/>
              </a:lnSpc>
              <a:spcBef>
                <a:spcPts val="400"/>
              </a:spcBef>
            </a:pPr>
            <a:r>
              <a:rPr lang="en-US" sz="2600" dirty="0">
                <a:solidFill>
                  <a:schemeClr val="accent2">
                    <a:lumMod val="75000"/>
                  </a:schemeClr>
                </a:solidFill>
              </a:rPr>
              <a:t>concatenate(list) </a:t>
            </a:r>
            <a:r>
              <a:rPr lang="en-US" sz="2600" dirty="0">
                <a:solidFill>
                  <a:schemeClr val="tx1"/>
                </a:solidFill>
              </a:rPr>
              <a:t>– joins two lists</a:t>
            </a:r>
          </a:p>
          <a:p>
            <a:pPr>
              <a:lnSpc>
                <a:spcPct val="120000"/>
              </a:lnSpc>
              <a:spcBef>
                <a:spcPts val="400"/>
              </a:spcBef>
            </a:pPr>
            <a:r>
              <a:rPr lang="en-US" sz="2600" dirty="0" err="1">
                <a:solidFill>
                  <a:schemeClr val="accent2">
                    <a:lumMod val="75000"/>
                  </a:schemeClr>
                </a:solidFill>
              </a:rPr>
              <a:t>printList</a:t>
            </a:r>
            <a:r>
              <a:rPr lang="en-US" sz="2600" dirty="0">
                <a:solidFill>
                  <a:schemeClr val="accent2">
                    <a:lumMod val="75000"/>
                  </a:schemeClr>
                </a:solidFill>
              </a:rPr>
              <a:t>() – </a:t>
            </a:r>
            <a:r>
              <a:rPr lang="en-US" sz="2600" dirty="0">
                <a:solidFill>
                  <a:schemeClr val="tx1"/>
                </a:solidFill>
              </a:rPr>
              <a:t>you figure it out</a:t>
            </a:r>
          </a:p>
          <a:p>
            <a:pPr marL="0" indent="0">
              <a:spcBef>
                <a:spcPts val="200"/>
              </a:spcBef>
              <a:buNone/>
            </a:pPr>
            <a:endParaRPr lang="en-US" dirty="0">
              <a:solidFill>
                <a:srgbClr val="FF0000"/>
              </a:solidFill>
            </a:endParaRPr>
          </a:p>
          <a:p>
            <a:pPr marL="0" indent="0">
              <a:spcBef>
                <a:spcPts val="200"/>
              </a:spcBef>
              <a:buNone/>
            </a:pPr>
            <a:r>
              <a:rPr lang="en-US" i="1" dirty="0">
                <a:solidFill>
                  <a:srgbClr val="298087"/>
                </a:solidFill>
              </a:rPr>
              <a:t>… I’m sure there are other things you’d want to be able to do with a list.</a:t>
            </a:r>
          </a:p>
          <a:p>
            <a:endParaRPr lang="en-US" dirty="0"/>
          </a:p>
        </p:txBody>
      </p:sp>
    </p:spTree>
    <p:extLst>
      <p:ext uri="{BB962C8B-B14F-4D97-AF65-F5344CB8AC3E}">
        <p14:creationId xmlns:p14="http://schemas.microsoft.com/office/powerpoint/2010/main" val="148186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E78129"/>
          </a:solidFill>
          <a:ln w="32707" cap="flat">
            <a:noFill/>
            <a:prstDash val="solid"/>
            <a:miter/>
          </a:ln>
        </p:spPr>
        <p:txBody>
          <a:bodyPr rtlCol="0" anchor="ctr"/>
          <a:lstStyle/>
          <a:p>
            <a:endParaRPr lang="en-US" dirty="0"/>
          </a:p>
        </p:txBody>
      </p:sp>
      <p:sp>
        <p:nvSpPr>
          <p:cNvPr id="2" name="Title 1"/>
          <p:cNvSpPr>
            <a:spLocks noGrp="1"/>
          </p:cNvSpPr>
          <p:nvPr>
            <p:ph type="title"/>
          </p:nvPr>
        </p:nvSpPr>
        <p:spPr>
          <a:xfrm>
            <a:off x="838200" y="713312"/>
            <a:ext cx="3461084" cy="5431376"/>
          </a:xfrm>
        </p:spPr>
        <p:txBody>
          <a:bodyPr>
            <a:normAutofit/>
          </a:bodyPr>
          <a:lstStyle/>
          <a:p>
            <a:r>
              <a:rPr lang="en-US">
                <a:solidFill>
                  <a:srgbClr val="FFFFFF"/>
                </a:solidFill>
              </a:rPr>
              <a:t>Aside: Push and Pop:</a:t>
            </a:r>
          </a:p>
        </p:txBody>
      </p:sp>
      <p:sp>
        <p:nvSpPr>
          <p:cNvPr id="4" name="Rectangle 3">
            <a:extLst>
              <a:ext uri="{FF2B5EF4-FFF2-40B4-BE49-F238E27FC236}">
                <a16:creationId xmlns:a16="http://schemas.microsoft.com/office/drawing/2014/main" id="{F3763443-FA8F-4D15-AD1B-490CD265C823}"/>
              </a:ext>
            </a:extLst>
          </p:cNvPr>
          <p:cNvSpPr/>
          <p:nvPr/>
        </p:nvSpPr>
        <p:spPr>
          <a:xfrm>
            <a:off x="6202837" y="1159488"/>
            <a:ext cx="5830478" cy="2003196"/>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87DB6F5-7494-4EF1-B73D-FF6C2EE5B603}"/>
              </a:ext>
            </a:extLst>
          </p:cNvPr>
          <p:cNvSpPr/>
          <p:nvPr/>
        </p:nvSpPr>
        <p:spPr>
          <a:xfrm>
            <a:off x="6202837" y="3162684"/>
            <a:ext cx="5848486" cy="1541283"/>
          </a:xfrm>
          <a:prstGeom prst="rect">
            <a:avLst/>
          </a:prstGeom>
          <a:solidFill>
            <a:srgbClr val="298087"/>
          </a:solidFill>
          <a:ln>
            <a:solidFill>
              <a:srgbClr val="2980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6996C3B-BF11-4FA1-8051-B75045801835}"/>
              </a:ext>
            </a:extLst>
          </p:cNvPr>
          <p:cNvSpPr/>
          <p:nvPr/>
        </p:nvSpPr>
        <p:spPr>
          <a:xfrm>
            <a:off x="6202838" y="4703967"/>
            <a:ext cx="5848486" cy="29223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890847" y="152400"/>
            <a:ext cx="6160476" cy="6641123"/>
          </a:xfrm>
        </p:spPr>
        <p:txBody>
          <a:bodyPr anchor="ctr">
            <a:normAutofit/>
          </a:bodyPr>
          <a:lstStyle/>
          <a:p>
            <a:pPr>
              <a:lnSpc>
                <a:spcPct val="90000"/>
              </a:lnSpc>
            </a:pPr>
            <a:r>
              <a:rPr lang="en-US" sz="2000" b="1" dirty="0">
                <a:solidFill>
                  <a:srgbClr val="298087"/>
                </a:solidFill>
              </a:rPr>
              <a:t>Push and pop: frequently used functions in programming.  </a:t>
            </a:r>
          </a:p>
          <a:p>
            <a:pPr lvl="1">
              <a:lnSpc>
                <a:spcPct val="90000"/>
              </a:lnSpc>
            </a:pPr>
            <a:r>
              <a:rPr lang="en-US" sz="1600" b="1" dirty="0"/>
              <a:t>Stack (Remember the stack?):</a:t>
            </a:r>
          </a:p>
          <a:p>
            <a:pPr lvl="2">
              <a:lnSpc>
                <a:spcPct val="90000"/>
              </a:lnSpc>
            </a:pPr>
            <a:r>
              <a:rPr lang="en-US" sz="1600" dirty="0"/>
              <a:t>The last variables and parameters piled onto the stack are the first ones that are freed up off the stack</a:t>
            </a:r>
          </a:p>
          <a:p>
            <a:pPr lvl="2">
              <a:lnSpc>
                <a:spcPct val="90000"/>
              </a:lnSpc>
            </a:pPr>
            <a:r>
              <a:rPr lang="en-US" sz="1600" dirty="0"/>
              <a:t>Push: variables onto the end of the stack when they come into scope</a:t>
            </a:r>
          </a:p>
          <a:p>
            <a:pPr lvl="2">
              <a:lnSpc>
                <a:spcPct val="90000"/>
              </a:lnSpc>
            </a:pPr>
            <a:r>
              <a:rPr lang="en-US" sz="1600" dirty="0"/>
              <a:t>Pop: variables off the end of the stack when they go out of scope</a:t>
            </a:r>
          </a:p>
          <a:p>
            <a:pPr lvl="1">
              <a:lnSpc>
                <a:spcPct val="90000"/>
              </a:lnSpc>
            </a:pPr>
            <a:r>
              <a:rPr lang="en-US" sz="1600" b="1" dirty="0">
                <a:solidFill>
                  <a:schemeClr val="bg1"/>
                </a:solidFill>
              </a:rPr>
              <a:t>undo button</a:t>
            </a:r>
            <a:r>
              <a:rPr lang="en-US" sz="1600" dirty="0">
                <a:solidFill>
                  <a:schemeClr val="bg1"/>
                </a:solidFill>
              </a:rPr>
              <a:t>:</a:t>
            </a:r>
          </a:p>
          <a:p>
            <a:pPr lvl="2">
              <a:lnSpc>
                <a:spcPct val="90000"/>
              </a:lnSpc>
            </a:pPr>
            <a:r>
              <a:rPr lang="en-US" sz="1600" dirty="0">
                <a:solidFill>
                  <a:schemeClr val="bg1"/>
                </a:solidFill>
              </a:rPr>
              <a:t>E.g., </a:t>
            </a:r>
            <a:r>
              <a:rPr lang="en-US" sz="1600" dirty="0" err="1">
                <a:solidFill>
                  <a:schemeClr val="bg1"/>
                </a:solidFill>
              </a:rPr>
              <a:t>ms</a:t>
            </a:r>
            <a:r>
              <a:rPr lang="en-US" sz="1600" dirty="0">
                <a:solidFill>
                  <a:schemeClr val="bg1"/>
                </a:solidFill>
              </a:rPr>
              <a:t> word (or almost anything else!)  </a:t>
            </a:r>
          </a:p>
          <a:p>
            <a:pPr lvl="2">
              <a:lnSpc>
                <a:spcPct val="90000"/>
              </a:lnSpc>
            </a:pPr>
            <a:r>
              <a:rPr lang="en-US" sz="1600" dirty="0">
                <a:solidFill>
                  <a:schemeClr val="bg1"/>
                </a:solidFill>
              </a:rPr>
              <a:t>The last action you took is the one that is undone when you hit the undo button.  The last action pushed onto the stack is the first ones off the stack </a:t>
            </a:r>
          </a:p>
          <a:p>
            <a:pPr lvl="1">
              <a:lnSpc>
                <a:spcPct val="90000"/>
              </a:lnSpc>
            </a:pPr>
            <a:r>
              <a:rPr lang="en-US" sz="1600" b="1" dirty="0"/>
              <a:t>LIFO – last-in-first-out</a:t>
            </a:r>
            <a:endParaRPr lang="en-US" sz="1600" dirty="0"/>
          </a:p>
          <a:p>
            <a:pPr>
              <a:lnSpc>
                <a:spcPct val="90000"/>
              </a:lnSpc>
            </a:pPr>
            <a:endParaRPr lang="en-US" sz="2000" dirty="0"/>
          </a:p>
          <a:p>
            <a:pPr>
              <a:lnSpc>
                <a:spcPct val="90000"/>
              </a:lnSpc>
            </a:pPr>
            <a:r>
              <a:rPr lang="en-US" sz="2000" b="1" i="1" dirty="0"/>
              <a:t>pushing and popping are important enough that we worry about time analysis for these</a:t>
            </a:r>
          </a:p>
          <a:p>
            <a:pPr>
              <a:lnSpc>
                <a:spcPct val="90000"/>
              </a:lnSpc>
            </a:pPr>
            <a:endParaRPr lang="en-US" sz="1700" dirty="0"/>
          </a:p>
        </p:txBody>
      </p:sp>
    </p:spTree>
    <p:extLst>
      <p:ext uri="{BB962C8B-B14F-4D97-AF65-F5344CB8AC3E}">
        <p14:creationId xmlns:p14="http://schemas.microsoft.com/office/powerpoint/2010/main" val="621858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353" y="89039"/>
            <a:ext cx="8596668" cy="634409"/>
          </a:xfrm>
        </p:spPr>
        <p:txBody>
          <a:bodyPr>
            <a:normAutofit fontScale="90000"/>
          </a:bodyPr>
          <a:lstStyle/>
          <a:p>
            <a:r>
              <a:rPr lang="en-US" b="1" dirty="0">
                <a:solidFill>
                  <a:srgbClr val="298087"/>
                </a:solidFill>
              </a:rPr>
              <a:t>Implementation of the ADT List</a:t>
            </a:r>
          </a:p>
        </p:txBody>
      </p:sp>
      <p:sp>
        <p:nvSpPr>
          <p:cNvPr id="3" name="Content Placeholder 2"/>
          <p:cNvSpPr>
            <a:spLocks noGrp="1"/>
          </p:cNvSpPr>
          <p:nvPr>
            <p:ph idx="1"/>
          </p:nvPr>
        </p:nvSpPr>
        <p:spPr>
          <a:xfrm>
            <a:off x="405353" y="931986"/>
            <a:ext cx="10586301" cy="2000249"/>
          </a:xfrm>
        </p:spPr>
        <p:txBody>
          <a:bodyPr>
            <a:normAutofit fontScale="40000" lnSpcReduction="20000"/>
          </a:bodyPr>
          <a:lstStyle/>
          <a:p>
            <a:pPr marL="0" indent="0">
              <a:buNone/>
            </a:pPr>
            <a:r>
              <a:rPr lang="en-US" sz="7400" b="1" dirty="0">
                <a:solidFill>
                  <a:schemeClr val="accent3">
                    <a:lumMod val="75000"/>
                  </a:schemeClr>
                </a:solidFill>
              </a:rPr>
              <a:t>Arrays:</a:t>
            </a:r>
          </a:p>
          <a:p>
            <a:pPr marL="0" indent="0">
              <a:buNone/>
            </a:pPr>
            <a:r>
              <a:rPr lang="en-US" sz="4300" i="1" dirty="0">
                <a:solidFill>
                  <a:schemeClr val="accent3">
                    <a:lumMod val="75000"/>
                  </a:schemeClr>
                </a:solidFill>
              </a:rPr>
              <a:t>We’ve seen arrays – they are a way of implementing the list ADT!</a:t>
            </a:r>
          </a:p>
          <a:p>
            <a:pPr>
              <a:spcBef>
                <a:spcPts val="500"/>
              </a:spcBef>
            </a:pPr>
            <a:r>
              <a:rPr lang="en-US" sz="4300" dirty="0"/>
              <a:t>All one type</a:t>
            </a:r>
          </a:p>
          <a:p>
            <a:pPr>
              <a:spcBef>
                <a:spcPts val="500"/>
              </a:spcBef>
            </a:pPr>
            <a:r>
              <a:rPr lang="en-US" sz="4300" dirty="0"/>
              <a:t>Sequential</a:t>
            </a:r>
          </a:p>
          <a:p>
            <a:pPr>
              <a:spcBef>
                <a:spcPts val="500"/>
              </a:spcBef>
            </a:pPr>
            <a:r>
              <a:rPr lang="en-US" sz="4300" dirty="0"/>
              <a:t>Has a size</a:t>
            </a:r>
          </a:p>
          <a:p>
            <a:pPr>
              <a:spcBef>
                <a:spcPts val="500"/>
              </a:spcBef>
            </a:pPr>
            <a:r>
              <a:rPr lang="en-US" sz="4300" dirty="0"/>
              <a:t>Allows Duplicates!</a:t>
            </a:r>
            <a:endParaRPr lang="en-US" dirty="0"/>
          </a:p>
        </p:txBody>
      </p:sp>
      <p:sp>
        <p:nvSpPr>
          <p:cNvPr id="4" name="Content Placeholder 2">
            <a:extLst>
              <a:ext uri="{FF2B5EF4-FFF2-40B4-BE49-F238E27FC236}">
                <a16:creationId xmlns:a16="http://schemas.microsoft.com/office/drawing/2014/main" id="{4477F2E8-061A-443D-AC1D-E96B4F3727C8}"/>
              </a:ext>
            </a:extLst>
          </p:cNvPr>
          <p:cNvSpPr txBox="1">
            <a:spLocks/>
          </p:cNvSpPr>
          <p:nvPr/>
        </p:nvSpPr>
        <p:spPr>
          <a:xfrm>
            <a:off x="405353" y="3149365"/>
            <a:ext cx="5690648" cy="3124985"/>
          </a:xfrm>
          <a:prstGeom prst="rect">
            <a:avLst/>
          </a:prstGeom>
          <a:solidFill>
            <a:srgbClr val="298087"/>
          </a:solidFill>
        </p:spPr>
        <p:txBody>
          <a:bodyPr vert="horz" lIns="91440" tIns="45720" rIns="91440" bIns="45720" rtlCol="0">
            <a:normAutofit fontScale="85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rPr>
              <a:t>Pros:</a:t>
            </a:r>
          </a:p>
          <a:p>
            <a:pPr lvl="1"/>
            <a:r>
              <a:rPr lang="en-US" b="1" dirty="0">
                <a:solidFill>
                  <a:schemeClr val="bg1"/>
                </a:solidFill>
              </a:rPr>
              <a:t>Very easy to find the nth value in an array!  </a:t>
            </a:r>
          </a:p>
          <a:p>
            <a:pPr lvl="2"/>
            <a:r>
              <a:rPr lang="en-US" dirty="0">
                <a:solidFill>
                  <a:schemeClr val="bg1"/>
                </a:solidFill>
              </a:rPr>
              <a:t>Take the address of the first value of the array (which is already what the array variable holds) and add n to get to the nth location in memory</a:t>
            </a:r>
          </a:p>
          <a:p>
            <a:pPr lvl="3"/>
            <a:r>
              <a:rPr lang="en-US" dirty="0">
                <a:solidFill>
                  <a:schemeClr val="bg1"/>
                </a:solidFill>
              </a:rPr>
              <a:t>Shocker: computers are very fast at adding  (Who knew?)</a:t>
            </a:r>
          </a:p>
          <a:p>
            <a:pPr lvl="1"/>
            <a:r>
              <a:rPr lang="en-US" dirty="0">
                <a:solidFill>
                  <a:schemeClr val="bg1"/>
                </a:solidFill>
              </a:rPr>
              <a:t>Relatively easy to traverse </a:t>
            </a:r>
          </a:p>
          <a:p>
            <a:pPr marL="457200" lvl="1" indent="0">
              <a:buNone/>
            </a:pPr>
            <a:r>
              <a:rPr lang="en-US" dirty="0">
                <a:solidFill>
                  <a:schemeClr val="bg1"/>
                </a:solidFill>
              </a:rPr>
              <a:t>  </a:t>
            </a:r>
          </a:p>
        </p:txBody>
      </p:sp>
      <p:sp>
        <p:nvSpPr>
          <p:cNvPr id="5" name="Content Placeholder 2">
            <a:extLst>
              <a:ext uri="{FF2B5EF4-FFF2-40B4-BE49-F238E27FC236}">
                <a16:creationId xmlns:a16="http://schemas.microsoft.com/office/drawing/2014/main" id="{A6BF0F30-4D2D-4BD5-BAFF-2B78220EBB20}"/>
              </a:ext>
            </a:extLst>
          </p:cNvPr>
          <p:cNvSpPr txBox="1">
            <a:spLocks/>
          </p:cNvSpPr>
          <p:nvPr/>
        </p:nvSpPr>
        <p:spPr>
          <a:xfrm>
            <a:off x="6165131" y="3149365"/>
            <a:ext cx="5745636" cy="3124985"/>
          </a:xfrm>
          <a:prstGeom prst="rect">
            <a:avLst/>
          </a:prstGeom>
          <a:solidFill>
            <a:schemeClr val="accent1">
              <a:lumMod val="75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b="1" dirty="0">
                <a:solidFill>
                  <a:schemeClr val="bg1"/>
                </a:solidFill>
              </a:rPr>
              <a:t>Cons:</a:t>
            </a:r>
          </a:p>
          <a:p>
            <a:pPr lvl="1"/>
            <a:r>
              <a:rPr lang="en-US" b="1" dirty="0">
                <a:solidFill>
                  <a:schemeClr val="bg1"/>
                </a:solidFill>
              </a:rPr>
              <a:t>Anything Resizing!!!</a:t>
            </a:r>
          </a:p>
          <a:p>
            <a:pPr lvl="2"/>
            <a:r>
              <a:rPr lang="en-US" dirty="0">
                <a:solidFill>
                  <a:schemeClr val="bg1"/>
                </a:solidFill>
              </a:rPr>
              <a:t>Adding elements</a:t>
            </a:r>
          </a:p>
          <a:p>
            <a:pPr lvl="2"/>
            <a:r>
              <a:rPr lang="en-US" dirty="0">
                <a:solidFill>
                  <a:schemeClr val="bg1"/>
                </a:solidFill>
              </a:rPr>
              <a:t>Joining lists</a:t>
            </a:r>
          </a:p>
          <a:p>
            <a:pPr lvl="2"/>
            <a:r>
              <a:rPr lang="en-US" dirty="0">
                <a:solidFill>
                  <a:schemeClr val="bg1"/>
                </a:solidFill>
              </a:rPr>
              <a:t>Removing elements  (esp. from the middle)</a:t>
            </a:r>
          </a:p>
          <a:p>
            <a:pPr lvl="2"/>
            <a:r>
              <a:rPr lang="en-US" dirty="0">
                <a:solidFill>
                  <a:schemeClr val="bg1"/>
                </a:solidFill>
              </a:rPr>
              <a:t>Since arrays are sequential in memory, there is EXACTLY enough space set aside for the array.</a:t>
            </a:r>
          </a:p>
          <a:p>
            <a:pPr lvl="2"/>
            <a:r>
              <a:rPr lang="en-US" b="1" i="1" dirty="0">
                <a:solidFill>
                  <a:schemeClr val="bg1"/>
                </a:solidFill>
              </a:rPr>
              <a:t>Adding or subtracting means making a brand new array of the new size and copying everything over!</a:t>
            </a:r>
          </a:p>
          <a:p>
            <a:pPr lvl="3"/>
            <a:r>
              <a:rPr lang="en-US" dirty="0">
                <a:solidFill>
                  <a:schemeClr val="bg1"/>
                </a:solidFill>
              </a:rPr>
              <a:t>UGH!</a:t>
            </a:r>
          </a:p>
          <a:p>
            <a:pPr lvl="1"/>
            <a:r>
              <a:rPr lang="en-US" dirty="0">
                <a:solidFill>
                  <a:schemeClr val="bg1"/>
                </a:solidFill>
              </a:rPr>
              <a:t>Finding if element x is in the list </a:t>
            </a:r>
          </a:p>
          <a:p>
            <a:pPr lvl="2"/>
            <a:r>
              <a:rPr lang="en-US" dirty="0">
                <a:solidFill>
                  <a:schemeClr val="bg1"/>
                </a:solidFill>
              </a:rPr>
              <a:t>(does the number 42 occur anywhere in our list of 100000 random numbers?)</a:t>
            </a:r>
          </a:p>
        </p:txBody>
      </p:sp>
    </p:spTree>
    <p:extLst>
      <p:ext uri="{BB962C8B-B14F-4D97-AF65-F5344CB8AC3E}">
        <p14:creationId xmlns:p14="http://schemas.microsoft.com/office/powerpoint/2010/main" val="358297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88F20F8-60BF-42FE-A252-DFD5A7445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8A68847-134F-4AF1-B1C6-332344C9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rgbClr val="E78129">
              <a:alpha val="20000"/>
            </a:srgbClr>
          </a:solidFill>
          <a:ln w="32707" cap="flat">
            <a:noFill/>
            <a:prstDash val="solid"/>
            <a:miter/>
          </a:ln>
        </p:spPr>
        <p:txBody>
          <a:bodyPr wrap="square" rtlCol="0" anchor="ctr">
            <a:noAutofit/>
          </a:bodyPr>
          <a:lstStyle/>
          <a:p>
            <a:endParaRPr lang="en-US"/>
          </a:p>
        </p:txBody>
      </p:sp>
      <p:sp>
        <p:nvSpPr>
          <p:cNvPr id="2" name="Title 1"/>
          <p:cNvSpPr>
            <a:spLocks noGrp="1"/>
          </p:cNvSpPr>
          <p:nvPr>
            <p:ph type="title"/>
          </p:nvPr>
        </p:nvSpPr>
        <p:spPr>
          <a:xfrm>
            <a:off x="838200" y="365125"/>
            <a:ext cx="10515600" cy="1325563"/>
          </a:xfrm>
        </p:spPr>
        <p:txBody>
          <a:bodyPr>
            <a:normAutofit/>
          </a:bodyPr>
          <a:lstStyle/>
          <a:p>
            <a:r>
              <a:rPr lang="en-US" dirty="0"/>
              <a:t>Arrays (Analysis):</a:t>
            </a:r>
          </a:p>
        </p:txBody>
      </p:sp>
      <p:graphicFrame>
        <p:nvGraphicFramePr>
          <p:cNvPr id="5" name="Content Placeholder 2">
            <a:extLst>
              <a:ext uri="{FF2B5EF4-FFF2-40B4-BE49-F238E27FC236}">
                <a16:creationId xmlns:a16="http://schemas.microsoft.com/office/drawing/2014/main" id="{700F09C8-550C-495A-BB6F-362A2B32F5CA}"/>
              </a:ext>
            </a:extLst>
          </p:cNvPr>
          <p:cNvGraphicFramePr>
            <a:graphicFrameLocks noGrp="1"/>
          </p:cNvGraphicFramePr>
          <p:nvPr>
            <p:ph idx="1"/>
            <p:extLst>
              <p:ext uri="{D42A27DB-BD31-4B8C-83A1-F6EECF244321}">
                <p14:modId xmlns:p14="http://schemas.microsoft.com/office/powerpoint/2010/main" val="3290879999"/>
              </p:ext>
            </p:extLst>
          </p:nvPr>
        </p:nvGraphicFramePr>
        <p:xfrm>
          <a:off x="369277" y="1538655"/>
          <a:ext cx="11513527" cy="4633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66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E78129"/>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27D3A57-2EB7-410F-B7C9-3B9714483165}"/>
              </a:ext>
            </a:extLst>
          </p:cNvPr>
          <p:cNvSpPr>
            <a:spLocks noGrp="1"/>
          </p:cNvSpPr>
          <p:nvPr>
            <p:ph type="title"/>
          </p:nvPr>
        </p:nvSpPr>
        <p:spPr>
          <a:xfrm>
            <a:off x="838200" y="713312"/>
            <a:ext cx="3461084" cy="5431376"/>
          </a:xfrm>
        </p:spPr>
        <p:txBody>
          <a:bodyPr>
            <a:normAutofit/>
          </a:bodyPr>
          <a:lstStyle/>
          <a:p>
            <a:r>
              <a:rPr lang="en-US">
                <a:solidFill>
                  <a:srgbClr val="FFFFFF"/>
                </a:solidFill>
              </a:rPr>
              <a:t>Take-aways!</a:t>
            </a:r>
          </a:p>
        </p:txBody>
      </p:sp>
      <p:sp>
        <p:nvSpPr>
          <p:cNvPr id="4" name="Rectangle 3">
            <a:extLst>
              <a:ext uri="{FF2B5EF4-FFF2-40B4-BE49-F238E27FC236}">
                <a16:creationId xmlns:a16="http://schemas.microsoft.com/office/drawing/2014/main" id="{DDEBB006-75ED-4351-A031-F2AAD79342FB}"/>
              </a:ext>
            </a:extLst>
          </p:cNvPr>
          <p:cNvSpPr/>
          <p:nvPr/>
        </p:nvSpPr>
        <p:spPr>
          <a:xfrm>
            <a:off x="5792771" y="713312"/>
            <a:ext cx="6183983" cy="2110016"/>
          </a:xfrm>
          <a:prstGeom prst="rect">
            <a:avLst/>
          </a:prstGeom>
          <a:solidFill>
            <a:srgbClr val="2980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98087"/>
              </a:solidFill>
            </a:endParaRPr>
          </a:p>
        </p:txBody>
      </p:sp>
      <p:sp>
        <p:nvSpPr>
          <p:cNvPr id="6" name="Rectangle 5">
            <a:extLst>
              <a:ext uri="{FF2B5EF4-FFF2-40B4-BE49-F238E27FC236}">
                <a16:creationId xmlns:a16="http://schemas.microsoft.com/office/drawing/2014/main" id="{47B1DE94-BF6F-4C04-81C0-8839C26383EC}"/>
              </a:ext>
            </a:extLst>
          </p:cNvPr>
          <p:cNvSpPr/>
          <p:nvPr/>
        </p:nvSpPr>
        <p:spPr>
          <a:xfrm>
            <a:off x="5792770" y="2823328"/>
            <a:ext cx="6183983" cy="20644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5879A1-724C-4E21-B5EF-4EB50D5E5144}"/>
              </a:ext>
            </a:extLst>
          </p:cNvPr>
          <p:cNvSpPr/>
          <p:nvPr/>
        </p:nvSpPr>
        <p:spPr>
          <a:xfrm>
            <a:off x="5792769" y="4887798"/>
            <a:ext cx="6183983" cy="18240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E2989E6B-1F9B-4F07-9C95-09CF7FF4FFD1}"/>
              </a:ext>
            </a:extLst>
          </p:cNvPr>
          <p:cNvSpPr>
            <a:spLocks noGrp="1"/>
          </p:cNvSpPr>
          <p:nvPr>
            <p:ph idx="1"/>
          </p:nvPr>
        </p:nvSpPr>
        <p:spPr>
          <a:xfrm>
            <a:off x="6095999" y="713312"/>
            <a:ext cx="6008078" cy="6144687"/>
          </a:xfrm>
        </p:spPr>
        <p:txBody>
          <a:bodyPr anchor="ctr">
            <a:normAutofit/>
          </a:bodyPr>
          <a:lstStyle/>
          <a:p>
            <a:pPr>
              <a:lnSpc>
                <a:spcPct val="90000"/>
              </a:lnSpc>
            </a:pPr>
            <a:r>
              <a:rPr lang="en-US" sz="1700" b="1" dirty="0">
                <a:solidFill>
                  <a:schemeClr val="bg1"/>
                </a:solidFill>
              </a:rPr>
              <a:t>ADT: </a:t>
            </a:r>
            <a:r>
              <a:rPr lang="en-US" sz="1700" dirty="0">
                <a:solidFill>
                  <a:schemeClr val="bg1"/>
                </a:solidFill>
              </a:rPr>
              <a:t>Describes the data at a level of abstraction</a:t>
            </a:r>
          </a:p>
          <a:p>
            <a:pPr lvl="1">
              <a:lnSpc>
                <a:spcPct val="90000"/>
              </a:lnSpc>
            </a:pPr>
            <a:r>
              <a:rPr lang="en-US" sz="1700" dirty="0">
                <a:solidFill>
                  <a:schemeClr val="bg1"/>
                </a:solidFill>
              </a:rPr>
              <a:t>Not concerned with how the data structure is implemented</a:t>
            </a:r>
          </a:p>
          <a:p>
            <a:pPr lvl="1">
              <a:lnSpc>
                <a:spcPct val="90000"/>
              </a:lnSpc>
            </a:pPr>
            <a:r>
              <a:rPr lang="en-US" sz="1700" dirty="0">
                <a:solidFill>
                  <a:schemeClr val="bg1"/>
                </a:solidFill>
              </a:rPr>
              <a:t>Can implement a data structure in more than one way </a:t>
            </a:r>
          </a:p>
          <a:p>
            <a:pPr lvl="1">
              <a:lnSpc>
                <a:spcPct val="90000"/>
              </a:lnSpc>
            </a:pPr>
            <a:endParaRPr lang="en-US" sz="1700" dirty="0"/>
          </a:p>
          <a:p>
            <a:pPr>
              <a:lnSpc>
                <a:spcPct val="90000"/>
              </a:lnSpc>
            </a:pPr>
            <a:r>
              <a:rPr lang="en-US" sz="1700" b="1" dirty="0"/>
              <a:t>Lists: an ADT</a:t>
            </a:r>
          </a:p>
          <a:p>
            <a:pPr lvl="1">
              <a:lnSpc>
                <a:spcPct val="90000"/>
              </a:lnSpc>
            </a:pPr>
            <a:r>
              <a:rPr lang="en-US" sz="1700" dirty="0"/>
              <a:t>Characteristics: 1 type, allows duplicates, has an order, has a size</a:t>
            </a:r>
          </a:p>
          <a:p>
            <a:pPr lvl="1">
              <a:lnSpc>
                <a:spcPct val="90000"/>
              </a:lnSpc>
            </a:pPr>
            <a:r>
              <a:rPr lang="en-US" sz="1700" dirty="0"/>
              <a:t>Arrays: one way to implement a List ADT</a:t>
            </a:r>
          </a:p>
          <a:p>
            <a:pPr lvl="2">
              <a:lnSpc>
                <a:spcPct val="90000"/>
              </a:lnSpc>
            </a:pPr>
            <a:r>
              <a:rPr lang="en-US" sz="1700" dirty="0"/>
              <a:t>Good for finding the kth value</a:t>
            </a:r>
          </a:p>
          <a:p>
            <a:pPr lvl="2">
              <a:lnSpc>
                <a:spcPct val="90000"/>
              </a:lnSpc>
            </a:pPr>
            <a:r>
              <a:rPr lang="en-US" sz="1700" dirty="0"/>
              <a:t>Bad for resizing</a:t>
            </a:r>
          </a:p>
          <a:p>
            <a:pPr lvl="2">
              <a:lnSpc>
                <a:spcPct val="90000"/>
              </a:lnSpc>
            </a:pPr>
            <a:endParaRPr lang="en-US" sz="1700" dirty="0"/>
          </a:p>
          <a:p>
            <a:pPr>
              <a:lnSpc>
                <a:spcPct val="90000"/>
              </a:lnSpc>
            </a:pPr>
            <a:r>
              <a:rPr lang="en-US" sz="1700" b="1" dirty="0">
                <a:solidFill>
                  <a:schemeClr val="bg1"/>
                </a:solidFill>
              </a:rPr>
              <a:t>Push and Pop: </a:t>
            </a:r>
            <a:r>
              <a:rPr lang="en-US" sz="1700" dirty="0">
                <a:solidFill>
                  <a:schemeClr val="bg1"/>
                </a:solidFill>
              </a:rPr>
              <a:t>the stack </a:t>
            </a:r>
          </a:p>
          <a:p>
            <a:pPr lvl="1">
              <a:lnSpc>
                <a:spcPct val="90000"/>
              </a:lnSpc>
            </a:pPr>
            <a:r>
              <a:rPr lang="en-US" sz="1700" dirty="0">
                <a:solidFill>
                  <a:schemeClr val="bg1"/>
                </a:solidFill>
              </a:rPr>
              <a:t>Used in memory for variables</a:t>
            </a:r>
          </a:p>
          <a:p>
            <a:pPr lvl="1">
              <a:lnSpc>
                <a:spcPct val="90000"/>
              </a:lnSpc>
            </a:pPr>
            <a:r>
              <a:rPr lang="en-US" sz="1700" dirty="0">
                <a:solidFill>
                  <a:schemeClr val="bg1"/>
                </a:solidFill>
              </a:rPr>
              <a:t>Used in undo</a:t>
            </a:r>
          </a:p>
          <a:p>
            <a:pPr lvl="1">
              <a:lnSpc>
                <a:spcPct val="90000"/>
              </a:lnSpc>
            </a:pPr>
            <a:r>
              <a:rPr lang="en-US" sz="1700" dirty="0">
                <a:solidFill>
                  <a:schemeClr val="bg1"/>
                </a:solidFill>
              </a:rPr>
              <a:t>WE WORRY ABOUT THE TIME ANALYSIS FOR THESE!</a:t>
            </a:r>
          </a:p>
        </p:txBody>
      </p:sp>
    </p:spTree>
    <p:extLst>
      <p:ext uri="{BB962C8B-B14F-4D97-AF65-F5344CB8AC3E}">
        <p14:creationId xmlns:p14="http://schemas.microsoft.com/office/powerpoint/2010/main" val="4157487969"/>
      </p:ext>
    </p:extLst>
  </p:cSld>
  <p:clrMapOvr>
    <a:masterClrMapping/>
  </p:clrMapOvr>
</p:sld>
</file>

<file path=ppt/theme/theme1.xml><?xml version="1.0" encoding="utf-8"?>
<a:theme xmlns:a="http://schemas.openxmlformats.org/drawingml/2006/main" name="BrushVTI">
  <a:themeElements>
    <a:clrScheme name="AnalogousFromRegularSeedLeftStep">
      <a:dk1>
        <a:srgbClr val="000000"/>
      </a:dk1>
      <a:lt1>
        <a:srgbClr val="FFFFFF"/>
      </a:lt1>
      <a:dk2>
        <a:srgbClr val="412431"/>
      </a:dk2>
      <a:lt2>
        <a:srgbClr val="E2E5E8"/>
      </a:lt2>
      <a:accent1>
        <a:srgbClr val="E78129"/>
      </a:accent1>
      <a:accent2>
        <a:srgbClr val="D52017"/>
      </a:accent2>
      <a:accent3>
        <a:srgbClr val="E7296F"/>
      </a:accent3>
      <a:accent4>
        <a:srgbClr val="D517AD"/>
      </a:accent4>
      <a:accent5>
        <a:srgbClr val="C029E7"/>
      </a:accent5>
      <a:accent6>
        <a:srgbClr val="7030D9"/>
      </a:accent6>
      <a:hlink>
        <a:srgbClr val="3F84BF"/>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TotalTime>
  <Words>946</Words>
  <Application>Microsoft Office PowerPoint</Application>
  <PresentationFormat>Widescreen</PresentationFormat>
  <Paragraphs>110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BrushVTI</vt:lpstr>
      <vt:lpstr>ADT and Lists</vt:lpstr>
      <vt:lpstr>ADT  (brief intro):</vt:lpstr>
      <vt:lpstr>Lists (at the abstract level):</vt:lpstr>
      <vt:lpstr>List operations we might want:</vt:lpstr>
      <vt:lpstr>Aside: Push and Pop:</vt:lpstr>
      <vt:lpstr>Implementation of the ADT List</vt:lpstr>
      <vt:lpstr>Arrays (Analysis):</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ADT and Lists</dc:title>
  <dc:creator>Yarrington, Debra</dc:creator>
  <cp:lastModifiedBy>Yarrington, Debra</cp:lastModifiedBy>
  <cp:revision>1</cp:revision>
  <dcterms:created xsi:type="dcterms:W3CDTF">2020-10-02T17:46:12Z</dcterms:created>
  <dcterms:modified xsi:type="dcterms:W3CDTF">2020-10-02T17:47:14Z</dcterms:modified>
</cp:coreProperties>
</file>