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256" r:id="rId2"/>
    <p:sldId id="275" r:id="rId3"/>
    <p:sldId id="276" r:id="rId4"/>
    <p:sldId id="277" r:id="rId5"/>
    <p:sldId id="485" r:id="rId6"/>
    <p:sldId id="484" r:id="rId7"/>
    <p:sldId id="476" r:id="rId8"/>
    <p:sldId id="25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8087"/>
    <a:srgbClr val="83D3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7" autoAdjust="0"/>
    <p:restoredTop sz="94660"/>
  </p:normalViewPr>
  <p:slideViewPr>
    <p:cSldViewPr snapToGrid="0">
      <p:cViewPr>
        <p:scale>
          <a:sx n="87" d="100"/>
          <a:sy n="87" d="100"/>
        </p:scale>
        <p:origin x="67" y="10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F6AFD9-A6B7-4150-AF11-D4477915FC51}"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81096764-F9DE-4F4C-956D-45E7FDA564D8}">
      <dgm:prSet/>
      <dgm:spPr/>
      <dgm:t>
        <a:bodyPr/>
        <a:lstStyle/>
        <a:p>
          <a:pPr>
            <a:defRPr b="1"/>
          </a:pPr>
          <a:r>
            <a:rPr lang="en-US"/>
            <a:t>Finding the kth value:</a:t>
          </a:r>
        </a:p>
        <a:p>
          <a:pPr>
            <a:defRPr b="1"/>
          </a:pPr>
          <a:r>
            <a:rPr lang="en-US"/>
            <a:t>O(1) (wow!)</a:t>
          </a:r>
        </a:p>
      </dgm:t>
    </dgm:pt>
    <dgm:pt modelId="{1786777C-59DF-4394-8B3F-CC602D97649C}" type="parTrans" cxnId="{928032A7-9BC6-468B-8163-8427C9A2FFBB}">
      <dgm:prSet/>
      <dgm:spPr/>
      <dgm:t>
        <a:bodyPr/>
        <a:lstStyle/>
        <a:p>
          <a:endParaRPr lang="en-US"/>
        </a:p>
      </dgm:t>
    </dgm:pt>
    <dgm:pt modelId="{85D7B3DC-AF81-4F32-931D-19371EA827DC}" type="sibTrans" cxnId="{928032A7-9BC6-468B-8163-8427C9A2FFBB}">
      <dgm:prSet/>
      <dgm:spPr/>
      <dgm:t>
        <a:bodyPr/>
        <a:lstStyle/>
        <a:p>
          <a:endParaRPr lang="en-US"/>
        </a:p>
      </dgm:t>
    </dgm:pt>
    <dgm:pt modelId="{2C0C4770-3F22-49B3-AAA0-5D5E878F11C9}">
      <dgm:prSet/>
      <dgm:spPr/>
      <dgm:t>
        <a:bodyPr/>
        <a:lstStyle/>
        <a:p>
          <a:r>
            <a:rPr lang="en-US" dirty="0"/>
            <a:t>Address of first value + k – one step!</a:t>
          </a:r>
        </a:p>
      </dgm:t>
    </dgm:pt>
    <dgm:pt modelId="{972D5BAD-22BA-405B-821F-FC0C541A7F54}" type="parTrans" cxnId="{D2850E7E-A9A8-4C98-B192-46B593BD5BE2}">
      <dgm:prSet/>
      <dgm:spPr/>
      <dgm:t>
        <a:bodyPr/>
        <a:lstStyle/>
        <a:p>
          <a:endParaRPr lang="en-US"/>
        </a:p>
      </dgm:t>
    </dgm:pt>
    <dgm:pt modelId="{30B2C15F-3F18-45CB-A194-A11D5CFF76B5}" type="sibTrans" cxnId="{D2850E7E-A9A8-4C98-B192-46B593BD5BE2}">
      <dgm:prSet/>
      <dgm:spPr/>
      <dgm:t>
        <a:bodyPr/>
        <a:lstStyle/>
        <a:p>
          <a:endParaRPr lang="en-US"/>
        </a:p>
      </dgm:t>
    </dgm:pt>
    <dgm:pt modelId="{680EC466-4873-475D-9836-C7F2B104726E}">
      <dgm:prSet/>
      <dgm:spPr/>
      <dgm:t>
        <a:bodyPr/>
        <a:lstStyle/>
        <a:p>
          <a:pPr>
            <a:defRPr b="1"/>
          </a:pPr>
          <a:r>
            <a:rPr lang="en-US"/>
            <a:t>Finding if x is in the list:</a:t>
          </a:r>
        </a:p>
        <a:p>
          <a:pPr>
            <a:defRPr b="1"/>
          </a:pPr>
          <a:r>
            <a:rPr lang="en-US"/>
            <a:t>O(n) </a:t>
          </a:r>
        </a:p>
      </dgm:t>
    </dgm:pt>
    <dgm:pt modelId="{69E2BA89-35ED-4947-BE5C-B0FCF938030E}" type="parTrans" cxnId="{60C8F571-60C5-470F-B544-72012182A752}">
      <dgm:prSet/>
      <dgm:spPr/>
      <dgm:t>
        <a:bodyPr/>
        <a:lstStyle/>
        <a:p>
          <a:endParaRPr lang="en-US"/>
        </a:p>
      </dgm:t>
    </dgm:pt>
    <dgm:pt modelId="{F7658BF5-E2FD-4218-AF8C-333DC3F773C5}" type="sibTrans" cxnId="{60C8F571-60C5-470F-B544-72012182A752}">
      <dgm:prSet/>
      <dgm:spPr/>
      <dgm:t>
        <a:bodyPr/>
        <a:lstStyle/>
        <a:p>
          <a:endParaRPr lang="en-US"/>
        </a:p>
      </dgm:t>
    </dgm:pt>
    <dgm:pt modelId="{56BA8571-C4AA-4D77-887D-FC4F83969938}">
      <dgm:prSet/>
      <dgm:spPr/>
      <dgm:t>
        <a:bodyPr/>
        <a:lstStyle/>
        <a:p>
          <a:r>
            <a:rPr lang="en-US"/>
            <a:t>May need to go through all n values in the list until you find it</a:t>
          </a:r>
        </a:p>
      </dgm:t>
    </dgm:pt>
    <dgm:pt modelId="{E64E357C-8F14-4122-B38E-4B80FC537909}" type="parTrans" cxnId="{F9373348-2713-427D-95B2-E3105B366FD4}">
      <dgm:prSet/>
      <dgm:spPr/>
      <dgm:t>
        <a:bodyPr/>
        <a:lstStyle/>
        <a:p>
          <a:endParaRPr lang="en-US"/>
        </a:p>
      </dgm:t>
    </dgm:pt>
    <dgm:pt modelId="{1120EB4E-FC3A-4731-9622-679CEA3E1CFE}" type="sibTrans" cxnId="{F9373348-2713-427D-95B2-E3105B366FD4}">
      <dgm:prSet/>
      <dgm:spPr/>
      <dgm:t>
        <a:bodyPr/>
        <a:lstStyle/>
        <a:p>
          <a:endParaRPr lang="en-US"/>
        </a:p>
      </dgm:t>
    </dgm:pt>
    <dgm:pt modelId="{3851C52A-4857-4856-90C6-2C0419555852}">
      <dgm:prSet/>
      <dgm:spPr/>
      <dgm:t>
        <a:bodyPr/>
        <a:lstStyle/>
        <a:p>
          <a:r>
            <a:rPr lang="en-US" dirty="0"/>
            <a:t>If it isn’t in the list, must go through ALL values!</a:t>
          </a:r>
        </a:p>
      </dgm:t>
    </dgm:pt>
    <dgm:pt modelId="{784A9730-7FCC-4417-BD04-85A025575DDA}" type="parTrans" cxnId="{404F2939-373D-4179-A178-1347A705E8F2}">
      <dgm:prSet/>
      <dgm:spPr/>
      <dgm:t>
        <a:bodyPr/>
        <a:lstStyle/>
        <a:p>
          <a:endParaRPr lang="en-US"/>
        </a:p>
      </dgm:t>
    </dgm:pt>
    <dgm:pt modelId="{56B6DCE6-2693-4152-B215-F824629A102D}" type="sibTrans" cxnId="{404F2939-373D-4179-A178-1347A705E8F2}">
      <dgm:prSet/>
      <dgm:spPr/>
      <dgm:t>
        <a:bodyPr/>
        <a:lstStyle/>
        <a:p>
          <a:endParaRPr lang="en-US"/>
        </a:p>
      </dgm:t>
    </dgm:pt>
    <dgm:pt modelId="{8A8B9533-68F7-40CC-B540-8E0F68DF708D}">
      <dgm:prSet/>
      <dgm:spPr/>
      <dgm:t>
        <a:bodyPr/>
        <a:lstStyle/>
        <a:p>
          <a:pPr>
            <a:defRPr b="1"/>
          </a:pPr>
          <a:r>
            <a:rPr lang="en-US"/>
            <a:t>Inserting (Pushing):</a:t>
          </a:r>
        </a:p>
        <a:p>
          <a:pPr>
            <a:defRPr b="1"/>
          </a:pPr>
          <a:r>
            <a:rPr lang="en-US"/>
            <a:t>O(n)</a:t>
          </a:r>
        </a:p>
      </dgm:t>
    </dgm:pt>
    <dgm:pt modelId="{00F34AC3-5D4A-4FCB-8D34-E3D20DB0AAEC}" type="parTrans" cxnId="{09E6EB87-CC80-4187-9A4C-EC70B6EDDC33}">
      <dgm:prSet/>
      <dgm:spPr/>
      <dgm:t>
        <a:bodyPr/>
        <a:lstStyle/>
        <a:p>
          <a:endParaRPr lang="en-US"/>
        </a:p>
      </dgm:t>
    </dgm:pt>
    <dgm:pt modelId="{ECB58FDE-2EC5-4F27-9A61-A3C9ADEC757C}" type="sibTrans" cxnId="{09E6EB87-CC80-4187-9A4C-EC70B6EDDC33}">
      <dgm:prSet/>
      <dgm:spPr/>
      <dgm:t>
        <a:bodyPr/>
        <a:lstStyle/>
        <a:p>
          <a:endParaRPr lang="en-US"/>
        </a:p>
      </dgm:t>
    </dgm:pt>
    <dgm:pt modelId="{2DE79B41-824B-44E5-AA40-986DA0B42A79}">
      <dgm:prSet/>
      <dgm:spPr/>
      <dgm:t>
        <a:bodyPr/>
        <a:lstStyle/>
        <a:p>
          <a:r>
            <a:rPr lang="en-US"/>
            <a:t>Arrays are fixed in size.</a:t>
          </a:r>
        </a:p>
      </dgm:t>
    </dgm:pt>
    <dgm:pt modelId="{8EBDD466-DAEB-4B79-81BB-F5522E568461}" type="parTrans" cxnId="{31B61B61-82EA-4099-A1EC-5599C1552825}">
      <dgm:prSet/>
      <dgm:spPr/>
      <dgm:t>
        <a:bodyPr/>
        <a:lstStyle/>
        <a:p>
          <a:endParaRPr lang="en-US"/>
        </a:p>
      </dgm:t>
    </dgm:pt>
    <dgm:pt modelId="{28B2CF2B-1F2C-4CE9-831A-4086DD99A111}" type="sibTrans" cxnId="{31B61B61-82EA-4099-A1EC-5599C1552825}">
      <dgm:prSet/>
      <dgm:spPr/>
      <dgm:t>
        <a:bodyPr/>
        <a:lstStyle/>
        <a:p>
          <a:endParaRPr lang="en-US"/>
        </a:p>
      </dgm:t>
    </dgm:pt>
    <dgm:pt modelId="{39100A27-F7B5-4D6F-BD75-FC14EE2C4076}">
      <dgm:prSet/>
      <dgm:spPr/>
      <dgm:t>
        <a:bodyPr/>
        <a:lstStyle/>
        <a:p>
          <a:r>
            <a:rPr lang="en-US"/>
            <a:t>To add a value, you must:</a:t>
          </a:r>
        </a:p>
      </dgm:t>
    </dgm:pt>
    <dgm:pt modelId="{60A07C3B-36CC-40B2-9B68-66143C5FB632}" type="parTrans" cxnId="{06B15184-C0A0-4626-93AD-A5A39F94A144}">
      <dgm:prSet/>
      <dgm:spPr/>
      <dgm:t>
        <a:bodyPr/>
        <a:lstStyle/>
        <a:p>
          <a:endParaRPr lang="en-US"/>
        </a:p>
      </dgm:t>
    </dgm:pt>
    <dgm:pt modelId="{6A812315-4172-4B4E-9AFB-CA80E8C5E44E}" type="sibTrans" cxnId="{06B15184-C0A0-4626-93AD-A5A39F94A144}">
      <dgm:prSet/>
      <dgm:spPr/>
      <dgm:t>
        <a:bodyPr/>
        <a:lstStyle/>
        <a:p>
          <a:endParaRPr lang="en-US"/>
        </a:p>
      </dgm:t>
    </dgm:pt>
    <dgm:pt modelId="{6A0B1D3C-0EE4-43CD-AF7E-ADBDCB952770}">
      <dgm:prSet/>
      <dgm:spPr/>
      <dgm:t>
        <a:bodyPr/>
        <a:lstStyle/>
        <a:p>
          <a:r>
            <a:rPr lang="en-US" dirty="0"/>
            <a:t>Make a new array, one longer</a:t>
          </a:r>
        </a:p>
      </dgm:t>
    </dgm:pt>
    <dgm:pt modelId="{CB9B3D94-FCC0-4EF6-9AD6-9834AEEBDB36}" type="parTrans" cxnId="{42685907-353B-44D5-9AA4-D5E118AB7F26}">
      <dgm:prSet/>
      <dgm:spPr/>
      <dgm:t>
        <a:bodyPr/>
        <a:lstStyle/>
        <a:p>
          <a:endParaRPr lang="en-US"/>
        </a:p>
      </dgm:t>
    </dgm:pt>
    <dgm:pt modelId="{AF52ED29-7E17-4809-9F56-52788765324E}" type="sibTrans" cxnId="{42685907-353B-44D5-9AA4-D5E118AB7F26}">
      <dgm:prSet/>
      <dgm:spPr/>
      <dgm:t>
        <a:bodyPr/>
        <a:lstStyle/>
        <a:p>
          <a:endParaRPr lang="en-US"/>
        </a:p>
      </dgm:t>
    </dgm:pt>
    <dgm:pt modelId="{47C11C01-3B08-4432-9936-E432E9615A3F}">
      <dgm:prSet/>
      <dgm:spPr/>
      <dgm:t>
        <a:bodyPr/>
        <a:lstStyle/>
        <a:p>
          <a:r>
            <a:rPr lang="en-US"/>
            <a:t>Copy over all the old values</a:t>
          </a:r>
        </a:p>
      </dgm:t>
    </dgm:pt>
    <dgm:pt modelId="{31B93B83-6958-4AEC-A8A2-19B5CF7BC9C5}" type="parTrans" cxnId="{F936C43E-13EF-4F71-B167-3B2332675213}">
      <dgm:prSet/>
      <dgm:spPr/>
      <dgm:t>
        <a:bodyPr/>
        <a:lstStyle/>
        <a:p>
          <a:endParaRPr lang="en-US"/>
        </a:p>
      </dgm:t>
    </dgm:pt>
    <dgm:pt modelId="{1703FFF4-B7A2-4565-AAE9-B749769BB376}" type="sibTrans" cxnId="{F936C43E-13EF-4F71-B167-3B2332675213}">
      <dgm:prSet/>
      <dgm:spPr/>
      <dgm:t>
        <a:bodyPr/>
        <a:lstStyle/>
        <a:p>
          <a:endParaRPr lang="en-US"/>
        </a:p>
      </dgm:t>
    </dgm:pt>
    <dgm:pt modelId="{B0728F76-ED3A-415A-9D02-E5D29BCFF9D2}">
      <dgm:prSet/>
      <dgm:spPr/>
      <dgm:t>
        <a:bodyPr/>
        <a:lstStyle/>
        <a:p>
          <a:r>
            <a:rPr lang="en-US" dirty="0"/>
            <a:t>Add the new value (either at the end or elsewhere)</a:t>
          </a:r>
        </a:p>
      </dgm:t>
    </dgm:pt>
    <dgm:pt modelId="{7BCCE677-8BEB-42CE-8632-AEC650838FF5}" type="parTrans" cxnId="{70296F5F-84E8-47FF-A09B-C289F63DF78E}">
      <dgm:prSet/>
      <dgm:spPr/>
      <dgm:t>
        <a:bodyPr/>
        <a:lstStyle/>
        <a:p>
          <a:endParaRPr lang="en-US"/>
        </a:p>
      </dgm:t>
    </dgm:pt>
    <dgm:pt modelId="{A3BC5FB6-B502-4238-8F6E-3B42F9D19E92}" type="sibTrans" cxnId="{70296F5F-84E8-47FF-A09B-C289F63DF78E}">
      <dgm:prSet/>
      <dgm:spPr/>
      <dgm:t>
        <a:bodyPr/>
        <a:lstStyle/>
        <a:p>
          <a:endParaRPr lang="en-US"/>
        </a:p>
      </dgm:t>
    </dgm:pt>
    <dgm:pt modelId="{309D3344-E2B2-48FA-B818-E07AFCBF5C17}">
      <dgm:prSet/>
      <dgm:spPr/>
      <dgm:t>
        <a:bodyPr/>
        <a:lstStyle/>
        <a:p>
          <a:pPr>
            <a:defRPr b="1"/>
          </a:pPr>
          <a:r>
            <a:rPr lang="en-US"/>
            <a:t>Removing (Popping):</a:t>
          </a:r>
        </a:p>
        <a:p>
          <a:pPr>
            <a:defRPr b="1"/>
          </a:pPr>
          <a:r>
            <a:rPr lang="en-US"/>
            <a:t>O(n)</a:t>
          </a:r>
        </a:p>
      </dgm:t>
    </dgm:pt>
    <dgm:pt modelId="{0DF9DE17-C32E-4D59-A4C9-E7C0B0438BF5}" type="parTrans" cxnId="{029063D0-800E-450A-BD3E-76A3F8801737}">
      <dgm:prSet/>
      <dgm:spPr/>
      <dgm:t>
        <a:bodyPr/>
        <a:lstStyle/>
        <a:p>
          <a:endParaRPr lang="en-US"/>
        </a:p>
      </dgm:t>
    </dgm:pt>
    <dgm:pt modelId="{4D0F5C06-8721-4473-A3F7-F84AC3EB6621}" type="sibTrans" cxnId="{029063D0-800E-450A-BD3E-76A3F8801737}">
      <dgm:prSet/>
      <dgm:spPr/>
      <dgm:t>
        <a:bodyPr/>
        <a:lstStyle/>
        <a:p>
          <a:endParaRPr lang="en-US"/>
        </a:p>
      </dgm:t>
    </dgm:pt>
    <dgm:pt modelId="{424C493D-D273-4D77-9C79-F14D78F4231C}">
      <dgm:prSet/>
      <dgm:spPr/>
      <dgm:t>
        <a:bodyPr/>
        <a:lstStyle/>
        <a:p>
          <a:r>
            <a:rPr lang="en-US" dirty="0"/>
            <a:t>Similar problem: Don’t want empty space in an array (hard to traverse, wastes memory, etc.)</a:t>
          </a:r>
        </a:p>
      </dgm:t>
    </dgm:pt>
    <dgm:pt modelId="{07E3E0A4-AF00-4293-9D92-E67002496270}" type="parTrans" cxnId="{6EF72553-3483-44AC-B135-22AE0CE824EB}">
      <dgm:prSet/>
      <dgm:spPr/>
      <dgm:t>
        <a:bodyPr/>
        <a:lstStyle/>
        <a:p>
          <a:endParaRPr lang="en-US"/>
        </a:p>
      </dgm:t>
    </dgm:pt>
    <dgm:pt modelId="{2115BF71-338C-4AFF-A8F4-056A2BC39BD4}" type="sibTrans" cxnId="{6EF72553-3483-44AC-B135-22AE0CE824EB}">
      <dgm:prSet/>
      <dgm:spPr/>
      <dgm:t>
        <a:bodyPr/>
        <a:lstStyle/>
        <a:p>
          <a:endParaRPr lang="en-US"/>
        </a:p>
      </dgm:t>
    </dgm:pt>
    <dgm:pt modelId="{2E909ABD-AC8E-43D7-A273-EB0DF373C8EB}">
      <dgm:prSet/>
      <dgm:spPr/>
      <dgm:t>
        <a:bodyPr/>
        <a:lstStyle/>
        <a:p>
          <a:r>
            <a:rPr lang="en-US" dirty="0"/>
            <a:t>Should: make a new array that is smaller</a:t>
          </a:r>
        </a:p>
      </dgm:t>
    </dgm:pt>
    <dgm:pt modelId="{70429721-B401-4C45-9BBC-C19EDD648D10}" type="parTrans" cxnId="{F4E1B4BA-7478-4C89-A0CB-BDD9471A3268}">
      <dgm:prSet/>
      <dgm:spPr/>
      <dgm:t>
        <a:bodyPr/>
        <a:lstStyle/>
        <a:p>
          <a:endParaRPr lang="en-US"/>
        </a:p>
      </dgm:t>
    </dgm:pt>
    <dgm:pt modelId="{888B1DDE-A18B-40A1-BB5D-38384724C7FA}" type="sibTrans" cxnId="{F4E1B4BA-7478-4C89-A0CB-BDD9471A3268}">
      <dgm:prSet/>
      <dgm:spPr/>
      <dgm:t>
        <a:bodyPr/>
        <a:lstStyle/>
        <a:p>
          <a:endParaRPr lang="en-US"/>
        </a:p>
      </dgm:t>
    </dgm:pt>
    <dgm:pt modelId="{C364E6A6-7914-45BA-823B-8AD3626478A1}">
      <dgm:prSet/>
      <dgm:spPr/>
      <dgm:t>
        <a:bodyPr/>
        <a:lstStyle/>
        <a:p>
          <a:r>
            <a:rPr lang="en-US"/>
            <a:t>Copy over all the old values, skipping the removed value</a:t>
          </a:r>
        </a:p>
      </dgm:t>
    </dgm:pt>
    <dgm:pt modelId="{9D788B21-FF82-4196-BB2E-22BEA93098C2}" type="parTrans" cxnId="{A3985879-8F51-428F-9452-A40FE1C505D5}">
      <dgm:prSet/>
      <dgm:spPr/>
      <dgm:t>
        <a:bodyPr/>
        <a:lstStyle/>
        <a:p>
          <a:endParaRPr lang="en-US"/>
        </a:p>
      </dgm:t>
    </dgm:pt>
    <dgm:pt modelId="{11534A93-CB1B-41FC-A58B-34BA09F0240E}" type="sibTrans" cxnId="{A3985879-8F51-428F-9452-A40FE1C505D5}">
      <dgm:prSet/>
      <dgm:spPr/>
      <dgm:t>
        <a:bodyPr/>
        <a:lstStyle/>
        <a:p>
          <a:endParaRPr lang="en-US"/>
        </a:p>
      </dgm:t>
    </dgm:pt>
    <dgm:pt modelId="{7C177BFE-0409-4259-9B8D-4A2C5DB78A78}">
      <dgm:prSet/>
      <dgm:spPr/>
      <dgm:t>
        <a:bodyPr/>
        <a:lstStyle/>
        <a:p>
          <a:pPr>
            <a:defRPr b="1"/>
          </a:pPr>
          <a:r>
            <a:rPr lang="en-US"/>
            <a:t>Concatenate: O(n)</a:t>
          </a:r>
        </a:p>
      </dgm:t>
    </dgm:pt>
    <dgm:pt modelId="{E50A8469-36CE-4FBB-89FE-5FCD3F12D685}" type="parTrans" cxnId="{E01F793F-D19A-4723-82D1-CEAE297915B4}">
      <dgm:prSet/>
      <dgm:spPr/>
      <dgm:t>
        <a:bodyPr/>
        <a:lstStyle/>
        <a:p>
          <a:endParaRPr lang="en-US"/>
        </a:p>
      </dgm:t>
    </dgm:pt>
    <dgm:pt modelId="{E991BFF9-9484-49EA-9BDB-1B8D44E8CCD4}" type="sibTrans" cxnId="{E01F793F-D19A-4723-82D1-CEAE297915B4}">
      <dgm:prSet/>
      <dgm:spPr/>
      <dgm:t>
        <a:bodyPr/>
        <a:lstStyle/>
        <a:p>
          <a:endParaRPr lang="en-US"/>
        </a:p>
      </dgm:t>
    </dgm:pt>
    <dgm:pt modelId="{29B32935-0E6C-4845-95B3-7CA5CA91F170}">
      <dgm:prSet/>
      <dgm:spPr/>
      <dgm:t>
        <a:bodyPr/>
        <a:lstStyle/>
        <a:p>
          <a:r>
            <a:rPr lang="en-US" dirty="0"/>
            <a:t>Make a new array, length of first + length of second.  </a:t>
          </a:r>
        </a:p>
      </dgm:t>
    </dgm:pt>
    <dgm:pt modelId="{2B2203AE-B3D4-4CF7-BBE6-47FB8C1555D4}" type="parTrans" cxnId="{68D4D7DA-12CD-4311-93AE-39068A84406C}">
      <dgm:prSet/>
      <dgm:spPr/>
      <dgm:t>
        <a:bodyPr/>
        <a:lstStyle/>
        <a:p>
          <a:endParaRPr lang="en-US"/>
        </a:p>
      </dgm:t>
    </dgm:pt>
    <dgm:pt modelId="{4A0DB0FB-4191-4F42-ADA0-766D8B4374BD}" type="sibTrans" cxnId="{68D4D7DA-12CD-4311-93AE-39068A84406C}">
      <dgm:prSet/>
      <dgm:spPr/>
      <dgm:t>
        <a:bodyPr/>
        <a:lstStyle/>
        <a:p>
          <a:endParaRPr lang="en-US"/>
        </a:p>
      </dgm:t>
    </dgm:pt>
    <dgm:pt modelId="{BB98ADFC-72CF-4642-A754-E1F5FBEBCE23}">
      <dgm:prSet/>
      <dgm:spPr/>
      <dgm:t>
        <a:bodyPr/>
        <a:lstStyle/>
        <a:p>
          <a:r>
            <a:rPr lang="en-US"/>
            <a:t>Copy over first, then copy over second</a:t>
          </a:r>
        </a:p>
      </dgm:t>
    </dgm:pt>
    <dgm:pt modelId="{A85910A8-3C1C-49FC-A858-BB2027D2C7C9}" type="parTrans" cxnId="{D40F7526-0E53-4F85-9EF3-E54BDC625C46}">
      <dgm:prSet/>
      <dgm:spPr/>
      <dgm:t>
        <a:bodyPr/>
        <a:lstStyle/>
        <a:p>
          <a:endParaRPr lang="en-US"/>
        </a:p>
      </dgm:t>
    </dgm:pt>
    <dgm:pt modelId="{92EF9AF4-B09C-40A0-95FC-CA03E952785F}" type="sibTrans" cxnId="{D40F7526-0E53-4F85-9EF3-E54BDC625C46}">
      <dgm:prSet/>
      <dgm:spPr/>
      <dgm:t>
        <a:bodyPr/>
        <a:lstStyle/>
        <a:p>
          <a:endParaRPr lang="en-US"/>
        </a:p>
      </dgm:t>
    </dgm:pt>
    <dgm:pt modelId="{A9C9965D-FD18-46B8-A71E-A11FB7A76695}">
      <dgm:prSet/>
      <dgm:spPr/>
      <dgm:t>
        <a:bodyPr/>
        <a:lstStyle/>
        <a:p>
          <a:r>
            <a:rPr lang="en-US"/>
            <a:t>O(n) + O(n) = O(2n) but we drop constants</a:t>
          </a:r>
        </a:p>
      </dgm:t>
    </dgm:pt>
    <dgm:pt modelId="{E052809D-55B0-4B7B-9F96-1205701C6F57}" type="parTrans" cxnId="{9DD507AB-5C17-4871-A7D5-8BA32BAAE695}">
      <dgm:prSet/>
      <dgm:spPr/>
      <dgm:t>
        <a:bodyPr/>
        <a:lstStyle/>
        <a:p>
          <a:endParaRPr lang="en-US"/>
        </a:p>
      </dgm:t>
    </dgm:pt>
    <dgm:pt modelId="{E38D7DDE-68DC-47F4-9D80-6C63E009E566}" type="sibTrans" cxnId="{9DD507AB-5C17-4871-A7D5-8BA32BAAE695}">
      <dgm:prSet/>
      <dgm:spPr/>
      <dgm:t>
        <a:bodyPr/>
        <a:lstStyle/>
        <a:p>
          <a:endParaRPr lang="en-US"/>
        </a:p>
      </dgm:t>
    </dgm:pt>
    <dgm:pt modelId="{86D5F904-6743-4C95-AA00-B50983488A52}" type="pres">
      <dgm:prSet presAssocID="{53F6AFD9-A6B7-4150-AF11-D4477915FC51}" presName="Name0" presStyleCnt="0">
        <dgm:presLayoutVars>
          <dgm:dir/>
          <dgm:animLvl val="lvl"/>
          <dgm:resizeHandles val="exact"/>
        </dgm:presLayoutVars>
      </dgm:prSet>
      <dgm:spPr/>
    </dgm:pt>
    <dgm:pt modelId="{B892FC71-6B3A-402B-8E36-2E144BE9B3C2}" type="pres">
      <dgm:prSet presAssocID="{81096764-F9DE-4F4C-956D-45E7FDA564D8}" presName="composite" presStyleCnt="0"/>
      <dgm:spPr/>
    </dgm:pt>
    <dgm:pt modelId="{565B341B-C002-4E93-9954-D27DA02FCBB8}" type="pres">
      <dgm:prSet presAssocID="{81096764-F9DE-4F4C-956D-45E7FDA564D8}" presName="parTx" presStyleLbl="alignNode1" presStyleIdx="0" presStyleCnt="5">
        <dgm:presLayoutVars>
          <dgm:chMax val="0"/>
          <dgm:chPref val="0"/>
          <dgm:bulletEnabled val="1"/>
        </dgm:presLayoutVars>
      </dgm:prSet>
      <dgm:spPr/>
    </dgm:pt>
    <dgm:pt modelId="{CF931B38-045D-47A4-9F40-A543CF8EF3DF}" type="pres">
      <dgm:prSet presAssocID="{81096764-F9DE-4F4C-956D-45E7FDA564D8}" presName="desTx" presStyleLbl="alignAccFollowNode1" presStyleIdx="0" presStyleCnt="5">
        <dgm:presLayoutVars>
          <dgm:bulletEnabled val="1"/>
        </dgm:presLayoutVars>
      </dgm:prSet>
      <dgm:spPr/>
    </dgm:pt>
    <dgm:pt modelId="{F7EF2C09-0219-4EFE-BEFE-D4CAC5A21901}" type="pres">
      <dgm:prSet presAssocID="{85D7B3DC-AF81-4F32-931D-19371EA827DC}" presName="space" presStyleCnt="0"/>
      <dgm:spPr/>
    </dgm:pt>
    <dgm:pt modelId="{BF603D8E-C322-4949-8FCF-F2A392A01CF8}" type="pres">
      <dgm:prSet presAssocID="{680EC466-4873-475D-9836-C7F2B104726E}" presName="composite" presStyleCnt="0"/>
      <dgm:spPr/>
    </dgm:pt>
    <dgm:pt modelId="{D928667C-C6EB-45B6-96A1-C11EE3F05151}" type="pres">
      <dgm:prSet presAssocID="{680EC466-4873-475D-9836-C7F2B104726E}" presName="parTx" presStyleLbl="alignNode1" presStyleIdx="1" presStyleCnt="5">
        <dgm:presLayoutVars>
          <dgm:chMax val="0"/>
          <dgm:chPref val="0"/>
          <dgm:bulletEnabled val="1"/>
        </dgm:presLayoutVars>
      </dgm:prSet>
      <dgm:spPr/>
    </dgm:pt>
    <dgm:pt modelId="{40F085A4-ED0A-467D-B9B9-F07FEE2A86DB}" type="pres">
      <dgm:prSet presAssocID="{680EC466-4873-475D-9836-C7F2B104726E}" presName="desTx" presStyleLbl="alignAccFollowNode1" presStyleIdx="1" presStyleCnt="5">
        <dgm:presLayoutVars>
          <dgm:bulletEnabled val="1"/>
        </dgm:presLayoutVars>
      </dgm:prSet>
      <dgm:spPr/>
    </dgm:pt>
    <dgm:pt modelId="{F4DDEFDD-6B15-4006-90A8-AF75D299617F}" type="pres">
      <dgm:prSet presAssocID="{F7658BF5-E2FD-4218-AF8C-333DC3F773C5}" presName="space" presStyleCnt="0"/>
      <dgm:spPr/>
    </dgm:pt>
    <dgm:pt modelId="{FB45D5D8-CE28-421E-BDF2-BE5543E10A9D}" type="pres">
      <dgm:prSet presAssocID="{8A8B9533-68F7-40CC-B540-8E0F68DF708D}" presName="composite" presStyleCnt="0"/>
      <dgm:spPr/>
    </dgm:pt>
    <dgm:pt modelId="{63D0A153-E3B5-4835-88D5-A291EED5A01F}" type="pres">
      <dgm:prSet presAssocID="{8A8B9533-68F7-40CC-B540-8E0F68DF708D}" presName="parTx" presStyleLbl="alignNode1" presStyleIdx="2" presStyleCnt="5">
        <dgm:presLayoutVars>
          <dgm:chMax val="0"/>
          <dgm:chPref val="0"/>
          <dgm:bulletEnabled val="1"/>
        </dgm:presLayoutVars>
      </dgm:prSet>
      <dgm:spPr/>
    </dgm:pt>
    <dgm:pt modelId="{511EF6DC-07F8-4EFC-8FE7-3E886FF54EEB}" type="pres">
      <dgm:prSet presAssocID="{8A8B9533-68F7-40CC-B540-8E0F68DF708D}" presName="desTx" presStyleLbl="alignAccFollowNode1" presStyleIdx="2" presStyleCnt="5">
        <dgm:presLayoutVars>
          <dgm:bulletEnabled val="1"/>
        </dgm:presLayoutVars>
      </dgm:prSet>
      <dgm:spPr/>
    </dgm:pt>
    <dgm:pt modelId="{44B97348-B167-494A-958D-10B18C85C978}" type="pres">
      <dgm:prSet presAssocID="{ECB58FDE-2EC5-4F27-9A61-A3C9ADEC757C}" presName="space" presStyleCnt="0"/>
      <dgm:spPr/>
    </dgm:pt>
    <dgm:pt modelId="{EEC54836-FE4B-4F90-94DC-0A7AE60A2B4E}" type="pres">
      <dgm:prSet presAssocID="{309D3344-E2B2-48FA-B818-E07AFCBF5C17}" presName="composite" presStyleCnt="0"/>
      <dgm:spPr/>
    </dgm:pt>
    <dgm:pt modelId="{712B5760-6150-4FFC-B07E-8C057F16F190}" type="pres">
      <dgm:prSet presAssocID="{309D3344-E2B2-48FA-B818-E07AFCBF5C17}" presName="parTx" presStyleLbl="alignNode1" presStyleIdx="3" presStyleCnt="5">
        <dgm:presLayoutVars>
          <dgm:chMax val="0"/>
          <dgm:chPref val="0"/>
          <dgm:bulletEnabled val="1"/>
        </dgm:presLayoutVars>
      </dgm:prSet>
      <dgm:spPr/>
    </dgm:pt>
    <dgm:pt modelId="{DD0B0338-D064-406D-A9EC-2D459AC1DC82}" type="pres">
      <dgm:prSet presAssocID="{309D3344-E2B2-48FA-B818-E07AFCBF5C17}" presName="desTx" presStyleLbl="alignAccFollowNode1" presStyleIdx="3" presStyleCnt="5">
        <dgm:presLayoutVars>
          <dgm:bulletEnabled val="1"/>
        </dgm:presLayoutVars>
      </dgm:prSet>
      <dgm:spPr/>
    </dgm:pt>
    <dgm:pt modelId="{30D603DD-E092-4F8B-B9B0-AF6A3113A2E5}" type="pres">
      <dgm:prSet presAssocID="{4D0F5C06-8721-4473-A3F7-F84AC3EB6621}" presName="space" presStyleCnt="0"/>
      <dgm:spPr/>
    </dgm:pt>
    <dgm:pt modelId="{722479A6-10D3-4035-B7C0-715990DED740}" type="pres">
      <dgm:prSet presAssocID="{7C177BFE-0409-4259-9B8D-4A2C5DB78A78}" presName="composite" presStyleCnt="0"/>
      <dgm:spPr/>
    </dgm:pt>
    <dgm:pt modelId="{A9D49456-C7CD-4BC0-8A03-B63718BC6D50}" type="pres">
      <dgm:prSet presAssocID="{7C177BFE-0409-4259-9B8D-4A2C5DB78A78}" presName="parTx" presStyleLbl="alignNode1" presStyleIdx="4" presStyleCnt="5">
        <dgm:presLayoutVars>
          <dgm:chMax val="0"/>
          <dgm:chPref val="0"/>
          <dgm:bulletEnabled val="1"/>
        </dgm:presLayoutVars>
      </dgm:prSet>
      <dgm:spPr/>
    </dgm:pt>
    <dgm:pt modelId="{22A31E84-C1C0-40D2-B641-0E5845ECAB75}" type="pres">
      <dgm:prSet presAssocID="{7C177BFE-0409-4259-9B8D-4A2C5DB78A78}" presName="desTx" presStyleLbl="alignAccFollowNode1" presStyleIdx="4" presStyleCnt="5">
        <dgm:presLayoutVars>
          <dgm:bulletEnabled val="1"/>
        </dgm:presLayoutVars>
      </dgm:prSet>
      <dgm:spPr/>
    </dgm:pt>
  </dgm:ptLst>
  <dgm:cxnLst>
    <dgm:cxn modelId="{8BD78600-5612-4819-98A9-AB906EAF081F}" type="presOf" srcId="{29B32935-0E6C-4845-95B3-7CA5CA91F170}" destId="{22A31E84-C1C0-40D2-B641-0E5845ECAB75}" srcOrd="0" destOrd="0" presId="urn:microsoft.com/office/officeart/2005/8/layout/hList1"/>
    <dgm:cxn modelId="{42685907-353B-44D5-9AA4-D5E118AB7F26}" srcId="{39100A27-F7B5-4D6F-BD75-FC14EE2C4076}" destId="{6A0B1D3C-0EE4-43CD-AF7E-ADBDCB952770}" srcOrd="0" destOrd="0" parTransId="{CB9B3D94-FCC0-4EF6-9AD6-9834AEEBDB36}" sibTransId="{AF52ED29-7E17-4809-9F56-52788765324E}"/>
    <dgm:cxn modelId="{B115890E-3397-4BB1-9999-8A765A989C14}" type="presOf" srcId="{424C493D-D273-4D77-9C79-F14D78F4231C}" destId="{DD0B0338-D064-406D-A9EC-2D459AC1DC82}" srcOrd="0" destOrd="0" presId="urn:microsoft.com/office/officeart/2005/8/layout/hList1"/>
    <dgm:cxn modelId="{27B2131D-3558-4893-BB34-CC409DDE7CC8}" type="presOf" srcId="{7C177BFE-0409-4259-9B8D-4A2C5DB78A78}" destId="{A9D49456-C7CD-4BC0-8A03-B63718BC6D50}" srcOrd="0" destOrd="0" presId="urn:microsoft.com/office/officeart/2005/8/layout/hList1"/>
    <dgm:cxn modelId="{D40F7526-0E53-4F85-9EF3-E54BDC625C46}" srcId="{7C177BFE-0409-4259-9B8D-4A2C5DB78A78}" destId="{BB98ADFC-72CF-4642-A754-E1F5FBEBCE23}" srcOrd="1" destOrd="0" parTransId="{A85910A8-3C1C-49FC-A858-BB2027D2C7C9}" sibTransId="{92EF9AF4-B09C-40A0-95FC-CA03E952785F}"/>
    <dgm:cxn modelId="{404F2939-373D-4179-A178-1347A705E8F2}" srcId="{680EC466-4873-475D-9836-C7F2B104726E}" destId="{3851C52A-4857-4856-90C6-2C0419555852}" srcOrd="1" destOrd="0" parTransId="{784A9730-7FCC-4417-BD04-85A025575DDA}" sibTransId="{56B6DCE6-2693-4152-B215-F824629A102D}"/>
    <dgm:cxn modelId="{F936C43E-13EF-4F71-B167-3B2332675213}" srcId="{39100A27-F7B5-4D6F-BD75-FC14EE2C4076}" destId="{47C11C01-3B08-4432-9936-E432E9615A3F}" srcOrd="1" destOrd="0" parTransId="{31B93B83-6958-4AEC-A8A2-19B5CF7BC9C5}" sibTransId="{1703FFF4-B7A2-4565-AAE9-B749769BB376}"/>
    <dgm:cxn modelId="{E01F793F-D19A-4723-82D1-CEAE297915B4}" srcId="{53F6AFD9-A6B7-4150-AF11-D4477915FC51}" destId="{7C177BFE-0409-4259-9B8D-4A2C5DB78A78}" srcOrd="4" destOrd="0" parTransId="{E50A8469-36CE-4FBB-89FE-5FCD3F12D685}" sibTransId="{E991BFF9-9484-49EA-9BDB-1B8D44E8CCD4}"/>
    <dgm:cxn modelId="{70296F5F-84E8-47FF-A09B-C289F63DF78E}" srcId="{39100A27-F7B5-4D6F-BD75-FC14EE2C4076}" destId="{B0728F76-ED3A-415A-9D02-E5D29BCFF9D2}" srcOrd="2" destOrd="0" parTransId="{7BCCE677-8BEB-42CE-8632-AEC650838FF5}" sibTransId="{A3BC5FB6-B502-4238-8F6E-3B42F9D19E92}"/>
    <dgm:cxn modelId="{31B61B61-82EA-4099-A1EC-5599C1552825}" srcId="{8A8B9533-68F7-40CC-B540-8E0F68DF708D}" destId="{2DE79B41-824B-44E5-AA40-986DA0B42A79}" srcOrd="0" destOrd="0" parTransId="{8EBDD466-DAEB-4B79-81BB-F5522E568461}" sibTransId="{28B2CF2B-1F2C-4CE9-831A-4086DD99A111}"/>
    <dgm:cxn modelId="{E9B69D65-0000-4720-A0B3-19B32E5B24B7}" type="presOf" srcId="{39100A27-F7B5-4D6F-BD75-FC14EE2C4076}" destId="{511EF6DC-07F8-4EFC-8FE7-3E886FF54EEB}" srcOrd="0" destOrd="1" presId="urn:microsoft.com/office/officeart/2005/8/layout/hList1"/>
    <dgm:cxn modelId="{F9373348-2713-427D-95B2-E3105B366FD4}" srcId="{680EC466-4873-475D-9836-C7F2B104726E}" destId="{56BA8571-C4AA-4D77-887D-FC4F83969938}" srcOrd="0" destOrd="0" parTransId="{E64E357C-8F14-4122-B38E-4B80FC537909}" sibTransId="{1120EB4E-FC3A-4731-9622-679CEA3E1CFE}"/>
    <dgm:cxn modelId="{52B59A4C-590E-44E0-AE18-456A914E696C}" type="presOf" srcId="{53F6AFD9-A6B7-4150-AF11-D4477915FC51}" destId="{86D5F904-6743-4C95-AA00-B50983488A52}" srcOrd="0" destOrd="0" presId="urn:microsoft.com/office/officeart/2005/8/layout/hList1"/>
    <dgm:cxn modelId="{5928AA4D-A506-4561-BDC1-27C7FBAA1BF1}" type="presOf" srcId="{C364E6A6-7914-45BA-823B-8AD3626478A1}" destId="{DD0B0338-D064-406D-A9EC-2D459AC1DC82}" srcOrd="0" destOrd="2" presId="urn:microsoft.com/office/officeart/2005/8/layout/hList1"/>
    <dgm:cxn modelId="{0763E750-4E6D-4814-9318-72ECC5444B18}" type="presOf" srcId="{309D3344-E2B2-48FA-B818-E07AFCBF5C17}" destId="{712B5760-6150-4FFC-B07E-8C057F16F190}" srcOrd="0" destOrd="0" presId="urn:microsoft.com/office/officeart/2005/8/layout/hList1"/>
    <dgm:cxn modelId="{60C8F571-60C5-470F-B544-72012182A752}" srcId="{53F6AFD9-A6B7-4150-AF11-D4477915FC51}" destId="{680EC466-4873-475D-9836-C7F2B104726E}" srcOrd="1" destOrd="0" parTransId="{69E2BA89-35ED-4947-BE5C-B0FCF938030E}" sibTransId="{F7658BF5-E2FD-4218-AF8C-333DC3F773C5}"/>
    <dgm:cxn modelId="{6EF72553-3483-44AC-B135-22AE0CE824EB}" srcId="{309D3344-E2B2-48FA-B818-E07AFCBF5C17}" destId="{424C493D-D273-4D77-9C79-F14D78F4231C}" srcOrd="0" destOrd="0" parTransId="{07E3E0A4-AF00-4293-9D92-E67002496270}" sibTransId="{2115BF71-338C-4AFF-A8F4-056A2BC39BD4}"/>
    <dgm:cxn modelId="{5044F756-42EB-4A51-9869-26D7F74E3DC0}" type="presOf" srcId="{680EC466-4873-475D-9836-C7F2B104726E}" destId="{D928667C-C6EB-45B6-96A1-C11EE3F05151}" srcOrd="0" destOrd="0" presId="urn:microsoft.com/office/officeart/2005/8/layout/hList1"/>
    <dgm:cxn modelId="{86B9F158-74FD-4EFC-93A7-2786C443F22B}" type="presOf" srcId="{8A8B9533-68F7-40CC-B540-8E0F68DF708D}" destId="{63D0A153-E3B5-4835-88D5-A291EED5A01F}" srcOrd="0" destOrd="0" presId="urn:microsoft.com/office/officeart/2005/8/layout/hList1"/>
    <dgm:cxn modelId="{A3985879-8F51-428F-9452-A40FE1C505D5}" srcId="{424C493D-D273-4D77-9C79-F14D78F4231C}" destId="{C364E6A6-7914-45BA-823B-8AD3626478A1}" srcOrd="1" destOrd="0" parTransId="{9D788B21-FF82-4196-BB2E-22BEA93098C2}" sibTransId="{11534A93-CB1B-41FC-A58B-34BA09F0240E}"/>
    <dgm:cxn modelId="{D2850E7E-A9A8-4C98-B192-46B593BD5BE2}" srcId="{81096764-F9DE-4F4C-956D-45E7FDA564D8}" destId="{2C0C4770-3F22-49B3-AAA0-5D5E878F11C9}" srcOrd="0" destOrd="0" parTransId="{972D5BAD-22BA-405B-821F-FC0C541A7F54}" sibTransId="{30B2C15F-3F18-45CB-A194-A11D5CFF76B5}"/>
    <dgm:cxn modelId="{06B15184-C0A0-4626-93AD-A5A39F94A144}" srcId="{8A8B9533-68F7-40CC-B540-8E0F68DF708D}" destId="{39100A27-F7B5-4D6F-BD75-FC14EE2C4076}" srcOrd="1" destOrd="0" parTransId="{60A07C3B-36CC-40B2-9B68-66143C5FB632}" sibTransId="{6A812315-4172-4B4E-9AFB-CA80E8C5E44E}"/>
    <dgm:cxn modelId="{09E6EB87-CC80-4187-9A4C-EC70B6EDDC33}" srcId="{53F6AFD9-A6B7-4150-AF11-D4477915FC51}" destId="{8A8B9533-68F7-40CC-B540-8E0F68DF708D}" srcOrd="2" destOrd="0" parTransId="{00F34AC3-5D4A-4FCB-8D34-E3D20DB0AAEC}" sibTransId="{ECB58FDE-2EC5-4F27-9A61-A3C9ADEC757C}"/>
    <dgm:cxn modelId="{1B98638D-D6DA-4C3B-BD6D-01BF54605BF1}" type="presOf" srcId="{B0728F76-ED3A-415A-9D02-E5D29BCFF9D2}" destId="{511EF6DC-07F8-4EFC-8FE7-3E886FF54EEB}" srcOrd="0" destOrd="4" presId="urn:microsoft.com/office/officeart/2005/8/layout/hList1"/>
    <dgm:cxn modelId="{CE895A9C-B742-4D10-B0CF-8496DAB7E65F}" type="presOf" srcId="{2E909ABD-AC8E-43D7-A273-EB0DF373C8EB}" destId="{DD0B0338-D064-406D-A9EC-2D459AC1DC82}" srcOrd="0" destOrd="1" presId="urn:microsoft.com/office/officeart/2005/8/layout/hList1"/>
    <dgm:cxn modelId="{208326A1-2997-4164-8403-B7E82349EF35}" type="presOf" srcId="{56BA8571-C4AA-4D77-887D-FC4F83969938}" destId="{40F085A4-ED0A-467D-B9B9-F07FEE2A86DB}" srcOrd="0" destOrd="0" presId="urn:microsoft.com/office/officeart/2005/8/layout/hList1"/>
    <dgm:cxn modelId="{3FB816A2-222A-4187-987D-1738C93C1E5E}" type="presOf" srcId="{47C11C01-3B08-4432-9936-E432E9615A3F}" destId="{511EF6DC-07F8-4EFC-8FE7-3E886FF54EEB}" srcOrd="0" destOrd="3" presId="urn:microsoft.com/office/officeart/2005/8/layout/hList1"/>
    <dgm:cxn modelId="{928032A7-9BC6-468B-8163-8427C9A2FFBB}" srcId="{53F6AFD9-A6B7-4150-AF11-D4477915FC51}" destId="{81096764-F9DE-4F4C-956D-45E7FDA564D8}" srcOrd="0" destOrd="0" parTransId="{1786777C-59DF-4394-8B3F-CC602D97649C}" sibTransId="{85D7B3DC-AF81-4F32-931D-19371EA827DC}"/>
    <dgm:cxn modelId="{9DD507AB-5C17-4871-A7D5-8BA32BAAE695}" srcId="{7C177BFE-0409-4259-9B8D-4A2C5DB78A78}" destId="{A9C9965D-FD18-46B8-A71E-A11FB7A76695}" srcOrd="2" destOrd="0" parTransId="{E052809D-55B0-4B7B-9F96-1205701C6F57}" sibTransId="{E38D7DDE-68DC-47F4-9D80-6C63E009E566}"/>
    <dgm:cxn modelId="{B8846AB0-E7EE-44AF-9C22-E839798C1FCA}" type="presOf" srcId="{BB98ADFC-72CF-4642-A754-E1F5FBEBCE23}" destId="{22A31E84-C1C0-40D2-B641-0E5845ECAB75}" srcOrd="0" destOrd="1" presId="urn:microsoft.com/office/officeart/2005/8/layout/hList1"/>
    <dgm:cxn modelId="{5EB0E3B2-5124-4120-A359-9B7E718134DE}" type="presOf" srcId="{81096764-F9DE-4F4C-956D-45E7FDA564D8}" destId="{565B341B-C002-4E93-9954-D27DA02FCBB8}" srcOrd="0" destOrd="0" presId="urn:microsoft.com/office/officeart/2005/8/layout/hList1"/>
    <dgm:cxn modelId="{C85078B5-2FFC-4101-A33B-1729DB695E7C}" type="presOf" srcId="{2DE79B41-824B-44E5-AA40-986DA0B42A79}" destId="{511EF6DC-07F8-4EFC-8FE7-3E886FF54EEB}" srcOrd="0" destOrd="0" presId="urn:microsoft.com/office/officeart/2005/8/layout/hList1"/>
    <dgm:cxn modelId="{F4E1B4BA-7478-4C89-A0CB-BDD9471A3268}" srcId="{424C493D-D273-4D77-9C79-F14D78F4231C}" destId="{2E909ABD-AC8E-43D7-A273-EB0DF373C8EB}" srcOrd="0" destOrd="0" parTransId="{70429721-B401-4C45-9BBC-C19EDD648D10}" sibTransId="{888B1DDE-A18B-40A1-BB5D-38384724C7FA}"/>
    <dgm:cxn modelId="{029063D0-800E-450A-BD3E-76A3F8801737}" srcId="{53F6AFD9-A6B7-4150-AF11-D4477915FC51}" destId="{309D3344-E2B2-48FA-B818-E07AFCBF5C17}" srcOrd="3" destOrd="0" parTransId="{0DF9DE17-C32E-4D59-A4C9-E7C0B0438BF5}" sibTransId="{4D0F5C06-8721-4473-A3F7-F84AC3EB6621}"/>
    <dgm:cxn modelId="{68D4D7DA-12CD-4311-93AE-39068A84406C}" srcId="{7C177BFE-0409-4259-9B8D-4A2C5DB78A78}" destId="{29B32935-0E6C-4845-95B3-7CA5CA91F170}" srcOrd="0" destOrd="0" parTransId="{2B2203AE-B3D4-4CF7-BBE6-47FB8C1555D4}" sibTransId="{4A0DB0FB-4191-4F42-ADA0-766D8B4374BD}"/>
    <dgm:cxn modelId="{859369E6-4496-4132-B504-564E913EE73D}" type="presOf" srcId="{6A0B1D3C-0EE4-43CD-AF7E-ADBDCB952770}" destId="{511EF6DC-07F8-4EFC-8FE7-3E886FF54EEB}" srcOrd="0" destOrd="2" presId="urn:microsoft.com/office/officeart/2005/8/layout/hList1"/>
    <dgm:cxn modelId="{58C620ED-C1CD-4989-97C5-013D5482A61D}" type="presOf" srcId="{2C0C4770-3F22-49B3-AAA0-5D5E878F11C9}" destId="{CF931B38-045D-47A4-9F40-A543CF8EF3DF}" srcOrd="0" destOrd="0" presId="urn:microsoft.com/office/officeart/2005/8/layout/hList1"/>
    <dgm:cxn modelId="{2A579BF8-500D-4413-B181-7FF326018CC2}" type="presOf" srcId="{A9C9965D-FD18-46B8-A71E-A11FB7A76695}" destId="{22A31E84-C1C0-40D2-B641-0E5845ECAB75}" srcOrd="0" destOrd="2" presId="urn:microsoft.com/office/officeart/2005/8/layout/hList1"/>
    <dgm:cxn modelId="{4A955FFA-1AAA-4588-84CA-CD3077B64316}" type="presOf" srcId="{3851C52A-4857-4856-90C6-2C0419555852}" destId="{40F085A4-ED0A-467D-B9B9-F07FEE2A86DB}" srcOrd="0" destOrd="1" presId="urn:microsoft.com/office/officeart/2005/8/layout/hList1"/>
    <dgm:cxn modelId="{25577407-82FD-4471-BA15-01A97CE37A42}" type="presParOf" srcId="{86D5F904-6743-4C95-AA00-B50983488A52}" destId="{B892FC71-6B3A-402B-8E36-2E144BE9B3C2}" srcOrd="0" destOrd="0" presId="urn:microsoft.com/office/officeart/2005/8/layout/hList1"/>
    <dgm:cxn modelId="{76FF125B-3B22-4430-B48B-EFE7D0741B92}" type="presParOf" srcId="{B892FC71-6B3A-402B-8E36-2E144BE9B3C2}" destId="{565B341B-C002-4E93-9954-D27DA02FCBB8}" srcOrd="0" destOrd="0" presId="urn:microsoft.com/office/officeart/2005/8/layout/hList1"/>
    <dgm:cxn modelId="{20365D0A-585E-43B0-977F-E5EB0154112D}" type="presParOf" srcId="{B892FC71-6B3A-402B-8E36-2E144BE9B3C2}" destId="{CF931B38-045D-47A4-9F40-A543CF8EF3DF}" srcOrd="1" destOrd="0" presId="urn:microsoft.com/office/officeart/2005/8/layout/hList1"/>
    <dgm:cxn modelId="{3AFBBA0E-FEB4-4010-A8D9-8AAF2FAE23FA}" type="presParOf" srcId="{86D5F904-6743-4C95-AA00-B50983488A52}" destId="{F7EF2C09-0219-4EFE-BEFE-D4CAC5A21901}" srcOrd="1" destOrd="0" presId="urn:microsoft.com/office/officeart/2005/8/layout/hList1"/>
    <dgm:cxn modelId="{1CA64883-E128-4A7E-8B98-0667568B3B43}" type="presParOf" srcId="{86D5F904-6743-4C95-AA00-B50983488A52}" destId="{BF603D8E-C322-4949-8FCF-F2A392A01CF8}" srcOrd="2" destOrd="0" presId="urn:microsoft.com/office/officeart/2005/8/layout/hList1"/>
    <dgm:cxn modelId="{CE093390-D78C-401B-9DFC-FB406AB5D1D1}" type="presParOf" srcId="{BF603D8E-C322-4949-8FCF-F2A392A01CF8}" destId="{D928667C-C6EB-45B6-96A1-C11EE3F05151}" srcOrd="0" destOrd="0" presId="urn:microsoft.com/office/officeart/2005/8/layout/hList1"/>
    <dgm:cxn modelId="{C236CF6D-6CC5-4745-BB21-B977A9D7C550}" type="presParOf" srcId="{BF603D8E-C322-4949-8FCF-F2A392A01CF8}" destId="{40F085A4-ED0A-467D-B9B9-F07FEE2A86DB}" srcOrd="1" destOrd="0" presId="urn:microsoft.com/office/officeart/2005/8/layout/hList1"/>
    <dgm:cxn modelId="{C2FF1F4A-2846-44F1-8E5C-DAA526C6F165}" type="presParOf" srcId="{86D5F904-6743-4C95-AA00-B50983488A52}" destId="{F4DDEFDD-6B15-4006-90A8-AF75D299617F}" srcOrd="3" destOrd="0" presId="urn:microsoft.com/office/officeart/2005/8/layout/hList1"/>
    <dgm:cxn modelId="{0E3B4408-1BCF-4972-B4BC-7AAC64EE3E9F}" type="presParOf" srcId="{86D5F904-6743-4C95-AA00-B50983488A52}" destId="{FB45D5D8-CE28-421E-BDF2-BE5543E10A9D}" srcOrd="4" destOrd="0" presId="urn:microsoft.com/office/officeart/2005/8/layout/hList1"/>
    <dgm:cxn modelId="{6B2ECD81-766F-403F-A85F-F74AA0349AA4}" type="presParOf" srcId="{FB45D5D8-CE28-421E-BDF2-BE5543E10A9D}" destId="{63D0A153-E3B5-4835-88D5-A291EED5A01F}" srcOrd="0" destOrd="0" presId="urn:microsoft.com/office/officeart/2005/8/layout/hList1"/>
    <dgm:cxn modelId="{8437F08A-DC40-4492-ACE4-ABB5CDC2DE9F}" type="presParOf" srcId="{FB45D5D8-CE28-421E-BDF2-BE5543E10A9D}" destId="{511EF6DC-07F8-4EFC-8FE7-3E886FF54EEB}" srcOrd="1" destOrd="0" presId="urn:microsoft.com/office/officeart/2005/8/layout/hList1"/>
    <dgm:cxn modelId="{3EB3F063-1410-42A9-A8A4-0EE31C9D5700}" type="presParOf" srcId="{86D5F904-6743-4C95-AA00-B50983488A52}" destId="{44B97348-B167-494A-958D-10B18C85C978}" srcOrd="5" destOrd="0" presId="urn:microsoft.com/office/officeart/2005/8/layout/hList1"/>
    <dgm:cxn modelId="{E134126D-E6EC-479A-9F3F-49AECCE0754D}" type="presParOf" srcId="{86D5F904-6743-4C95-AA00-B50983488A52}" destId="{EEC54836-FE4B-4F90-94DC-0A7AE60A2B4E}" srcOrd="6" destOrd="0" presId="urn:microsoft.com/office/officeart/2005/8/layout/hList1"/>
    <dgm:cxn modelId="{3D0D0912-CF95-462E-9A58-4F1337E545DA}" type="presParOf" srcId="{EEC54836-FE4B-4F90-94DC-0A7AE60A2B4E}" destId="{712B5760-6150-4FFC-B07E-8C057F16F190}" srcOrd="0" destOrd="0" presId="urn:microsoft.com/office/officeart/2005/8/layout/hList1"/>
    <dgm:cxn modelId="{4C570DA2-B828-4197-B70B-E6417588B06C}" type="presParOf" srcId="{EEC54836-FE4B-4F90-94DC-0A7AE60A2B4E}" destId="{DD0B0338-D064-406D-A9EC-2D459AC1DC82}" srcOrd="1" destOrd="0" presId="urn:microsoft.com/office/officeart/2005/8/layout/hList1"/>
    <dgm:cxn modelId="{35EADBF3-B517-4B9A-ACC5-73D8D6128771}" type="presParOf" srcId="{86D5F904-6743-4C95-AA00-B50983488A52}" destId="{30D603DD-E092-4F8B-B9B0-AF6A3113A2E5}" srcOrd="7" destOrd="0" presId="urn:microsoft.com/office/officeart/2005/8/layout/hList1"/>
    <dgm:cxn modelId="{F2FB18F4-7620-4FA0-98F4-022C2F044CF2}" type="presParOf" srcId="{86D5F904-6743-4C95-AA00-B50983488A52}" destId="{722479A6-10D3-4035-B7C0-715990DED740}" srcOrd="8" destOrd="0" presId="urn:microsoft.com/office/officeart/2005/8/layout/hList1"/>
    <dgm:cxn modelId="{F8BBAEF8-7585-4536-94C7-27FCBA2A59FE}" type="presParOf" srcId="{722479A6-10D3-4035-B7C0-715990DED740}" destId="{A9D49456-C7CD-4BC0-8A03-B63718BC6D50}" srcOrd="0" destOrd="0" presId="urn:microsoft.com/office/officeart/2005/8/layout/hList1"/>
    <dgm:cxn modelId="{769C5023-6D33-44F0-BACF-CF4179481FFD}" type="presParOf" srcId="{722479A6-10D3-4035-B7C0-715990DED740}" destId="{22A31E84-C1C0-40D2-B641-0E5845ECAB7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5B341B-C002-4E93-9954-D27DA02FCBB8}">
      <dsp:nvSpPr>
        <dsp:cNvPr id="0" name=""/>
        <dsp:cNvSpPr/>
      </dsp:nvSpPr>
      <dsp:spPr>
        <a:xfrm>
          <a:off x="5396" y="506775"/>
          <a:ext cx="2068836" cy="78278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defRPr b="1"/>
          </a:pPr>
          <a:r>
            <a:rPr lang="en-US" sz="1400" kern="1200"/>
            <a:t>Finding the kth value:</a:t>
          </a:r>
        </a:p>
        <a:p>
          <a:pPr marL="0" lvl="0" indent="0" algn="ctr" defTabSz="622300">
            <a:lnSpc>
              <a:spcPct val="90000"/>
            </a:lnSpc>
            <a:spcBef>
              <a:spcPct val="0"/>
            </a:spcBef>
            <a:spcAft>
              <a:spcPct val="35000"/>
            </a:spcAft>
            <a:buNone/>
            <a:defRPr b="1"/>
          </a:pPr>
          <a:r>
            <a:rPr lang="en-US" sz="1400" kern="1200"/>
            <a:t>O(1) (wow!)</a:t>
          </a:r>
        </a:p>
      </dsp:txBody>
      <dsp:txXfrm>
        <a:off x="5396" y="506775"/>
        <a:ext cx="2068836" cy="782780"/>
      </dsp:txXfrm>
    </dsp:sp>
    <dsp:sp modelId="{CF931B38-045D-47A4-9F40-A543CF8EF3DF}">
      <dsp:nvSpPr>
        <dsp:cNvPr id="0" name=""/>
        <dsp:cNvSpPr/>
      </dsp:nvSpPr>
      <dsp:spPr>
        <a:xfrm>
          <a:off x="5396" y="1289555"/>
          <a:ext cx="2068836" cy="2837214"/>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Address of first value + k – one step!</a:t>
          </a:r>
        </a:p>
      </dsp:txBody>
      <dsp:txXfrm>
        <a:off x="5396" y="1289555"/>
        <a:ext cx="2068836" cy="2837214"/>
      </dsp:txXfrm>
    </dsp:sp>
    <dsp:sp modelId="{D928667C-C6EB-45B6-96A1-C11EE3F05151}">
      <dsp:nvSpPr>
        <dsp:cNvPr id="0" name=""/>
        <dsp:cNvSpPr/>
      </dsp:nvSpPr>
      <dsp:spPr>
        <a:xfrm>
          <a:off x="2363871" y="506775"/>
          <a:ext cx="2068836" cy="782780"/>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defRPr b="1"/>
          </a:pPr>
          <a:r>
            <a:rPr lang="en-US" sz="1400" kern="1200"/>
            <a:t>Finding if x is in the list:</a:t>
          </a:r>
        </a:p>
        <a:p>
          <a:pPr marL="0" lvl="0" indent="0" algn="ctr" defTabSz="622300">
            <a:lnSpc>
              <a:spcPct val="90000"/>
            </a:lnSpc>
            <a:spcBef>
              <a:spcPct val="0"/>
            </a:spcBef>
            <a:spcAft>
              <a:spcPct val="35000"/>
            </a:spcAft>
            <a:buNone/>
            <a:defRPr b="1"/>
          </a:pPr>
          <a:r>
            <a:rPr lang="en-US" sz="1400" kern="1200"/>
            <a:t>O(n) </a:t>
          </a:r>
        </a:p>
      </dsp:txBody>
      <dsp:txXfrm>
        <a:off x="2363871" y="506775"/>
        <a:ext cx="2068836" cy="782780"/>
      </dsp:txXfrm>
    </dsp:sp>
    <dsp:sp modelId="{40F085A4-ED0A-467D-B9B9-F07FEE2A86DB}">
      <dsp:nvSpPr>
        <dsp:cNvPr id="0" name=""/>
        <dsp:cNvSpPr/>
      </dsp:nvSpPr>
      <dsp:spPr>
        <a:xfrm>
          <a:off x="2363871" y="1289555"/>
          <a:ext cx="2068836" cy="2837214"/>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May need to go through all n values in the list until you find it</a:t>
          </a:r>
        </a:p>
        <a:p>
          <a:pPr marL="114300" lvl="1" indent="-114300" algn="l" defTabSz="622300">
            <a:lnSpc>
              <a:spcPct val="90000"/>
            </a:lnSpc>
            <a:spcBef>
              <a:spcPct val="0"/>
            </a:spcBef>
            <a:spcAft>
              <a:spcPct val="15000"/>
            </a:spcAft>
            <a:buChar char="•"/>
          </a:pPr>
          <a:r>
            <a:rPr lang="en-US" sz="1400" kern="1200" dirty="0"/>
            <a:t>If it isn’t in the list, must go through ALL values!</a:t>
          </a:r>
        </a:p>
      </dsp:txBody>
      <dsp:txXfrm>
        <a:off x="2363871" y="1289555"/>
        <a:ext cx="2068836" cy="2837214"/>
      </dsp:txXfrm>
    </dsp:sp>
    <dsp:sp modelId="{63D0A153-E3B5-4835-88D5-A291EED5A01F}">
      <dsp:nvSpPr>
        <dsp:cNvPr id="0" name=""/>
        <dsp:cNvSpPr/>
      </dsp:nvSpPr>
      <dsp:spPr>
        <a:xfrm>
          <a:off x="4722345" y="506775"/>
          <a:ext cx="2068836" cy="782780"/>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defRPr b="1"/>
          </a:pPr>
          <a:r>
            <a:rPr lang="en-US" sz="1400" kern="1200"/>
            <a:t>Inserting (Pushing):</a:t>
          </a:r>
        </a:p>
        <a:p>
          <a:pPr marL="0" lvl="0" indent="0" algn="ctr" defTabSz="622300">
            <a:lnSpc>
              <a:spcPct val="90000"/>
            </a:lnSpc>
            <a:spcBef>
              <a:spcPct val="0"/>
            </a:spcBef>
            <a:spcAft>
              <a:spcPct val="35000"/>
            </a:spcAft>
            <a:buNone/>
            <a:defRPr b="1"/>
          </a:pPr>
          <a:r>
            <a:rPr lang="en-US" sz="1400" kern="1200"/>
            <a:t>O(n)</a:t>
          </a:r>
        </a:p>
      </dsp:txBody>
      <dsp:txXfrm>
        <a:off x="4722345" y="506775"/>
        <a:ext cx="2068836" cy="782780"/>
      </dsp:txXfrm>
    </dsp:sp>
    <dsp:sp modelId="{511EF6DC-07F8-4EFC-8FE7-3E886FF54EEB}">
      <dsp:nvSpPr>
        <dsp:cNvPr id="0" name=""/>
        <dsp:cNvSpPr/>
      </dsp:nvSpPr>
      <dsp:spPr>
        <a:xfrm>
          <a:off x="4722345" y="1289555"/>
          <a:ext cx="2068836" cy="2837214"/>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a:t>Arrays are fixed in size.</a:t>
          </a:r>
        </a:p>
        <a:p>
          <a:pPr marL="114300" lvl="1" indent="-114300" algn="l" defTabSz="622300">
            <a:lnSpc>
              <a:spcPct val="90000"/>
            </a:lnSpc>
            <a:spcBef>
              <a:spcPct val="0"/>
            </a:spcBef>
            <a:spcAft>
              <a:spcPct val="15000"/>
            </a:spcAft>
            <a:buChar char="•"/>
          </a:pPr>
          <a:r>
            <a:rPr lang="en-US" sz="1400" kern="1200"/>
            <a:t>To add a value, you must:</a:t>
          </a:r>
        </a:p>
        <a:p>
          <a:pPr marL="228600" lvl="2" indent="-114300" algn="l" defTabSz="622300">
            <a:lnSpc>
              <a:spcPct val="90000"/>
            </a:lnSpc>
            <a:spcBef>
              <a:spcPct val="0"/>
            </a:spcBef>
            <a:spcAft>
              <a:spcPct val="15000"/>
            </a:spcAft>
            <a:buChar char="•"/>
          </a:pPr>
          <a:r>
            <a:rPr lang="en-US" sz="1400" kern="1200" dirty="0"/>
            <a:t>Make a new array, one longer</a:t>
          </a:r>
        </a:p>
        <a:p>
          <a:pPr marL="228600" lvl="2" indent="-114300" algn="l" defTabSz="622300">
            <a:lnSpc>
              <a:spcPct val="90000"/>
            </a:lnSpc>
            <a:spcBef>
              <a:spcPct val="0"/>
            </a:spcBef>
            <a:spcAft>
              <a:spcPct val="15000"/>
            </a:spcAft>
            <a:buChar char="•"/>
          </a:pPr>
          <a:r>
            <a:rPr lang="en-US" sz="1400" kern="1200"/>
            <a:t>Copy over all the old values</a:t>
          </a:r>
        </a:p>
        <a:p>
          <a:pPr marL="228600" lvl="2" indent="-114300" algn="l" defTabSz="622300">
            <a:lnSpc>
              <a:spcPct val="90000"/>
            </a:lnSpc>
            <a:spcBef>
              <a:spcPct val="0"/>
            </a:spcBef>
            <a:spcAft>
              <a:spcPct val="15000"/>
            </a:spcAft>
            <a:buChar char="•"/>
          </a:pPr>
          <a:r>
            <a:rPr lang="en-US" sz="1400" kern="1200" dirty="0"/>
            <a:t>Add the new value (either at the end or elsewhere)</a:t>
          </a:r>
        </a:p>
      </dsp:txBody>
      <dsp:txXfrm>
        <a:off x="4722345" y="1289555"/>
        <a:ext cx="2068836" cy="2837214"/>
      </dsp:txXfrm>
    </dsp:sp>
    <dsp:sp modelId="{712B5760-6150-4FFC-B07E-8C057F16F190}">
      <dsp:nvSpPr>
        <dsp:cNvPr id="0" name=""/>
        <dsp:cNvSpPr/>
      </dsp:nvSpPr>
      <dsp:spPr>
        <a:xfrm>
          <a:off x="7080819" y="506775"/>
          <a:ext cx="2068836" cy="782780"/>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defRPr b="1"/>
          </a:pPr>
          <a:r>
            <a:rPr lang="en-US" sz="1400" kern="1200"/>
            <a:t>Removing (Popping):</a:t>
          </a:r>
        </a:p>
        <a:p>
          <a:pPr marL="0" lvl="0" indent="0" algn="ctr" defTabSz="622300">
            <a:lnSpc>
              <a:spcPct val="90000"/>
            </a:lnSpc>
            <a:spcBef>
              <a:spcPct val="0"/>
            </a:spcBef>
            <a:spcAft>
              <a:spcPct val="35000"/>
            </a:spcAft>
            <a:buNone/>
            <a:defRPr b="1"/>
          </a:pPr>
          <a:r>
            <a:rPr lang="en-US" sz="1400" kern="1200"/>
            <a:t>O(n)</a:t>
          </a:r>
        </a:p>
      </dsp:txBody>
      <dsp:txXfrm>
        <a:off x="7080819" y="506775"/>
        <a:ext cx="2068836" cy="782780"/>
      </dsp:txXfrm>
    </dsp:sp>
    <dsp:sp modelId="{DD0B0338-D064-406D-A9EC-2D459AC1DC82}">
      <dsp:nvSpPr>
        <dsp:cNvPr id="0" name=""/>
        <dsp:cNvSpPr/>
      </dsp:nvSpPr>
      <dsp:spPr>
        <a:xfrm>
          <a:off x="7080819" y="1289555"/>
          <a:ext cx="2068836" cy="2837214"/>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Similar problem: Don’t want empty space in an array (hard to traverse, wastes memory, etc.)</a:t>
          </a:r>
        </a:p>
        <a:p>
          <a:pPr marL="228600" lvl="2" indent="-114300" algn="l" defTabSz="622300">
            <a:lnSpc>
              <a:spcPct val="90000"/>
            </a:lnSpc>
            <a:spcBef>
              <a:spcPct val="0"/>
            </a:spcBef>
            <a:spcAft>
              <a:spcPct val="15000"/>
            </a:spcAft>
            <a:buChar char="•"/>
          </a:pPr>
          <a:r>
            <a:rPr lang="en-US" sz="1400" kern="1200" dirty="0"/>
            <a:t>Should: make a new array that is smaller</a:t>
          </a:r>
        </a:p>
        <a:p>
          <a:pPr marL="228600" lvl="2" indent="-114300" algn="l" defTabSz="622300">
            <a:lnSpc>
              <a:spcPct val="90000"/>
            </a:lnSpc>
            <a:spcBef>
              <a:spcPct val="0"/>
            </a:spcBef>
            <a:spcAft>
              <a:spcPct val="15000"/>
            </a:spcAft>
            <a:buChar char="•"/>
          </a:pPr>
          <a:r>
            <a:rPr lang="en-US" sz="1400" kern="1200"/>
            <a:t>Copy over all the old values, skipping the removed value</a:t>
          </a:r>
        </a:p>
      </dsp:txBody>
      <dsp:txXfrm>
        <a:off x="7080819" y="1289555"/>
        <a:ext cx="2068836" cy="2837214"/>
      </dsp:txXfrm>
    </dsp:sp>
    <dsp:sp modelId="{A9D49456-C7CD-4BC0-8A03-B63718BC6D50}">
      <dsp:nvSpPr>
        <dsp:cNvPr id="0" name=""/>
        <dsp:cNvSpPr/>
      </dsp:nvSpPr>
      <dsp:spPr>
        <a:xfrm>
          <a:off x="9439293" y="506775"/>
          <a:ext cx="2068836" cy="782780"/>
        </a:xfrm>
        <a:prstGeom prst="rect">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defRPr b="1"/>
          </a:pPr>
          <a:r>
            <a:rPr lang="en-US" sz="1400" kern="1200"/>
            <a:t>Concatenate: O(n)</a:t>
          </a:r>
        </a:p>
      </dsp:txBody>
      <dsp:txXfrm>
        <a:off x="9439293" y="506775"/>
        <a:ext cx="2068836" cy="782780"/>
      </dsp:txXfrm>
    </dsp:sp>
    <dsp:sp modelId="{22A31E84-C1C0-40D2-B641-0E5845ECAB75}">
      <dsp:nvSpPr>
        <dsp:cNvPr id="0" name=""/>
        <dsp:cNvSpPr/>
      </dsp:nvSpPr>
      <dsp:spPr>
        <a:xfrm>
          <a:off x="9439293" y="1289555"/>
          <a:ext cx="2068836" cy="2837214"/>
        </a:xfrm>
        <a:prstGeom prst="rect">
          <a:avLst/>
        </a:prstGeom>
        <a:solidFill>
          <a:schemeClr val="accent6">
            <a:tint val="40000"/>
            <a:alpha val="90000"/>
            <a:hueOff val="0"/>
            <a:satOff val="0"/>
            <a:lumOff val="0"/>
            <a:alphaOff val="0"/>
          </a:schemeClr>
        </a:solidFill>
        <a:ln w="12700" cap="flat" cmpd="sng" algn="ctr">
          <a:solidFill>
            <a:schemeClr val="accent6">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kern="1200" dirty="0"/>
            <a:t>Make a new array, length of first + length of second.  </a:t>
          </a:r>
        </a:p>
        <a:p>
          <a:pPr marL="114300" lvl="1" indent="-114300" algn="l" defTabSz="622300">
            <a:lnSpc>
              <a:spcPct val="90000"/>
            </a:lnSpc>
            <a:spcBef>
              <a:spcPct val="0"/>
            </a:spcBef>
            <a:spcAft>
              <a:spcPct val="15000"/>
            </a:spcAft>
            <a:buChar char="•"/>
          </a:pPr>
          <a:r>
            <a:rPr lang="en-US" sz="1400" kern="1200"/>
            <a:t>Copy over first, then copy over second</a:t>
          </a:r>
        </a:p>
        <a:p>
          <a:pPr marL="114300" lvl="1" indent="-114300" algn="l" defTabSz="622300">
            <a:lnSpc>
              <a:spcPct val="90000"/>
            </a:lnSpc>
            <a:spcBef>
              <a:spcPct val="0"/>
            </a:spcBef>
            <a:spcAft>
              <a:spcPct val="15000"/>
            </a:spcAft>
            <a:buChar char="•"/>
          </a:pPr>
          <a:r>
            <a:rPr lang="en-US" sz="1400" kern="1200"/>
            <a:t>O(n) + O(n) = O(2n) but we drop constants</a:t>
          </a:r>
        </a:p>
      </dsp:txBody>
      <dsp:txXfrm>
        <a:off x="9439293" y="1289555"/>
        <a:ext cx="2068836" cy="283721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392165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733771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524900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82239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45099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69295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958459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177937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953545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552454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474573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10/2/2020</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099701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10/2/2020</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3462480771"/>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0" r:id="rId6"/>
    <p:sldLayoutId id="2147483675" r:id="rId7"/>
    <p:sldLayoutId id="2147483676" r:id="rId8"/>
    <p:sldLayoutId id="2147483677" r:id="rId9"/>
    <p:sldLayoutId id="2147483678" r:id="rId10"/>
    <p:sldLayoutId id="2147483679" r:id="rId11"/>
    <p:sldLayoutId id="2147483681"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8">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8D9C3E-3056-481D-BDFF-0AACD3020CAF}"/>
              </a:ext>
            </a:extLst>
          </p:cNvPr>
          <p:cNvSpPr>
            <a:spLocks noGrp="1"/>
          </p:cNvSpPr>
          <p:nvPr>
            <p:ph type="ctrTitle"/>
          </p:nvPr>
        </p:nvSpPr>
        <p:spPr>
          <a:xfrm>
            <a:off x="643468" y="643467"/>
            <a:ext cx="4620584" cy="4567137"/>
          </a:xfrm>
        </p:spPr>
        <p:txBody>
          <a:bodyPr>
            <a:normAutofit/>
          </a:bodyPr>
          <a:lstStyle/>
          <a:p>
            <a:r>
              <a:rPr lang="en-US" dirty="0"/>
              <a:t>ADT and Lists</a:t>
            </a:r>
          </a:p>
        </p:txBody>
      </p:sp>
      <p:pic>
        <p:nvPicPr>
          <p:cNvPr id="20" name="Picture 3">
            <a:extLst>
              <a:ext uri="{FF2B5EF4-FFF2-40B4-BE49-F238E27FC236}">
                <a16:creationId xmlns:a16="http://schemas.microsoft.com/office/drawing/2014/main" id="{10ED3F14-342E-4442-9CC6-22FDF1FE5978}"/>
              </a:ext>
            </a:extLst>
          </p:cNvPr>
          <p:cNvPicPr>
            <a:picLocks noChangeAspect="1"/>
          </p:cNvPicPr>
          <p:nvPr/>
        </p:nvPicPr>
        <p:blipFill rotWithShape="1">
          <a:blip r:embed="rId2"/>
          <a:srcRect l="40285" r="5373"/>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4241879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78129"/>
          </a:solidFill>
          <a:ln w="32707" cap="flat">
            <a:noFill/>
            <a:prstDash val="solid"/>
            <a:miter/>
          </a:ln>
        </p:spPr>
        <p:txBody>
          <a:bodyPr rtlCol="0" anchor="ctr"/>
          <a:lstStyle/>
          <a:p>
            <a:endParaRPr lang="en-US" dirty="0"/>
          </a:p>
        </p:txBody>
      </p:sp>
      <p:sp>
        <p:nvSpPr>
          <p:cNvPr id="2" name="Title 1"/>
          <p:cNvSpPr>
            <a:spLocks noGrp="1"/>
          </p:cNvSpPr>
          <p:nvPr>
            <p:ph type="title"/>
          </p:nvPr>
        </p:nvSpPr>
        <p:spPr>
          <a:xfrm>
            <a:off x="838200" y="713312"/>
            <a:ext cx="3461084" cy="5431376"/>
          </a:xfrm>
        </p:spPr>
        <p:txBody>
          <a:bodyPr>
            <a:normAutofit/>
          </a:bodyPr>
          <a:lstStyle/>
          <a:p>
            <a:r>
              <a:rPr lang="en-US" dirty="0">
                <a:solidFill>
                  <a:schemeClr val="accent2">
                    <a:lumMod val="50000"/>
                  </a:schemeClr>
                </a:solidFill>
              </a:rPr>
              <a:t>ADT </a:t>
            </a:r>
            <a:br>
              <a:rPr lang="en-US" dirty="0">
                <a:solidFill>
                  <a:schemeClr val="accent2">
                    <a:lumMod val="50000"/>
                  </a:schemeClr>
                </a:solidFill>
              </a:rPr>
            </a:br>
            <a:r>
              <a:rPr lang="en-US" dirty="0">
                <a:solidFill>
                  <a:schemeClr val="accent2">
                    <a:lumMod val="50000"/>
                  </a:schemeClr>
                </a:solidFill>
              </a:rPr>
              <a:t>(brief intro):</a:t>
            </a:r>
          </a:p>
        </p:txBody>
      </p:sp>
      <p:sp>
        <p:nvSpPr>
          <p:cNvPr id="3" name="Content Placeholder 2"/>
          <p:cNvSpPr>
            <a:spLocks noGrp="1"/>
          </p:cNvSpPr>
          <p:nvPr>
            <p:ph idx="1"/>
          </p:nvPr>
        </p:nvSpPr>
        <p:spPr>
          <a:xfrm>
            <a:off x="5779477" y="445476"/>
            <a:ext cx="6125308" cy="6178061"/>
          </a:xfrm>
        </p:spPr>
        <p:txBody>
          <a:bodyPr anchor="ctr">
            <a:normAutofit/>
          </a:bodyPr>
          <a:lstStyle/>
          <a:p>
            <a:pPr>
              <a:lnSpc>
                <a:spcPct val="90000"/>
              </a:lnSpc>
            </a:pPr>
            <a:r>
              <a:rPr lang="en-US" sz="2000" b="1" dirty="0">
                <a:solidFill>
                  <a:srgbClr val="298087"/>
                </a:solidFill>
              </a:rPr>
              <a:t>Abstract Data Type</a:t>
            </a:r>
          </a:p>
          <a:p>
            <a:pPr lvl="1">
              <a:lnSpc>
                <a:spcPct val="90000"/>
              </a:lnSpc>
            </a:pPr>
            <a:r>
              <a:rPr lang="en-US" sz="2000" dirty="0"/>
              <a:t>A DESCRIPTION of a data type</a:t>
            </a:r>
          </a:p>
          <a:p>
            <a:pPr lvl="1">
              <a:lnSpc>
                <a:spcPct val="90000"/>
              </a:lnSpc>
            </a:pPr>
            <a:r>
              <a:rPr lang="en-US" sz="2000" dirty="0"/>
              <a:t>The data type can be anything: </a:t>
            </a:r>
          </a:p>
          <a:p>
            <a:pPr lvl="2">
              <a:lnSpc>
                <a:spcPct val="90000"/>
              </a:lnSpc>
            </a:pPr>
            <a:r>
              <a:rPr lang="en-US" sz="1600" dirty="0">
                <a:solidFill>
                  <a:schemeClr val="accent2">
                    <a:lumMod val="50000"/>
                  </a:schemeClr>
                </a:solidFill>
              </a:rPr>
              <a:t>lists, sets, trees, stacks, etc.</a:t>
            </a:r>
          </a:p>
          <a:p>
            <a:pPr lvl="1">
              <a:lnSpc>
                <a:spcPct val="90000"/>
              </a:lnSpc>
            </a:pPr>
            <a:r>
              <a:rPr lang="en-US" sz="2000" dirty="0"/>
              <a:t>What we want to do at the ADT level is describe what it is and what it should do</a:t>
            </a:r>
          </a:p>
          <a:p>
            <a:pPr lvl="2">
              <a:lnSpc>
                <a:spcPct val="90000"/>
              </a:lnSpc>
            </a:pPr>
            <a:r>
              <a:rPr lang="en-US" dirty="0"/>
              <a:t>We don’t worry about HOW it does it</a:t>
            </a:r>
          </a:p>
          <a:p>
            <a:pPr lvl="2">
              <a:lnSpc>
                <a:spcPct val="90000"/>
              </a:lnSpc>
            </a:pPr>
            <a:r>
              <a:rPr lang="en-US" dirty="0"/>
              <a:t>There’s no definite rule for what operations must be supported for each type </a:t>
            </a:r>
          </a:p>
          <a:p>
            <a:pPr lvl="3">
              <a:lnSpc>
                <a:spcPct val="90000"/>
              </a:lnSpc>
            </a:pPr>
            <a:r>
              <a:rPr lang="en-US" sz="2000" dirty="0"/>
              <a:t>Use what makes sense.</a:t>
            </a:r>
          </a:p>
          <a:p>
            <a:pPr lvl="1">
              <a:lnSpc>
                <a:spcPct val="90000"/>
              </a:lnSpc>
            </a:pPr>
            <a:r>
              <a:rPr lang="en-US" sz="2000" b="1" dirty="0">
                <a:solidFill>
                  <a:srgbClr val="298087"/>
                </a:solidFill>
              </a:rPr>
              <a:t>Abstraction: </a:t>
            </a:r>
          </a:p>
          <a:p>
            <a:pPr lvl="2">
              <a:lnSpc>
                <a:spcPct val="90000"/>
              </a:lnSpc>
            </a:pPr>
            <a:r>
              <a:rPr lang="en-US" dirty="0"/>
              <a:t>Separating concept from implementation</a:t>
            </a:r>
          </a:p>
        </p:txBody>
      </p:sp>
    </p:spTree>
    <p:extLst>
      <p:ext uri="{BB962C8B-B14F-4D97-AF65-F5344CB8AC3E}">
        <p14:creationId xmlns:p14="http://schemas.microsoft.com/office/powerpoint/2010/main" val="1173903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3840"/>
            <a:ext cx="8596668" cy="721360"/>
          </a:xfrm>
        </p:spPr>
        <p:txBody>
          <a:bodyPr/>
          <a:lstStyle/>
          <a:p>
            <a:r>
              <a:rPr lang="en-US" dirty="0">
                <a:solidFill>
                  <a:srgbClr val="298087"/>
                </a:solidFill>
              </a:rPr>
              <a:t>Lists (at the abstract level):</a:t>
            </a:r>
          </a:p>
        </p:txBody>
      </p:sp>
      <p:sp>
        <p:nvSpPr>
          <p:cNvPr id="3" name="Content Placeholder 2"/>
          <p:cNvSpPr>
            <a:spLocks noGrp="1"/>
          </p:cNvSpPr>
          <p:nvPr>
            <p:ph idx="1"/>
          </p:nvPr>
        </p:nvSpPr>
        <p:spPr>
          <a:xfrm>
            <a:off x="677334" y="1188721"/>
            <a:ext cx="8596668" cy="4852642"/>
          </a:xfrm>
        </p:spPr>
        <p:txBody>
          <a:bodyPr/>
          <a:lstStyle/>
          <a:p>
            <a:r>
              <a:rPr lang="en-US" dirty="0"/>
              <a:t>Things we know about lists:</a:t>
            </a:r>
          </a:p>
          <a:p>
            <a:pPr lvl="1"/>
            <a:r>
              <a:rPr lang="en-US" dirty="0"/>
              <a:t>The items have </a:t>
            </a:r>
            <a:r>
              <a:rPr lang="en-US" b="1" dirty="0">
                <a:solidFill>
                  <a:schemeClr val="accent2">
                    <a:lumMod val="75000"/>
                  </a:schemeClr>
                </a:solidFill>
              </a:rPr>
              <a:t>an order</a:t>
            </a:r>
          </a:p>
          <a:p>
            <a:pPr lvl="2"/>
            <a:r>
              <a:rPr lang="en-US" dirty="0"/>
              <a:t>One comes after another</a:t>
            </a:r>
          </a:p>
          <a:p>
            <a:pPr lvl="2"/>
            <a:r>
              <a:rPr lang="en-US" dirty="0"/>
              <a:t>this doesn’t mean they’re “ordered” in any purposeful way, but there’s a built in order to the elements in a list</a:t>
            </a:r>
          </a:p>
          <a:p>
            <a:pPr lvl="1"/>
            <a:r>
              <a:rPr lang="en-US" dirty="0"/>
              <a:t>The list has </a:t>
            </a:r>
            <a:r>
              <a:rPr lang="en-US" b="1" dirty="0">
                <a:solidFill>
                  <a:schemeClr val="accent2">
                    <a:lumMod val="75000"/>
                  </a:schemeClr>
                </a:solidFill>
              </a:rPr>
              <a:t>a size </a:t>
            </a:r>
            <a:r>
              <a:rPr lang="en-US" dirty="0"/>
              <a:t>(n elements in the list)</a:t>
            </a:r>
          </a:p>
          <a:p>
            <a:pPr lvl="1"/>
            <a:r>
              <a:rPr lang="en-US" dirty="0"/>
              <a:t>Data in a list </a:t>
            </a:r>
            <a:r>
              <a:rPr lang="en-US" b="1" dirty="0">
                <a:solidFill>
                  <a:schemeClr val="accent2">
                    <a:lumMod val="75000"/>
                  </a:schemeClr>
                </a:solidFill>
              </a:rPr>
              <a:t>can be duplicated</a:t>
            </a:r>
          </a:p>
          <a:p>
            <a:pPr lvl="2"/>
            <a:r>
              <a:rPr lang="en-US" dirty="0"/>
              <a:t>3,2,5,3,1,5,2,3  //perfectly legit!</a:t>
            </a:r>
          </a:p>
          <a:p>
            <a:pPr lvl="1"/>
            <a:r>
              <a:rPr lang="en-US" dirty="0"/>
              <a:t>All elements in the list are of the </a:t>
            </a:r>
            <a:r>
              <a:rPr lang="en-US" b="1" dirty="0">
                <a:solidFill>
                  <a:schemeClr val="accent2">
                    <a:lumMod val="75000"/>
                  </a:schemeClr>
                </a:solidFill>
              </a:rPr>
              <a:t>same data type</a:t>
            </a:r>
          </a:p>
          <a:p>
            <a:pPr lvl="2"/>
            <a:r>
              <a:rPr lang="en-US" dirty="0"/>
              <a:t>The type can be any type, including objects,</a:t>
            </a:r>
          </a:p>
          <a:p>
            <a:pPr lvl="2"/>
            <a:r>
              <a:rPr lang="en-US" dirty="0"/>
              <a:t>E.g., can have a list of rectangles, players, </a:t>
            </a:r>
            <a:r>
              <a:rPr lang="en-US" dirty="0" err="1"/>
              <a:t>zooCreatures</a:t>
            </a:r>
            <a:r>
              <a:rPr lang="en-US" dirty="0"/>
              <a:t>, etc.</a:t>
            </a:r>
          </a:p>
          <a:p>
            <a:pPr lvl="1"/>
            <a:endParaRPr lang="en-US" dirty="0"/>
          </a:p>
        </p:txBody>
      </p:sp>
    </p:spTree>
    <p:extLst>
      <p:ext uri="{BB962C8B-B14F-4D97-AF65-F5344CB8AC3E}">
        <p14:creationId xmlns:p14="http://schemas.microsoft.com/office/powerpoint/2010/main" val="3506723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4640"/>
            <a:ext cx="8596668" cy="843280"/>
          </a:xfrm>
        </p:spPr>
        <p:txBody>
          <a:bodyPr/>
          <a:lstStyle/>
          <a:p>
            <a:r>
              <a:rPr lang="en-US" dirty="0"/>
              <a:t>List operations we might want:</a:t>
            </a:r>
          </a:p>
        </p:txBody>
      </p:sp>
      <p:sp>
        <p:nvSpPr>
          <p:cNvPr id="3" name="Content Placeholder 2"/>
          <p:cNvSpPr>
            <a:spLocks noGrp="1"/>
          </p:cNvSpPr>
          <p:nvPr>
            <p:ph idx="1"/>
          </p:nvPr>
        </p:nvSpPr>
        <p:spPr>
          <a:xfrm>
            <a:off x="677334" y="1137921"/>
            <a:ext cx="8596668" cy="4903442"/>
          </a:xfrm>
        </p:spPr>
        <p:txBody>
          <a:bodyPr>
            <a:normAutofit fontScale="77500" lnSpcReduction="20000"/>
          </a:bodyPr>
          <a:lstStyle/>
          <a:p>
            <a:pPr>
              <a:lnSpc>
                <a:spcPct val="120000"/>
              </a:lnSpc>
              <a:spcBef>
                <a:spcPts val="400"/>
              </a:spcBef>
            </a:pPr>
            <a:r>
              <a:rPr lang="en-US" sz="2600" dirty="0">
                <a:solidFill>
                  <a:schemeClr val="accent2">
                    <a:lumMod val="75000"/>
                  </a:schemeClr>
                </a:solidFill>
              </a:rPr>
              <a:t>push(x)-  </a:t>
            </a:r>
            <a:r>
              <a:rPr lang="en-US" sz="2600" dirty="0">
                <a:solidFill>
                  <a:schemeClr val="tx1"/>
                </a:solidFill>
              </a:rPr>
              <a:t>add to end of list</a:t>
            </a:r>
          </a:p>
          <a:p>
            <a:pPr>
              <a:lnSpc>
                <a:spcPct val="120000"/>
              </a:lnSpc>
              <a:spcBef>
                <a:spcPts val="400"/>
              </a:spcBef>
            </a:pPr>
            <a:r>
              <a:rPr lang="en-US" sz="2600" dirty="0">
                <a:solidFill>
                  <a:schemeClr val="accent2">
                    <a:lumMod val="75000"/>
                  </a:schemeClr>
                </a:solidFill>
              </a:rPr>
              <a:t>insert(</a:t>
            </a:r>
            <a:r>
              <a:rPr lang="en-US" sz="2600" dirty="0" err="1">
                <a:solidFill>
                  <a:schemeClr val="accent2">
                    <a:lumMod val="75000"/>
                  </a:schemeClr>
                </a:solidFill>
              </a:rPr>
              <a:t>x,k</a:t>
            </a:r>
            <a:r>
              <a:rPr lang="en-US" sz="2600" dirty="0">
                <a:solidFill>
                  <a:schemeClr val="accent2">
                    <a:lumMod val="75000"/>
                  </a:schemeClr>
                </a:solidFill>
              </a:rPr>
              <a:t>) </a:t>
            </a:r>
            <a:r>
              <a:rPr lang="en-US" sz="2600" dirty="0">
                <a:solidFill>
                  <a:schemeClr val="tx1"/>
                </a:solidFill>
              </a:rPr>
              <a:t>adds item x to list at kth position</a:t>
            </a:r>
          </a:p>
          <a:p>
            <a:pPr>
              <a:lnSpc>
                <a:spcPct val="120000"/>
              </a:lnSpc>
              <a:spcBef>
                <a:spcPts val="400"/>
              </a:spcBef>
            </a:pPr>
            <a:r>
              <a:rPr lang="en-US" sz="2600" dirty="0">
                <a:solidFill>
                  <a:schemeClr val="accent2">
                    <a:lumMod val="75000"/>
                  </a:schemeClr>
                </a:solidFill>
              </a:rPr>
              <a:t>remove (</a:t>
            </a:r>
            <a:r>
              <a:rPr lang="en-US" sz="2600" dirty="0" err="1">
                <a:solidFill>
                  <a:schemeClr val="accent2">
                    <a:lumMod val="75000"/>
                  </a:schemeClr>
                </a:solidFill>
              </a:rPr>
              <a:t>int</a:t>
            </a:r>
            <a:r>
              <a:rPr lang="en-US" sz="2600" dirty="0">
                <a:solidFill>
                  <a:schemeClr val="accent2">
                    <a:lumMod val="75000"/>
                  </a:schemeClr>
                </a:solidFill>
              </a:rPr>
              <a:t> x) – </a:t>
            </a:r>
            <a:r>
              <a:rPr lang="en-US" sz="2600" dirty="0">
                <a:solidFill>
                  <a:schemeClr val="tx1"/>
                </a:solidFill>
              </a:rPr>
              <a:t>removes a node with data from the list</a:t>
            </a:r>
          </a:p>
          <a:p>
            <a:pPr>
              <a:lnSpc>
                <a:spcPct val="120000"/>
              </a:lnSpc>
              <a:spcBef>
                <a:spcPts val="400"/>
              </a:spcBef>
            </a:pPr>
            <a:r>
              <a:rPr lang="en-US" sz="2600" dirty="0" err="1">
                <a:solidFill>
                  <a:schemeClr val="accent2">
                    <a:lumMod val="75000"/>
                  </a:schemeClr>
                </a:solidFill>
              </a:rPr>
              <a:t>removekth</a:t>
            </a:r>
            <a:r>
              <a:rPr lang="en-US" sz="2600" dirty="0">
                <a:solidFill>
                  <a:schemeClr val="accent2">
                    <a:lumMod val="75000"/>
                  </a:schemeClr>
                </a:solidFill>
              </a:rPr>
              <a:t>(</a:t>
            </a:r>
            <a:r>
              <a:rPr lang="en-US" sz="2600" dirty="0" err="1">
                <a:solidFill>
                  <a:schemeClr val="accent2">
                    <a:lumMod val="75000"/>
                  </a:schemeClr>
                </a:solidFill>
              </a:rPr>
              <a:t>int</a:t>
            </a:r>
            <a:r>
              <a:rPr lang="en-US" sz="2600" dirty="0">
                <a:solidFill>
                  <a:schemeClr val="accent2">
                    <a:lumMod val="75000"/>
                  </a:schemeClr>
                </a:solidFill>
              </a:rPr>
              <a:t> kth) </a:t>
            </a:r>
            <a:r>
              <a:rPr lang="en-US" sz="2600" dirty="0">
                <a:solidFill>
                  <a:schemeClr val="tx1"/>
                </a:solidFill>
              </a:rPr>
              <a:t>– removes the node at the kth position from the list</a:t>
            </a:r>
          </a:p>
          <a:p>
            <a:pPr>
              <a:lnSpc>
                <a:spcPct val="120000"/>
              </a:lnSpc>
              <a:spcBef>
                <a:spcPts val="400"/>
              </a:spcBef>
            </a:pPr>
            <a:r>
              <a:rPr lang="en-US" sz="2600" dirty="0">
                <a:solidFill>
                  <a:schemeClr val="accent2">
                    <a:lumMod val="75000"/>
                  </a:schemeClr>
                </a:solidFill>
              </a:rPr>
              <a:t>pop() </a:t>
            </a:r>
            <a:r>
              <a:rPr lang="en-US" sz="2600" dirty="0">
                <a:solidFill>
                  <a:schemeClr val="tx1"/>
                </a:solidFill>
              </a:rPr>
              <a:t>– removes the last element from the list</a:t>
            </a:r>
          </a:p>
          <a:p>
            <a:pPr>
              <a:lnSpc>
                <a:spcPct val="120000"/>
              </a:lnSpc>
              <a:spcBef>
                <a:spcPts val="400"/>
              </a:spcBef>
            </a:pPr>
            <a:r>
              <a:rPr lang="en-US" sz="2600" dirty="0">
                <a:solidFill>
                  <a:schemeClr val="accent2">
                    <a:lumMod val="75000"/>
                  </a:schemeClr>
                </a:solidFill>
              </a:rPr>
              <a:t>size()  - </a:t>
            </a:r>
            <a:r>
              <a:rPr lang="en-US" sz="2600" dirty="0">
                <a:solidFill>
                  <a:schemeClr val="tx1"/>
                </a:solidFill>
              </a:rPr>
              <a:t>gives you number of elements in list</a:t>
            </a:r>
          </a:p>
          <a:p>
            <a:pPr>
              <a:lnSpc>
                <a:spcPct val="120000"/>
              </a:lnSpc>
              <a:spcBef>
                <a:spcPts val="400"/>
              </a:spcBef>
            </a:pPr>
            <a:r>
              <a:rPr lang="en-US" sz="2600" dirty="0">
                <a:solidFill>
                  <a:schemeClr val="accent2">
                    <a:lumMod val="75000"/>
                  </a:schemeClr>
                </a:solidFill>
              </a:rPr>
              <a:t>find(x) – </a:t>
            </a:r>
            <a:r>
              <a:rPr lang="en-US" sz="2600" dirty="0">
                <a:solidFill>
                  <a:schemeClr val="tx1"/>
                </a:solidFill>
              </a:rPr>
              <a:t>return the position of x in the list (usually -1 if not in list)</a:t>
            </a:r>
          </a:p>
          <a:p>
            <a:pPr>
              <a:lnSpc>
                <a:spcPct val="120000"/>
              </a:lnSpc>
              <a:spcBef>
                <a:spcPts val="400"/>
              </a:spcBef>
            </a:pPr>
            <a:r>
              <a:rPr lang="en-US" sz="2600" dirty="0" err="1">
                <a:solidFill>
                  <a:schemeClr val="accent2">
                    <a:lumMod val="75000"/>
                  </a:schemeClr>
                </a:solidFill>
              </a:rPr>
              <a:t>findkth</a:t>
            </a:r>
            <a:r>
              <a:rPr lang="en-US" sz="2600" dirty="0">
                <a:solidFill>
                  <a:schemeClr val="accent2">
                    <a:lumMod val="75000"/>
                  </a:schemeClr>
                </a:solidFill>
              </a:rPr>
              <a:t>(k) – </a:t>
            </a:r>
            <a:r>
              <a:rPr lang="en-US" sz="2600" dirty="0">
                <a:solidFill>
                  <a:schemeClr val="tx1"/>
                </a:solidFill>
              </a:rPr>
              <a:t>return the item at the kth position in the list</a:t>
            </a:r>
          </a:p>
          <a:p>
            <a:pPr>
              <a:lnSpc>
                <a:spcPct val="120000"/>
              </a:lnSpc>
              <a:spcBef>
                <a:spcPts val="400"/>
              </a:spcBef>
            </a:pPr>
            <a:r>
              <a:rPr lang="en-US" sz="2600" dirty="0">
                <a:solidFill>
                  <a:schemeClr val="accent2">
                    <a:lumMod val="75000"/>
                  </a:schemeClr>
                </a:solidFill>
              </a:rPr>
              <a:t>concatenate(list) </a:t>
            </a:r>
            <a:r>
              <a:rPr lang="en-US" sz="2600" dirty="0">
                <a:solidFill>
                  <a:schemeClr val="tx1"/>
                </a:solidFill>
              </a:rPr>
              <a:t>– joins two lists</a:t>
            </a:r>
          </a:p>
          <a:p>
            <a:pPr>
              <a:lnSpc>
                <a:spcPct val="120000"/>
              </a:lnSpc>
              <a:spcBef>
                <a:spcPts val="400"/>
              </a:spcBef>
            </a:pPr>
            <a:r>
              <a:rPr lang="en-US" sz="2600" dirty="0" err="1">
                <a:solidFill>
                  <a:schemeClr val="accent2">
                    <a:lumMod val="75000"/>
                  </a:schemeClr>
                </a:solidFill>
              </a:rPr>
              <a:t>printList</a:t>
            </a:r>
            <a:r>
              <a:rPr lang="en-US" sz="2600" dirty="0">
                <a:solidFill>
                  <a:schemeClr val="accent2">
                    <a:lumMod val="75000"/>
                  </a:schemeClr>
                </a:solidFill>
              </a:rPr>
              <a:t>() – </a:t>
            </a:r>
            <a:r>
              <a:rPr lang="en-US" sz="2600" dirty="0">
                <a:solidFill>
                  <a:schemeClr val="tx1"/>
                </a:solidFill>
              </a:rPr>
              <a:t>you figure it out</a:t>
            </a:r>
          </a:p>
          <a:p>
            <a:pPr marL="0" indent="0">
              <a:spcBef>
                <a:spcPts val="200"/>
              </a:spcBef>
              <a:buNone/>
            </a:pPr>
            <a:endParaRPr lang="en-US" dirty="0">
              <a:solidFill>
                <a:srgbClr val="FF0000"/>
              </a:solidFill>
            </a:endParaRPr>
          </a:p>
          <a:p>
            <a:pPr marL="0" indent="0">
              <a:spcBef>
                <a:spcPts val="200"/>
              </a:spcBef>
              <a:buNone/>
            </a:pPr>
            <a:r>
              <a:rPr lang="en-US" i="1" dirty="0">
                <a:solidFill>
                  <a:srgbClr val="298087"/>
                </a:solidFill>
              </a:rPr>
              <a:t>… I’m sure there are other things you’d want to be able to do with a list.</a:t>
            </a:r>
          </a:p>
          <a:p>
            <a:endParaRPr lang="en-US" dirty="0"/>
          </a:p>
        </p:txBody>
      </p:sp>
    </p:spTree>
    <p:extLst>
      <p:ext uri="{BB962C8B-B14F-4D97-AF65-F5344CB8AC3E}">
        <p14:creationId xmlns:p14="http://schemas.microsoft.com/office/powerpoint/2010/main" val="1481866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78129"/>
          </a:solidFill>
          <a:ln w="32707" cap="flat">
            <a:noFill/>
            <a:prstDash val="solid"/>
            <a:miter/>
          </a:ln>
        </p:spPr>
        <p:txBody>
          <a:bodyPr rtlCol="0" anchor="ctr"/>
          <a:lstStyle/>
          <a:p>
            <a:endParaRPr lang="en-US" dirty="0"/>
          </a:p>
        </p:txBody>
      </p:sp>
      <p:sp>
        <p:nvSpPr>
          <p:cNvPr id="2" name="Title 1"/>
          <p:cNvSpPr>
            <a:spLocks noGrp="1"/>
          </p:cNvSpPr>
          <p:nvPr>
            <p:ph type="title"/>
          </p:nvPr>
        </p:nvSpPr>
        <p:spPr>
          <a:xfrm>
            <a:off x="838200" y="713312"/>
            <a:ext cx="3461084" cy="5431376"/>
          </a:xfrm>
        </p:spPr>
        <p:txBody>
          <a:bodyPr>
            <a:normAutofit/>
          </a:bodyPr>
          <a:lstStyle/>
          <a:p>
            <a:r>
              <a:rPr lang="en-US">
                <a:solidFill>
                  <a:srgbClr val="FFFFFF"/>
                </a:solidFill>
              </a:rPr>
              <a:t>Aside: Push and Pop:</a:t>
            </a:r>
          </a:p>
        </p:txBody>
      </p:sp>
      <p:sp>
        <p:nvSpPr>
          <p:cNvPr id="4" name="Rectangle 3">
            <a:extLst>
              <a:ext uri="{FF2B5EF4-FFF2-40B4-BE49-F238E27FC236}">
                <a16:creationId xmlns:a16="http://schemas.microsoft.com/office/drawing/2014/main" id="{F3763443-FA8F-4D15-AD1B-490CD265C823}"/>
              </a:ext>
            </a:extLst>
          </p:cNvPr>
          <p:cNvSpPr/>
          <p:nvPr/>
        </p:nvSpPr>
        <p:spPr>
          <a:xfrm>
            <a:off x="6202837" y="1159488"/>
            <a:ext cx="5830478" cy="2003196"/>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87DB6F5-7494-4EF1-B73D-FF6C2EE5B603}"/>
              </a:ext>
            </a:extLst>
          </p:cNvPr>
          <p:cNvSpPr/>
          <p:nvPr/>
        </p:nvSpPr>
        <p:spPr>
          <a:xfrm>
            <a:off x="6202837" y="3162684"/>
            <a:ext cx="5848486" cy="1541283"/>
          </a:xfrm>
          <a:prstGeom prst="rect">
            <a:avLst/>
          </a:prstGeom>
          <a:solidFill>
            <a:srgbClr val="298087"/>
          </a:solidFill>
          <a:ln>
            <a:solidFill>
              <a:srgbClr val="2980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6996C3B-BF11-4FA1-8051-B75045801835}"/>
              </a:ext>
            </a:extLst>
          </p:cNvPr>
          <p:cNvSpPr/>
          <p:nvPr/>
        </p:nvSpPr>
        <p:spPr>
          <a:xfrm>
            <a:off x="6202838" y="4703967"/>
            <a:ext cx="5848486" cy="29223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890847" y="152400"/>
            <a:ext cx="6160476" cy="6641123"/>
          </a:xfrm>
        </p:spPr>
        <p:txBody>
          <a:bodyPr anchor="ctr">
            <a:normAutofit/>
          </a:bodyPr>
          <a:lstStyle/>
          <a:p>
            <a:pPr>
              <a:lnSpc>
                <a:spcPct val="90000"/>
              </a:lnSpc>
            </a:pPr>
            <a:r>
              <a:rPr lang="en-US" sz="2000" b="1" dirty="0">
                <a:solidFill>
                  <a:srgbClr val="298087"/>
                </a:solidFill>
              </a:rPr>
              <a:t>Push and pop: frequently used functions in programming.  </a:t>
            </a:r>
          </a:p>
          <a:p>
            <a:pPr lvl="1">
              <a:lnSpc>
                <a:spcPct val="90000"/>
              </a:lnSpc>
            </a:pPr>
            <a:r>
              <a:rPr lang="en-US" sz="1600" b="1" dirty="0"/>
              <a:t>Stack (Remember the stack?):</a:t>
            </a:r>
          </a:p>
          <a:p>
            <a:pPr lvl="2">
              <a:lnSpc>
                <a:spcPct val="90000"/>
              </a:lnSpc>
            </a:pPr>
            <a:r>
              <a:rPr lang="en-US" sz="1600" dirty="0"/>
              <a:t>The last variables and parameters piled onto the stack are the first ones that are freed up off the stack</a:t>
            </a:r>
          </a:p>
          <a:p>
            <a:pPr lvl="2">
              <a:lnSpc>
                <a:spcPct val="90000"/>
              </a:lnSpc>
            </a:pPr>
            <a:r>
              <a:rPr lang="en-US" sz="1600" dirty="0"/>
              <a:t>Push: variables onto the end of the stack when they come into scope</a:t>
            </a:r>
          </a:p>
          <a:p>
            <a:pPr lvl="2">
              <a:lnSpc>
                <a:spcPct val="90000"/>
              </a:lnSpc>
            </a:pPr>
            <a:r>
              <a:rPr lang="en-US" sz="1600" dirty="0"/>
              <a:t>Pop: variables off the end of the stack when they go out of scope</a:t>
            </a:r>
          </a:p>
          <a:p>
            <a:pPr lvl="1">
              <a:lnSpc>
                <a:spcPct val="90000"/>
              </a:lnSpc>
            </a:pPr>
            <a:r>
              <a:rPr lang="en-US" sz="1600" b="1" dirty="0">
                <a:solidFill>
                  <a:schemeClr val="bg1"/>
                </a:solidFill>
              </a:rPr>
              <a:t>undo button</a:t>
            </a:r>
            <a:r>
              <a:rPr lang="en-US" sz="1600" dirty="0">
                <a:solidFill>
                  <a:schemeClr val="bg1"/>
                </a:solidFill>
              </a:rPr>
              <a:t>:</a:t>
            </a:r>
          </a:p>
          <a:p>
            <a:pPr lvl="2">
              <a:lnSpc>
                <a:spcPct val="90000"/>
              </a:lnSpc>
            </a:pPr>
            <a:r>
              <a:rPr lang="en-US" sz="1600" dirty="0">
                <a:solidFill>
                  <a:schemeClr val="bg1"/>
                </a:solidFill>
              </a:rPr>
              <a:t>E.g., </a:t>
            </a:r>
            <a:r>
              <a:rPr lang="en-US" sz="1600" dirty="0" err="1">
                <a:solidFill>
                  <a:schemeClr val="bg1"/>
                </a:solidFill>
              </a:rPr>
              <a:t>ms</a:t>
            </a:r>
            <a:r>
              <a:rPr lang="en-US" sz="1600" dirty="0">
                <a:solidFill>
                  <a:schemeClr val="bg1"/>
                </a:solidFill>
              </a:rPr>
              <a:t> word (or almost anything else!)  </a:t>
            </a:r>
          </a:p>
          <a:p>
            <a:pPr lvl="2">
              <a:lnSpc>
                <a:spcPct val="90000"/>
              </a:lnSpc>
            </a:pPr>
            <a:r>
              <a:rPr lang="en-US" sz="1600" dirty="0">
                <a:solidFill>
                  <a:schemeClr val="bg1"/>
                </a:solidFill>
              </a:rPr>
              <a:t>The last action you took is the one that is undone when you hit the undo button.  The last action pushed onto the stack is the first ones off the stack </a:t>
            </a:r>
          </a:p>
          <a:p>
            <a:pPr lvl="1">
              <a:lnSpc>
                <a:spcPct val="90000"/>
              </a:lnSpc>
            </a:pPr>
            <a:r>
              <a:rPr lang="en-US" sz="1600" b="1" dirty="0"/>
              <a:t>LIFO – last-in-first-out</a:t>
            </a:r>
            <a:endParaRPr lang="en-US" sz="1600" dirty="0"/>
          </a:p>
          <a:p>
            <a:pPr>
              <a:lnSpc>
                <a:spcPct val="90000"/>
              </a:lnSpc>
            </a:pPr>
            <a:endParaRPr lang="en-US" sz="2000" dirty="0"/>
          </a:p>
          <a:p>
            <a:pPr>
              <a:lnSpc>
                <a:spcPct val="90000"/>
              </a:lnSpc>
            </a:pPr>
            <a:r>
              <a:rPr lang="en-US" sz="2000" b="1" i="1" dirty="0"/>
              <a:t>pushing and popping are important enough that we worry about time analysis for these</a:t>
            </a:r>
          </a:p>
          <a:p>
            <a:pPr>
              <a:lnSpc>
                <a:spcPct val="90000"/>
              </a:lnSpc>
            </a:pPr>
            <a:endParaRPr lang="en-US" sz="1700" dirty="0"/>
          </a:p>
        </p:txBody>
      </p:sp>
    </p:spTree>
    <p:extLst>
      <p:ext uri="{BB962C8B-B14F-4D97-AF65-F5344CB8AC3E}">
        <p14:creationId xmlns:p14="http://schemas.microsoft.com/office/powerpoint/2010/main" val="621858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5353" y="89039"/>
            <a:ext cx="8596668" cy="634409"/>
          </a:xfrm>
        </p:spPr>
        <p:txBody>
          <a:bodyPr>
            <a:normAutofit fontScale="90000"/>
          </a:bodyPr>
          <a:lstStyle/>
          <a:p>
            <a:r>
              <a:rPr lang="en-US" b="1" dirty="0">
                <a:solidFill>
                  <a:srgbClr val="298087"/>
                </a:solidFill>
              </a:rPr>
              <a:t>Implementation of the ADT List</a:t>
            </a:r>
          </a:p>
        </p:txBody>
      </p:sp>
      <p:sp>
        <p:nvSpPr>
          <p:cNvPr id="3" name="Content Placeholder 2"/>
          <p:cNvSpPr>
            <a:spLocks noGrp="1"/>
          </p:cNvSpPr>
          <p:nvPr>
            <p:ph idx="1"/>
          </p:nvPr>
        </p:nvSpPr>
        <p:spPr>
          <a:xfrm>
            <a:off x="405353" y="931986"/>
            <a:ext cx="10586301" cy="2000249"/>
          </a:xfrm>
        </p:spPr>
        <p:txBody>
          <a:bodyPr>
            <a:normAutofit fontScale="40000" lnSpcReduction="20000"/>
          </a:bodyPr>
          <a:lstStyle/>
          <a:p>
            <a:pPr marL="0" indent="0">
              <a:buNone/>
            </a:pPr>
            <a:r>
              <a:rPr lang="en-US" sz="7400" b="1" dirty="0">
                <a:solidFill>
                  <a:schemeClr val="accent3">
                    <a:lumMod val="75000"/>
                  </a:schemeClr>
                </a:solidFill>
              </a:rPr>
              <a:t>Arrays:</a:t>
            </a:r>
          </a:p>
          <a:p>
            <a:pPr marL="0" indent="0">
              <a:buNone/>
            </a:pPr>
            <a:r>
              <a:rPr lang="en-US" sz="4300" i="1" dirty="0">
                <a:solidFill>
                  <a:schemeClr val="accent3">
                    <a:lumMod val="75000"/>
                  </a:schemeClr>
                </a:solidFill>
              </a:rPr>
              <a:t>We’ve seen arrays – they are a way of implementing the list ADT!</a:t>
            </a:r>
          </a:p>
          <a:p>
            <a:pPr>
              <a:spcBef>
                <a:spcPts val="500"/>
              </a:spcBef>
            </a:pPr>
            <a:r>
              <a:rPr lang="en-US" sz="4300" dirty="0"/>
              <a:t>All one type</a:t>
            </a:r>
          </a:p>
          <a:p>
            <a:pPr>
              <a:spcBef>
                <a:spcPts val="500"/>
              </a:spcBef>
            </a:pPr>
            <a:r>
              <a:rPr lang="en-US" sz="4300" dirty="0"/>
              <a:t>Sequential</a:t>
            </a:r>
          </a:p>
          <a:p>
            <a:pPr>
              <a:spcBef>
                <a:spcPts val="500"/>
              </a:spcBef>
            </a:pPr>
            <a:r>
              <a:rPr lang="en-US" sz="4300" dirty="0"/>
              <a:t>Has a size</a:t>
            </a:r>
          </a:p>
          <a:p>
            <a:pPr>
              <a:spcBef>
                <a:spcPts val="500"/>
              </a:spcBef>
            </a:pPr>
            <a:r>
              <a:rPr lang="en-US" sz="4300" dirty="0"/>
              <a:t>Allows Duplicates!</a:t>
            </a:r>
            <a:endParaRPr lang="en-US" dirty="0"/>
          </a:p>
        </p:txBody>
      </p:sp>
      <p:sp>
        <p:nvSpPr>
          <p:cNvPr id="4" name="Content Placeholder 2">
            <a:extLst>
              <a:ext uri="{FF2B5EF4-FFF2-40B4-BE49-F238E27FC236}">
                <a16:creationId xmlns:a16="http://schemas.microsoft.com/office/drawing/2014/main" id="{4477F2E8-061A-443D-AC1D-E96B4F3727C8}"/>
              </a:ext>
            </a:extLst>
          </p:cNvPr>
          <p:cNvSpPr txBox="1">
            <a:spLocks/>
          </p:cNvSpPr>
          <p:nvPr/>
        </p:nvSpPr>
        <p:spPr>
          <a:xfrm>
            <a:off x="405353" y="3149365"/>
            <a:ext cx="5690648" cy="3124985"/>
          </a:xfrm>
          <a:prstGeom prst="rect">
            <a:avLst/>
          </a:prstGeom>
          <a:solidFill>
            <a:srgbClr val="298087"/>
          </a:solidFill>
        </p:spPr>
        <p:txBody>
          <a:bodyPr vert="horz" lIns="91440" tIns="45720" rIns="91440" bIns="45720" rtlCol="0">
            <a:normAutofit fontScale="85000" lnSpcReduction="2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chemeClr val="bg1"/>
                </a:solidFill>
              </a:rPr>
              <a:t>Pros:</a:t>
            </a:r>
          </a:p>
          <a:p>
            <a:pPr lvl="1"/>
            <a:r>
              <a:rPr lang="en-US" b="1" dirty="0">
                <a:solidFill>
                  <a:schemeClr val="bg1"/>
                </a:solidFill>
              </a:rPr>
              <a:t>Very easy to find the nth value in an array!  </a:t>
            </a:r>
          </a:p>
          <a:p>
            <a:pPr lvl="2"/>
            <a:r>
              <a:rPr lang="en-US" dirty="0">
                <a:solidFill>
                  <a:schemeClr val="bg1"/>
                </a:solidFill>
              </a:rPr>
              <a:t>Take the address of the first value of the array (which is already what the array variable holds) and add n to get to the nth location in memory</a:t>
            </a:r>
          </a:p>
          <a:p>
            <a:pPr lvl="3"/>
            <a:r>
              <a:rPr lang="en-US" dirty="0">
                <a:solidFill>
                  <a:schemeClr val="bg1"/>
                </a:solidFill>
              </a:rPr>
              <a:t>Shocker: computers are very fast at adding  (Who knew?)</a:t>
            </a:r>
          </a:p>
          <a:p>
            <a:pPr lvl="1"/>
            <a:r>
              <a:rPr lang="en-US" dirty="0">
                <a:solidFill>
                  <a:schemeClr val="bg1"/>
                </a:solidFill>
              </a:rPr>
              <a:t>Relatively easy to traverse </a:t>
            </a:r>
          </a:p>
          <a:p>
            <a:pPr marL="457200" lvl="1" indent="0">
              <a:buNone/>
            </a:pPr>
            <a:r>
              <a:rPr lang="en-US" dirty="0">
                <a:solidFill>
                  <a:schemeClr val="bg1"/>
                </a:solidFill>
              </a:rPr>
              <a:t>  </a:t>
            </a:r>
          </a:p>
        </p:txBody>
      </p:sp>
      <p:sp>
        <p:nvSpPr>
          <p:cNvPr id="5" name="Content Placeholder 2">
            <a:extLst>
              <a:ext uri="{FF2B5EF4-FFF2-40B4-BE49-F238E27FC236}">
                <a16:creationId xmlns:a16="http://schemas.microsoft.com/office/drawing/2014/main" id="{A6BF0F30-4D2D-4BD5-BAFF-2B78220EBB20}"/>
              </a:ext>
            </a:extLst>
          </p:cNvPr>
          <p:cNvSpPr txBox="1">
            <a:spLocks/>
          </p:cNvSpPr>
          <p:nvPr/>
        </p:nvSpPr>
        <p:spPr>
          <a:xfrm>
            <a:off x="6165131" y="3149365"/>
            <a:ext cx="5745636" cy="3124985"/>
          </a:xfrm>
          <a:prstGeom prst="rect">
            <a:avLst/>
          </a:prstGeom>
          <a:solidFill>
            <a:schemeClr val="accent1">
              <a:lumMod val="75000"/>
            </a:schemeClr>
          </a:solidFill>
        </p:spPr>
        <p:txBody>
          <a:bodyPr vert="horz" lIns="91440" tIns="45720" rIns="91440" bIns="45720" rtlCol="0">
            <a:normAutofit fontScale="70000" lnSpcReduction="2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400" b="1" dirty="0">
                <a:solidFill>
                  <a:schemeClr val="bg1"/>
                </a:solidFill>
              </a:rPr>
              <a:t>Cons:</a:t>
            </a:r>
          </a:p>
          <a:p>
            <a:pPr lvl="1"/>
            <a:r>
              <a:rPr lang="en-US" b="1" dirty="0">
                <a:solidFill>
                  <a:schemeClr val="bg1"/>
                </a:solidFill>
              </a:rPr>
              <a:t>Anything Resizing!!!</a:t>
            </a:r>
          </a:p>
          <a:p>
            <a:pPr lvl="2"/>
            <a:r>
              <a:rPr lang="en-US" dirty="0">
                <a:solidFill>
                  <a:schemeClr val="bg1"/>
                </a:solidFill>
              </a:rPr>
              <a:t>Adding elements</a:t>
            </a:r>
          </a:p>
          <a:p>
            <a:pPr lvl="2"/>
            <a:r>
              <a:rPr lang="en-US" dirty="0">
                <a:solidFill>
                  <a:schemeClr val="bg1"/>
                </a:solidFill>
              </a:rPr>
              <a:t>Joining lists</a:t>
            </a:r>
          </a:p>
          <a:p>
            <a:pPr lvl="2"/>
            <a:r>
              <a:rPr lang="en-US" dirty="0">
                <a:solidFill>
                  <a:schemeClr val="bg1"/>
                </a:solidFill>
              </a:rPr>
              <a:t>Removing elements  (esp. from the middle)</a:t>
            </a:r>
          </a:p>
          <a:p>
            <a:pPr lvl="2"/>
            <a:r>
              <a:rPr lang="en-US" dirty="0">
                <a:solidFill>
                  <a:schemeClr val="bg1"/>
                </a:solidFill>
              </a:rPr>
              <a:t>Since arrays are sequential in memory, there is EXACTLY enough space set aside for the array.</a:t>
            </a:r>
          </a:p>
          <a:p>
            <a:pPr lvl="2"/>
            <a:r>
              <a:rPr lang="en-US" b="1" i="1" dirty="0">
                <a:solidFill>
                  <a:schemeClr val="bg1"/>
                </a:solidFill>
              </a:rPr>
              <a:t>Adding or subtracting means making a brand new array of the new size and copying everything over!</a:t>
            </a:r>
          </a:p>
          <a:p>
            <a:pPr lvl="3"/>
            <a:r>
              <a:rPr lang="en-US" dirty="0">
                <a:solidFill>
                  <a:schemeClr val="bg1"/>
                </a:solidFill>
              </a:rPr>
              <a:t>UGH!</a:t>
            </a:r>
          </a:p>
          <a:p>
            <a:pPr lvl="1"/>
            <a:r>
              <a:rPr lang="en-US" dirty="0">
                <a:solidFill>
                  <a:schemeClr val="bg1"/>
                </a:solidFill>
              </a:rPr>
              <a:t>Finding if element x is in the list </a:t>
            </a:r>
          </a:p>
          <a:p>
            <a:pPr lvl="2"/>
            <a:r>
              <a:rPr lang="en-US" dirty="0">
                <a:solidFill>
                  <a:schemeClr val="bg1"/>
                </a:solidFill>
              </a:rPr>
              <a:t>(does the number 42 occur anywhere in our list of 100000 random numbers?)</a:t>
            </a:r>
          </a:p>
        </p:txBody>
      </p:sp>
    </p:spTree>
    <p:extLst>
      <p:ext uri="{BB962C8B-B14F-4D97-AF65-F5344CB8AC3E}">
        <p14:creationId xmlns:p14="http://schemas.microsoft.com/office/powerpoint/2010/main" val="3582972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388F20F8-60BF-42FE-A252-DFD5A7445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98A68847-134F-4AF1-B1C6-332344C9C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rgbClr val="E78129">
              <a:alpha val="20000"/>
            </a:srgbClr>
          </a:solidFill>
          <a:ln w="32707" cap="flat">
            <a:noFill/>
            <a:prstDash val="solid"/>
            <a:miter/>
          </a:ln>
        </p:spPr>
        <p:txBody>
          <a:bodyPr wrap="square" rtlCol="0" anchor="ctr">
            <a:noAutofit/>
          </a:bodyPr>
          <a:lstStyle/>
          <a:p>
            <a:endParaRPr lang="en-US"/>
          </a:p>
        </p:txBody>
      </p:sp>
      <p:sp>
        <p:nvSpPr>
          <p:cNvPr id="2" name="Title 1"/>
          <p:cNvSpPr>
            <a:spLocks noGrp="1"/>
          </p:cNvSpPr>
          <p:nvPr>
            <p:ph type="title"/>
          </p:nvPr>
        </p:nvSpPr>
        <p:spPr>
          <a:xfrm>
            <a:off x="838200" y="365125"/>
            <a:ext cx="10515600" cy="1325563"/>
          </a:xfrm>
        </p:spPr>
        <p:txBody>
          <a:bodyPr>
            <a:normAutofit/>
          </a:bodyPr>
          <a:lstStyle/>
          <a:p>
            <a:r>
              <a:rPr lang="en-US" dirty="0"/>
              <a:t>Arrays (Analysis):</a:t>
            </a:r>
          </a:p>
        </p:txBody>
      </p:sp>
      <p:graphicFrame>
        <p:nvGraphicFramePr>
          <p:cNvPr id="5" name="Content Placeholder 2">
            <a:extLst>
              <a:ext uri="{FF2B5EF4-FFF2-40B4-BE49-F238E27FC236}">
                <a16:creationId xmlns:a16="http://schemas.microsoft.com/office/drawing/2014/main" id="{700F09C8-550C-495A-BB6F-362A2B32F5CA}"/>
              </a:ext>
            </a:extLst>
          </p:cNvPr>
          <p:cNvGraphicFramePr>
            <a:graphicFrameLocks noGrp="1"/>
          </p:cNvGraphicFramePr>
          <p:nvPr>
            <p:ph idx="1"/>
            <p:extLst>
              <p:ext uri="{D42A27DB-BD31-4B8C-83A1-F6EECF244321}">
                <p14:modId xmlns:p14="http://schemas.microsoft.com/office/powerpoint/2010/main" val="3290879999"/>
              </p:ext>
            </p:extLst>
          </p:nvPr>
        </p:nvGraphicFramePr>
        <p:xfrm>
          <a:off x="369277" y="1538655"/>
          <a:ext cx="11513527" cy="46335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7663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718681-A12E-49D6-9925-DD7C68176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BD77573-9EF2-4C35-8285-A1CF6FBB0E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511704" cy="6858000"/>
          </a:xfrm>
          <a:custGeom>
            <a:avLst/>
            <a:gdLst>
              <a:gd name="connsiteX0" fmla="*/ 5511704 w 5511704"/>
              <a:gd name="connsiteY0" fmla="*/ 0 h 6886576"/>
              <a:gd name="connsiteX1" fmla="*/ 1008599 w 5511704"/>
              <a:gd name="connsiteY1" fmla="*/ 0 h 6886576"/>
              <a:gd name="connsiteX2" fmla="*/ 1310975 w 5511704"/>
              <a:gd name="connsiteY2" fmla="*/ 110728 h 6886576"/>
              <a:gd name="connsiteX3" fmla="*/ 1267362 w 5511704"/>
              <a:gd name="connsiteY3" fmla="*/ 135731 h 6886576"/>
              <a:gd name="connsiteX4" fmla="*/ 1005692 w 5511704"/>
              <a:gd name="connsiteY4" fmla="*/ 71437 h 6886576"/>
              <a:gd name="connsiteX5" fmla="*/ 953358 w 5511704"/>
              <a:gd name="connsiteY5" fmla="*/ 89297 h 6886576"/>
              <a:gd name="connsiteX6" fmla="*/ 979525 w 5511704"/>
              <a:gd name="connsiteY6" fmla="*/ 164307 h 6886576"/>
              <a:gd name="connsiteX7" fmla="*/ 1092915 w 5511704"/>
              <a:gd name="connsiteY7" fmla="*/ 192882 h 6886576"/>
              <a:gd name="connsiteX8" fmla="*/ 1270270 w 5511704"/>
              <a:gd name="connsiteY8" fmla="*/ 375047 h 6886576"/>
              <a:gd name="connsiteX9" fmla="*/ 1002784 w 5511704"/>
              <a:gd name="connsiteY9" fmla="*/ 353615 h 6886576"/>
              <a:gd name="connsiteX10" fmla="*/ 956265 w 5511704"/>
              <a:gd name="connsiteY10" fmla="*/ 396479 h 6886576"/>
              <a:gd name="connsiteX11" fmla="*/ 938820 w 5511704"/>
              <a:gd name="connsiteY11" fmla="*/ 453629 h 6886576"/>
              <a:gd name="connsiteX12" fmla="*/ 860319 w 5511704"/>
              <a:gd name="connsiteY12" fmla="*/ 360759 h 6886576"/>
              <a:gd name="connsiteX13" fmla="*/ 793447 w 5511704"/>
              <a:gd name="connsiteY13" fmla="*/ 335757 h 6886576"/>
              <a:gd name="connsiteX14" fmla="*/ 773095 w 5511704"/>
              <a:gd name="connsiteY14" fmla="*/ 417910 h 6886576"/>
              <a:gd name="connsiteX15" fmla="*/ 834151 w 5511704"/>
              <a:gd name="connsiteY15" fmla="*/ 507206 h 6886576"/>
              <a:gd name="connsiteX16" fmla="*/ 996969 w 5511704"/>
              <a:gd name="connsiteY16" fmla="*/ 560785 h 6886576"/>
              <a:gd name="connsiteX17" fmla="*/ 822522 w 5511704"/>
              <a:gd name="connsiteY17" fmla="*/ 560785 h 6886576"/>
              <a:gd name="connsiteX18" fmla="*/ 621908 w 5511704"/>
              <a:gd name="connsiteY18" fmla="*/ 525066 h 6886576"/>
              <a:gd name="connsiteX19" fmla="*/ 409664 w 5511704"/>
              <a:gd name="connsiteY19" fmla="*/ 535781 h 6886576"/>
              <a:gd name="connsiteX20" fmla="*/ 209049 w 5511704"/>
              <a:gd name="connsiteY20" fmla="*/ 464344 h 6886576"/>
              <a:gd name="connsiteX21" fmla="*/ 5527 w 5511704"/>
              <a:gd name="connsiteY21" fmla="*/ 467916 h 6886576"/>
              <a:gd name="connsiteX22" fmla="*/ 906838 w 5511704"/>
              <a:gd name="connsiteY22" fmla="*/ 914400 h 6886576"/>
              <a:gd name="connsiteX23" fmla="*/ 863226 w 5511704"/>
              <a:gd name="connsiteY23" fmla="*/ 925116 h 6886576"/>
              <a:gd name="connsiteX24" fmla="*/ 805077 w 5511704"/>
              <a:gd name="connsiteY24" fmla="*/ 953691 h 6886576"/>
              <a:gd name="connsiteX25" fmla="*/ 848689 w 5511704"/>
              <a:gd name="connsiteY25" fmla="*/ 1010841 h 6886576"/>
              <a:gd name="connsiteX26" fmla="*/ 1084193 w 5511704"/>
              <a:gd name="connsiteY26" fmla="*/ 1117997 h 6886576"/>
              <a:gd name="connsiteX27" fmla="*/ 1142342 w 5511704"/>
              <a:gd name="connsiteY27" fmla="*/ 1225153 h 6886576"/>
              <a:gd name="connsiteX28" fmla="*/ 1069655 w 5511704"/>
              <a:gd name="connsiteY28" fmla="*/ 1214438 h 6886576"/>
              <a:gd name="connsiteX29" fmla="*/ 1005692 w 5511704"/>
              <a:gd name="connsiteY29" fmla="*/ 1235869 h 6886576"/>
              <a:gd name="connsiteX30" fmla="*/ 1031858 w 5511704"/>
              <a:gd name="connsiteY30" fmla="*/ 1371600 h 6886576"/>
              <a:gd name="connsiteX31" fmla="*/ 1366216 w 5511704"/>
              <a:gd name="connsiteY31" fmla="*/ 1546622 h 6886576"/>
              <a:gd name="connsiteX32" fmla="*/ 1395290 w 5511704"/>
              <a:gd name="connsiteY32" fmla="*/ 1603772 h 6886576"/>
              <a:gd name="connsiteX33" fmla="*/ 1354586 w 5511704"/>
              <a:gd name="connsiteY33" fmla="*/ 1643063 h 6886576"/>
              <a:gd name="connsiteX34" fmla="*/ 1247011 w 5511704"/>
              <a:gd name="connsiteY34" fmla="*/ 1664494 h 6886576"/>
              <a:gd name="connsiteX35" fmla="*/ 1398198 w 5511704"/>
              <a:gd name="connsiteY35" fmla="*/ 1857375 h 6886576"/>
              <a:gd name="connsiteX36" fmla="*/ 1453440 w 5511704"/>
              <a:gd name="connsiteY36" fmla="*/ 1910954 h 6886576"/>
              <a:gd name="connsiteX37" fmla="*/ 1549386 w 5511704"/>
              <a:gd name="connsiteY37" fmla="*/ 1993106 h 6886576"/>
              <a:gd name="connsiteX38" fmla="*/ 1549386 w 5511704"/>
              <a:gd name="connsiteY38" fmla="*/ 2021681 h 6886576"/>
              <a:gd name="connsiteX39" fmla="*/ 1421458 w 5511704"/>
              <a:gd name="connsiteY39" fmla="*/ 2110978 h 6886576"/>
              <a:gd name="connsiteX40" fmla="*/ 1188861 w 5511704"/>
              <a:gd name="connsiteY40" fmla="*/ 2085976 h 6886576"/>
              <a:gd name="connsiteX41" fmla="*/ 1531941 w 5511704"/>
              <a:gd name="connsiteY41" fmla="*/ 2218135 h 6886576"/>
              <a:gd name="connsiteX42" fmla="*/ 421293 w 5511704"/>
              <a:gd name="connsiteY42" fmla="*/ 1900238 h 6886576"/>
              <a:gd name="connsiteX43" fmla="*/ 491072 w 5511704"/>
              <a:gd name="connsiteY43" fmla="*/ 1982391 h 6886576"/>
              <a:gd name="connsiteX44" fmla="*/ 880671 w 5511704"/>
              <a:gd name="connsiteY44" fmla="*/ 2200276 h 6886576"/>
              <a:gd name="connsiteX45" fmla="*/ 991154 w 5511704"/>
              <a:gd name="connsiteY45" fmla="*/ 2336007 h 6886576"/>
              <a:gd name="connsiteX46" fmla="*/ 1107453 w 5511704"/>
              <a:gd name="connsiteY46" fmla="*/ 2411016 h 6886576"/>
              <a:gd name="connsiteX47" fmla="*/ 1270270 w 5511704"/>
              <a:gd name="connsiteY47" fmla="*/ 2411016 h 6886576"/>
              <a:gd name="connsiteX48" fmla="*/ 1386568 w 5511704"/>
              <a:gd name="connsiteY48" fmla="*/ 2528889 h 6886576"/>
              <a:gd name="connsiteX49" fmla="*/ 1267362 w 5511704"/>
              <a:gd name="connsiteY49" fmla="*/ 2553891 h 6886576"/>
              <a:gd name="connsiteX50" fmla="*/ 1127805 w 5511704"/>
              <a:gd name="connsiteY50" fmla="*/ 2536032 h 6886576"/>
              <a:gd name="connsiteX51" fmla="*/ 970802 w 5511704"/>
              <a:gd name="connsiteY51" fmla="*/ 2575322 h 6886576"/>
              <a:gd name="connsiteX52" fmla="*/ 825429 w 5511704"/>
              <a:gd name="connsiteY52" fmla="*/ 2543176 h 6886576"/>
              <a:gd name="connsiteX53" fmla="*/ 650982 w 5511704"/>
              <a:gd name="connsiteY53" fmla="*/ 2564607 h 6886576"/>
              <a:gd name="connsiteX54" fmla="*/ 595740 w 5511704"/>
              <a:gd name="connsiteY54" fmla="*/ 2703909 h 6886576"/>
              <a:gd name="connsiteX55" fmla="*/ 578296 w 5511704"/>
              <a:gd name="connsiteY55" fmla="*/ 2714626 h 6886576"/>
              <a:gd name="connsiteX56" fmla="*/ 255568 w 5511704"/>
              <a:gd name="connsiteY56" fmla="*/ 2936081 h 6886576"/>
              <a:gd name="connsiteX57" fmla="*/ 165437 w 5511704"/>
              <a:gd name="connsiteY57" fmla="*/ 2953941 h 6886576"/>
              <a:gd name="connsiteX58" fmla="*/ 697501 w 5511704"/>
              <a:gd name="connsiteY58" fmla="*/ 3343275 h 6886576"/>
              <a:gd name="connsiteX59" fmla="*/ 339884 w 5511704"/>
              <a:gd name="connsiteY59" fmla="*/ 3243263 h 6886576"/>
              <a:gd name="connsiteX60" fmla="*/ 290458 w 5511704"/>
              <a:gd name="connsiteY60" fmla="*/ 3407569 h 6886576"/>
              <a:gd name="connsiteX61" fmla="*/ 459090 w 5511704"/>
              <a:gd name="connsiteY61" fmla="*/ 3554016 h 6886576"/>
              <a:gd name="connsiteX62" fmla="*/ 520147 w 5511704"/>
              <a:gd name="connsiteY62" fmla="*/ 3843338 h 6886576"/>
              <a:gd name="connsiteX63" fmla="*/ 491072 w 5511704"/>
              <a:gd name="connsiteY63" fmla="*/ 4107657 h 6886576"/>
              <a:gd name="connsiteX64" fmla="*/ 418386 w 5511704"/>
              <a:gd name="connsiteY64" fmla="*/ 4189810 h 6886576"/>
              <a:gd name="connsiteX65" fmla="*/ 313718 w 5511704"/>
              <a:gd name="connsiteY65" fmla="*/ 4339829 h 6886576"/>
              <a:gd name="connsiteX66" fmla="*/ 249753 w 5511704"/>
              <a:gd name="connsiteY66" fmla="*/ 4432698 h 6886576"/>
              <a:gd name="connsiteX67" fmla="*/ 25879 w 5511704"/>
              <a:gd name="connsiteY67" fmla="*/ 4396979 h 6886576"/>
              <a:gd name="connsiteX68" fmla="*/ 325347 w 5511704"/>
              <a:gd name="connsiteY68" fmla="*/ 4632722 h 6886576"/>
              <a:gd name="connsiteX69" fmla="*/ 84029 w 5511704"/>
              <a:gd name="connsiteY69" fmla="*/ 4604147 h 6886576"/>
              <a:gd name="connsiteX70" fmla="*/ 5527 w 5511704"/>
              <a:gd name="connsiteY70" fmla="*/ 4622007 h 6886576"/>
              <a:gd name="connsiteX71" fmla="*/ 49139 w 5511704"/>
              <a:gd name="connsiteY71" fmla="*/ 4697016 h 6886576"/>
              <a:gd name="connsiteX72" fmla="*/ 226494 w 5511704"/>
              <a:gd name="connsiteY72" fmla="*/ 4825604 h 6886576"/>
              <a:gd name="connsiteX73" fmla="*/ 592833 w 5511704"/>
              <a:gd name="connsiteY73" fmla="*/ 5175647 h 6886576"/>
              <a:gd name="connsiteX74" fmla="*/ 238123 w 5511704"/>
              <a:gd name="connsiteY74" fmla="*/ 5014913 h 6886576"/>
              <a:gd name="connsiteX75" fmla="*/ 610278 w 5511704"/>
              <a:gd name="connsiteY75" fmla="*/ 5375673 h 6886576"/>
              <a:gd name="connsiteX76" fmla="*/ 691686 w 5511704"/>
              <a:gd name="connsiteY76" fmla="*/ 5497116 h 6886576"/>
              <a:gd name="connsiteX77" fmla="*/ 860319 w 5511704"/>
              <a:gd name="connsiteY77" fmla="*/ 5793582 h 6886576"/>
              <a:gd name="connsiteX78" fmla="*/ 851597 w 5511704"/>
              <a:gd name="connsiteY78" fmla="*/ 5825729 h 6886576"/>
              <a:gd name="connsiteX79" fmla="*/ 659704 w 5511704"/>
              <a:gd name="connsiteY79" fmla="*/ 5779295 h 6886576"/>
              <a:gd name="connsiteX80" fmla="*/ 909746 w 5511704"/>
              <a:gd name="connsiteY80" fmla="*/ 6029326 h 6886576"/>
              <a:gd name="connsiteX81" fmla="*/ 1168509 w 5511704"/>
              <a:gd name="connsiteY81" fmla="*/ 6222207 h 6886576"/>
              <a:gd name="connsiteX82" fmla="*/ 985339 w 5511704"/>
              <a:gd name="connsiteY82" fmla="*/ 6193632 h 6886576"/>
              <a:gd name="connsiteX83" fmla="*/ 732391 w 5511704"/>
              <a:gd name="connsiteY83" fmla="*/ 6082904 h 6886576"/>
              <a:gd name="connsiteX84" fmla="*/ 645167 w 5511704"/>
              <a:gd name="connsiteY84" fmla="*/ 6125766 h 6886576"/>
              <a:gd name="connsiteX85" fmla="*/ 883579 w 5511704"/>
              <a:gd name="connsiteY85" fmla="*/ 6307932 h 6886576"/>
              <a:gd name="connsiteX86" fmla="*/ 1020229 w 5511704"/>
              <a:gd name="connsiteY86" fmla="*/ 6393657 h 6886576"/>
              <a:gd name="connsiteX87" fmla="*/ 1075471 w 5511704"/>
              <a:gd name="connsiteY87" fmla="*/ 6457950 h 6886576"/>
              <a:gd name="connsiteX88" fmla="*/ 1232473 w 5511704"/>
              <a:gd name="connsiteY88" fmla="*/ 6686551 h 6886576"/>
              <a:gd name="connsiteX89" fmla="*/ 1592997 w 5511704"/>
              <a:gd name="connsiteY89" fmla="*/ 6886576 h 6886576"/>
              <a:gd name="connsiteX90" fmla="*/ 5511704 w 5511704"/>
              <a:gd name="connsiteY90" fmla="*/ 6886576 h 688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5511704" h="6886576">
                <a:moveTo>
                  <a:pt x="5511704" y="0"/>
                </a:moveTo>
                <a:lnTo>
                  <a:pt x="1008599" y="0"/>
                </a:lnTo>
                <a:cubicBezTo>
                  <a:pt x="1110360" y="35719"/>
                  <a:pt x="1209214" y="78581"/>
                  <a:pt x="1310975" y="110728"/>
                </a:cubicBezTo>
                <a:cubicBezTo>
                  <a:pt x="1296437" y="146447"/>
                  <a:pt x="1281900" y="139303"/>
                  <a:pt x="1267362" y="135731"/>
                </a:cubicBezTo>
                <a:cubicBezTo>
                  <a:pt x="1180139" y="121445"/>
                  <a:pt x="1090008" y="110728"/>
                  <a:pt x="1005692" y="71437"/>
                </a:cubicBezTo>
                <a:cubicBezTo>
                  <a:pt x="985339" y="64294"/>
                  <a:pt x="962080" y="64294"/>
                  <a:pt x="953358" y="89297"/>
                </a:cubicBezTo>
                <a:cubicBezTo>
                  <a:pt x="938820" y="125016"/>
                  <a:pt x="959172" y="146447"/>
                  <a:pt x="979525" y="164307"/>
                </a:cubicBezTo>
                <a:cubicBezTo>
                  <a:pt x="1014414" y="196453"/>
                  <a:pt x="1055118" y="189310"/>
                  <a:pt x="1092915" y="192882"/>
                </a:cubicBezTo>
                <a:cubicBezTo>
                  <a:pt x="1197583" y="210741"/>
                  <a:pt x="1247011" y="260747"/>
                  <a:pt x="1270270" y="375047"/>
                </a:cubicBezTo>
                <a:cubicBezTo>
                  <a:pt x="1180139" y="328613"/>
                  <a:pt x="1090008" y="385763"/>
                  <a:pt x="1002784" y="353615"/>
                </a:cubicBezTo>
                <a:cubicBezTo>
                  <a:pt x="979525" y="346472"/>
                  <a:pt x="944635" y="357188"/>
                  <a:pt x="956265" y="396479"/>
                </a:cubicBezTo>
                <a:cubicBezTo>
                  <a:pt x="967894" y="432198"/>
                  <a:pt x="1005692" y="460772"/>
                  <a:pt x="938820" y="453629"/>
                </a:cubicBezTo>
                <a:cubicBezTo>
                  <a:pt x="889393" y="450056"/>
                  <a:pt x="874856" y="407194"/>
                  <a:pt x="860319" y="360759"/>
                </a:cubicBezTo>
                <a:cubicBezTo>
                  <a:pt x="848689" y="335757"/>
                  <a:pt x="816707" y="321469"/>
                  <a:pt x="793447" y="335757"/>
                </a:cubicBezTo>
                <a:cubicBezTo>
                  <a:pt x="764373" y="350044"/>
                  <a:pt x="773095" y="389335"/>
                  <a:pt x="773095" y="417910"/>
                </a:cubicBezTo>
                <a:cubicBezTo>
                  <a:pt x="770187" y="471488"/>
                  <a:pt x="793447" y="496491"/>
                  <a:pt x="834151" y="507206"/>
                </a:cubicBezTo>
                <a:cubicBezTo>
                  <a:pt x="883579" y="521494"/>
                  <a:pt x="933005" y="539354"/>
                  <a:pt x="996969" y="560785"/>
                </a:cubicBezTo>
                <a:cubicBezTo>
                  <a:pt x="927190" y="596503"/>
                  <a:pt x="874856" y="589360"/>
                  <a:pt x="822522" y="560785"/>
                </a:cubicBezTo>
                <a:cubicBezTo>
                  <a:pt x="758558" y="528637"/>
                  <a:pt x="674242" y="485775"/>
                  <a:pt x="621908" y="525066"/>
                </a:cubicBezTo>
                <a:cubicBezTo>
                  <a:pt x="543407" y="582216"/>
                  <a:pt x="479443" y="546497"/>
                  <a:pt x="409664" y="535781"/>
                </a:cubicBezTo>
                <a:cubicBezTo>
                  <a:pt x="264290" y="514350"/>
                  <a:pt x="354422" y="482204"/>
                  <a:pt x="209049" y="464344"/>
                </a:cubicBezTo>
                <a:cubicBezTo>
                  <a:pt x="150900" y="457200"/>
                  <a:pt x="89843" y="428625"/>
                  <a:pt x="5527" y="467916"/>
                </a:cubicBezTo>
                <a:cubicBezTo>
                  <a:pt x="386404" y="675085"/>
                  <a:pt x="566666" y="660797"/>
                  <a:pt x="906838" y="914400"/>
                </a:cubicBezTo>
                <a:cubicBezTo>
                  <a:pt x="892301" y="939404"/>
                  <a:pt x="877764" y="928688"/>
                  <a:pt x="863226" y="925116"/>
                </a:cubicBezTo>
                <a:cubicBezTo>
                  <a:pt x="839967" y="921544"/>
                  <a:pt x="810892" y="907256"/>
                  <a:pt x="805077" y="953691"/>
                </a:cubicBezTo>
                <a:cubicBezTo>
                  <a:pt x="802169" y="989410"/>
                  <a:pt x="819615" y="1007269"/>
                  <a:pt x="848689" y="1010841"/>
                </a:cubicBezTo>
                <a:cubicBezTo>
                  <a:pt x="933005" y="1025129"/>
                  <a:pt x="1008599" y="1075135"/>
                  <a:pt x="1084193" y="1117997"/>
                </a:cubicBezTo>
                <a:cubicBezTo>
                  <a:pt x="1119082" y="1135857"/>
                  <a:pt x="1156879" y="1160860"/>
                  <a:pt x="1142342" y="1225153"/>
                </a:cubicBezTo>
                <a:cubicBezTo>
                  <a:pt x="1113268" y="1243013"/>
                  <a:pt x="1092915" y="1218009"/>
                  <a:pt x="1069655" y="1214438"/>
                </a:cubicBezTo>
                <a:cubicBezTo>
                  <a:pt x="1046396" y="1210866"/>
                  <a:pt x="991154" y="1225153"/>
                  <a:pt x="1005692" y="1235869"/>
                </a:cubicBezTo>
                <a:cubicBezTo>
                  <a:pt x="1072563" y="1275159"/>
                  <a:pt x="950450" y="1371600"/>
                  <a:pt x="1031858" y="1371600"/>
                </a:cubicBezTo>
                <a:cubicBezTo>
                  <a:pt x="1165601" y="1371600"/>
                  <a:pt x="1238288" y="1543050"/>
                  <a:pt x="1366216" y="1546622"/>
                </a:cubicBezTo>
                <a:cubicBezTo>
                  <a:pt x="1386568" y="1546622"/>
                  <a:pt x="1395290" y="1578770"/>
                  <a:pt x="1395290" y="1603772"/>
                </a:cubicBezTo>
                <a:cubicBezTo>
                  <a:pt x="1395290" y="1635920"/>
                  <a:pt x="1374939" y="1639491"/>
                  <a:pt x="1354586" y="1643063"/>
                </a:cubicBezTo>
                <a:cubicBezTo>
                  <a:pt x="1322604" y="1646635"/>
                  <a:pt x="1287715" y="1603772"/>
                  <a:pt x="1247011" y="1664494"/>
                </a:cubicBezTo>
                <a:cubicBezTo>
                  <a:pt x="1322604" y="1700213"/>
                  <a:pt x="1401105" y="1735932"/>
                  <a:pt x="1398198" y="1857375"/>
                </a:cubicBezTo>
                <a:cubicBezTo>
                  <a:pt x="1398198" y="1889523"/>
                  <a:pt x="1430180" y="1903810"/>
                  <a:pt x="1453440" y="1910954"/>
                </a:cubicBezTo>
                <a:cubicBezTo>
                  <a:pt x="1494144" y="1925241"/>
                  <a:pt x="1526126" y="1946673"/>
                  <a:pt x="1549386" y="1993106"/>
                </a:cubicBezTo>
                <a:cubicBezTo>
                  <a:pt x="1549386" y="2003822"/>
                  <a:pt x="1549386" y="2010966"/>
                  <a:pt x="1549386" y="2021681"/>
                </a:cubicBezTo>
                <a:cubicBezTo>
                  <a:pt x="1543571" y="2132410"/>
                  <a:pt x="1485422" y="2128838"/>
                  <a:pt x="1421458" y="2110978"/>
                </a:cubicBezTo>
                <a:cubicBezTo>
                  <a:pt x="1345864" y="2089547"/>
                  <a:pt x="1270270" y="2046685"/>
                  <a:pt x="1188861" y="2085976"/>
                </a:cubicBezTo>
                <a:cubicBezTo>
                  <a:pt x="1302252" y="2139554"/>
                  <a:pt x="1427272" y="2143126"/>
                  <a:pt x="1531941" y="2218135"/>
                </a:cubicBezTo>
                <a:cubicBezTo>
                  <a:pt x="1142342" y="2232422"/>
                  <a:pt x="799262" y="1993106"/>
                  <a:pt x="421293" y="1900238"/>
                </a:cubicBezTo>
                <a:cubicBezTo>
                  <a:pt x="432923" y="1960960"/>
                  <a:pt x="464905" y="1975247"/>
                  <a:pt x="491072" y="1982391"/>
                </a:cubicBezTo>
                <a:cubicBezTo>
                  <a:pt x="630630" y="2028825"/>
                  <a:pt x="752743" y="2121695"/>
                  <a:pt x="880671" y="2200276"/>
                </a:cubicBezTo>
                <a:cubicBezTo>
                  <a:pt x="933005" y="2232422"/>
                  <a:pt x="970802" y="2268142"/>
                  <a:pt x="991154" y="2336007"/>
                </a:cubicBezTo>
                <a:cubicBezTo>
                  <a:pt x="1008599" y="2400300"/>
                  <a:pt x="1043489" y="2428875"/>
                  <a:pt x="1107453" y="2411016"/>
                </a:cubicBezTo>
                <a:cubicBezTo>
                  <a:pt x="1159787" y="2396729"/>
                  <a:pt x="1215029" y="2403873"/>
                  <a:pt x="1270270" y="2411016"/>
                </a:cubicBezTo>
                <a:cubicBezTo>
                  <a:pt x="1331326" y="2418160"/>
                  <a:pt x="1401105" y="2489597"/>
                  <a:pt x="1386568" y="2528889"/>
                </a:cubicBezTo>
                <a:cubicBezTo>
                  <a:pt x="1357494" y="2593182"/>
                  <a:pt x="1308067" y="2561035"/>
                  <a:pt x="1267362" y="2553891"/>
                </a:cubicBezTo>
                <a:cubicBezTo>
                  <a:pt x="1217936" y="2546748"/>
                  <a:pt x="1127805" y="2528889"/>
                  <a:pt x="1127805" y="2536032"/>
                </a:cubicBezTo>
                <a:cubicBezTo>
                  <a:pt x="1095822" y="2696766"/>
                  <a:pt x="1023136" y="2575322"/>
                  <a:pt x="970802" y="2575322"/>
                </a:cubicBezTo>
                <a:cubicBezTo>
                  <a:pt x="921375" y="2575322"/>
                  <a:pt x="871949" y="2557463"/>
                  <a:pt x="825429" y="2543176"/>
                </a:cubicBezTo>
                <a:cubicBezTo>
                  <a:pt x="764373" y="2525316"/>
                  <a:pt x="709132" y="2557463"/>
                  <a:pt x="650982" y="2564607"/>
                </a:cubicBezTo>
                <a:cubicBezTo>
                  <a:pt x="598648" y="2571751"/>
                  <a:pt x="627722" y="2664620"/>
                  <a:pt x="595740" y="2703909"/>
                </a:cubicBezTo>
                <a:cubicBezTo>
                  <a:pt x="589926" y="2714626"/>
                  <a:pt x="584111" y="2714626"/>
                  <a:pt x="578296" y="2714626"/>
                </a:cubicBezTo>
                <a:cubicBezTo>
                  <a:pt x="560851" y="2993232"/>
                  <a:pt x="255568" y="2925366"/>
                  <a:pt x="255568" y="2936081"/>
                </a:cubicBezTo>
                <a:cubicBezTo>
                  <a:pt x="229401" y="2953941"/>
                  <a:pt x="197419" y="2911079"/>
                  <a:pt x="165437" y="2953941"/>
                </a:cubicBezTo>
                <a:cubicBezTo>
                  <a:pt x="302087" y="3150394"/>
                  <a:pt x="511425" y="3196828"/>
                  <a:pt x="697501" y="3343275"/>
                </a:cubicBezTo>
                <a:cubicBezTo>
                  <a:pt x="543407" y="3393282"/>
                  <a:pt x="453275" y="3221832"/>
                  <a:pt x="339884" y="3243263"/>
                </a:cubicBezTo>
                <a:cubicBezTo>
                  <a:pt x="284643" y="3296842"/>
                  <a:pt x="450368" y="3382566"/>
                  <a:pt x="290458" y="3407569"/>
                </a:cubicBezTo>
                <a:cubicBezTo>
                  <a:pt x="360236" y="3454004"/>
                  <a:pt x="409664" y="3500439"/>
                  <a:pt x="459090" y="3554016"/>
                </a:cubicBezTo>
                <a:cubicBezTo>
                  <a:pt x="543407" y="3650457"/>
                  <a:pt x="560851" y="3714751"/>
                  <a:pt x="520147" y="3843338"/>
                </a:cubicBezTo>
                <a:cubicBezTo>
                  <a:pt x="493979" y="3929063"/>
                  <a:pt x="456183" y="4007645"/>
                  <a:pt x="491072" y="4107657"/>
                </a:cubicBezTo>
                <a:cubicBezTo>
                  <a:pt x="514332" y="4175522"/>
                  <a:pt x="505609" y="4221957"/>
                  <a:pt x="418386" y="4189810"/>
                </a:cubicBezTo>
                <a:cubicBezTo>
                  <a:pt x="325347" y="4157663"/>
                  <a:pt x="290458" y="4218386"/>
                  <a:pt x="313718" y="4339829"/>
                </a:cubicBezTo>
                <a:cubicBezTo>
                  <a:pt x="328254" y="4418410"/>
                  <a:pt x="313718" y="4443413"/>
                  <a:pt x="249753" y="4432698"/>
                </a:cubicBezTo>
                <a:cubicBezTo>
                  <a:pt x="179975" y="4421982"/>
                  <a:pt x="113103" y="4371976"/>
                  <a:pt x="25879" y="4396979"/>
                </a:cubicBezTo>
                <a:cubicBezTo>
                  <a:pt x="95658" y="4539854"/>
                  <a:pt x="243939" y="4496991"/>
                  <a:pt x="325347" y="4632722"/>
                </a:cubicBezTo>
                <a:cubicBezTo>
                  <a:pt x="229401" y="4632722"/>
                  <a:pt x="153807" y="4632722"/>
                  <a:pt x="84029" y="4604147"/>
                </a:cubicBezTo>
                <a:cubicBezTo>
                  <a:pt x="54954" y="4593433"/>
                  <a:pt x="22972" y="4579145"/>
                  <a:pt x="5527" y="4622007"/>
                </a:cubicBezTo>
                <a:cubicBezTo>
                  <a:pt x="-14826" y="4672014"/>
                  <a:pt x="25879" y="4689872"/>
                  <a:pt x="49139" y="4697016"/>
                </a:cubicBezTo>
                <a:cubicBezTo>
                  <a:pt x="116011" y="4722019"/>
                  <a:pt x="168344" y="4779170"/>
                  <a:pt x="226494" y="4825604"/>
                </a:cubicBezTo>
                <a:cubicBezTo>
                  <a:pt x="351514" y="4925616"/>
                  <a:pt x="488165" y="5011341"/>
                  <a:pt x="592833" y="5175647"/>
                </a:cubicBezTo>
                <a:cubicBezTo>
                  <a:pt x="461997" y="5132785"/>
                  <a:pt x="363144" y="5032772"/>
                  <a:pt x="238123" y="5014913"/>
                </a:cubicBezTo>
                <a:cubicBezTo>
                  <a:pt x="345700" y="5164932"/>
                  <a:pt x="482350" y="5264944"/>
                  <a:pt x="610278" y="5375673"/>
                </a:cubicBezTo>
                <a:cubicBezTo>
                  <a:pt x="648075" y="5407819"/>
                  <a:pt x="685872" y="5429250"/>
                  <a:pt x="691686" y="5497116"/>
                </a:cubicBezTo>
                <a:cubicBezTo>
                  <a:pt x="709132" y="5629276"/>
                  <a:pt x="755650" y="5736432"/>
                  <a:pt x="860319" y="5793582"/>
                </a:cubicBezTo>
                <a:cubicBezTo>
                  <a:pt x="860319" y="5793582"/>
                  <a:pt x="854504" y="5815013"/>
                  <a:pt x="851597" y="5825729"/>
                </a:cubicBezTo>
                <a:cubicBezTo>
                  <a:pt x="787632" y="5829301"/>
                  <a:pt x="738206" y="5750720"/>
                  <a:pt x="659704" y="5779295"/>
                </a:cubicBezTo>
                <a:cubicBezTo>
                  <a:pt x="738206" y="5886451"/>
                  <a:pt x="802169" y="5979319"/>
                  <a:pt x="909746" y="6029326"/>
                </a:cubicBezTo>
                <a:cubicBezTo>
                  <a:pt x="996969" y="6068616"/>
                  <a:pt x="1104545" y="6093620"/>
                  <a:pt x="1168509" y="6222207"/>
                </a:cubicBezTo>
                <a:cubicBezTo>
                  <a:pt x="1095822" y="6247210"/>
                  <a:pt x="1040581" y="6215063"/>
                  <a:pt x="985339" y="6193632"/>
                </a:cubicBezTo>
                <a:cubicBezTo>
                  <a:pt x="901023" y="6157913"/>
                  <a:pt x="816707" y="6118623"/>
                  <a:pt x="732391" y="6082904"/>
                </a:cubicBezTo>
                <a:cubicBezTo>
                  <a:pt x="700408" y="6068616"/>
                  <a:pt x="665519" y="6061472"/>
                  <a:pt x="645167" y="6125766"/>
                </a:cubicBezTo>
                <a:cubicBezTo>
                  <a:pt x="752743" y="6140053"/>
                  <a:pt x="816707" y="6225779"/>
                  <a:pt x="883579" y="6307932"/>
                </a:cubicBezTo>
                <a:cubicBezTo>
                  <a:pt x="921375" y="6354366"/>
                  <a:pt x="953358" y="6415088"/>
                  <a:pt x="1020229" y="6393657"/>
                </a:cubicBezTo>
                <a:cubicBezTo>
                  <a:pt x="1055118" y="6382942"/>
                  <a:pt x="1078378" y="6415088"/>
                  <a:pt x="1075471" y="6457950"/>
                </a:cubicBezTo>
                <a:cubicBezTo>
                  <a:pt x="1060933" y="6607970"/>
                  <a:pt x="1145250" y="6657976"/>
                  <a:pt x="1232473" y="6686551"/>
                </a:cubicBezTo>
                <a:cubicBezTo>
                  <a:pt x="1360401" y="6729413"/>
                  <a:pt x="1473792" y="6815138"/>
                  <a:pt x="1592997" y="6886576"/>
                </a:cubicBezTo>
                <a:lnTo>
                  <a:pt x="5511704" y="6886576"/>
                </a:lnTo>
                <a:close/>
              </a:path>
            </a:pathLst>
          </a:custGeom>
          <a:solidFill>
            <a:srgbClr val="E78129"/>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27D3A57-2EB7-410F-B7C9-3B9714483165}"/>
              </a:ext>
            </a:extLst>
          </p:cNvPr>
          <p:cNvSpPr>
            <a:spLocks noGrp="1"/>
          </p:cNvSpPr>
          <p:nvPr>
            <p:ph type="title"/>
          </p:nvPr>
        </p:nvSpPr>
        <p:spPr>
          <a:xfrm>
            <a:off x="838200" y="713312"/>
            <a:ext cx="3461084" cy="5431376"/>
          </a:xfrm>
        </p:spPr>
        <p:txBody>
          <a:bodyPr>
            <a:normAutofit/>
          </a:bodyPr>
          <a:lstStyle/>
          <a:p>
            <a:r>
              <a:rPr lang="en-US">
                <a:solidFill>
                  <a:srgbClr val="FFFFFF"/>
                </a:solidFill>
              </a:rPr>
              <a:t>Take-aways!</a:t>
            </a:r>
          </a:p>
        </p:txBody>
      </p:sp>
      <p:sp>
        <p:nvSpPr>
          <p:cNvPr id="4" name="Rectangle 3">
            <a:extLst>
              <a:ext uri="{FF2B5EF4-FFF2-40B4-BE49-F238E27FC236}">
                <a16:creationId xmlns:a16="http://schemas.microsoft.com/office/drawing/2014/main" id="{DDEBB006-75ED-4351-A031-F2AAD79342FB}"/>
              </a:ext>
            </a:extLst>
          </p:cNvPr>
          <p:cNvSpPr/>
          <p:nvPr/>
        </p:nvSpPr>
        <p:spPr>
          <a:xfrm>
            <a:off x="5792771" y="713312"/>
            <a:ext cx="6183983" cy="2110016"/>
          </a:xfrm>
          <a:prstGeom prst="rect">
            <a:avLst/>
          </a:prstGeom>
          <a:solidFill>
            <a:srgbClr val="29808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98087"/>
              </a:solidFill>
            </a:endParaRPr>
          </a:p>
        </p:txBody>
      </p:sp>
      <p:sp>
        <p:nvSpPr>
          <p:cNvPr id="6" name="Rectangle 5">
            <a:extLst>
              <a:ext uri="{FF2B5EF4-FFF2-40B4-BE49-F238E27FC236}">
                <a16:creationId xmlns:a16="http://schemas.microsoft.com/office/drawing/2014/main" id="{47B1DE94-BF6F-4C04-81C0-8839C26383EC}"/>
              </a:ext>
            </a:extLst>
          </p:cNvPr>
          <p:cNvSpPr/>
          <p:nvPr/>
        </p:nvSpPr>
        <p:spPr>
          <a:xfrm>
            <a:off x="5792770" y="2823328"/>
            <a:ext cx="6183983" cy="206447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45879A1-724C-4E21-B5EF-4EB50D5E5144}"/>
              </a:ext>
            </a:extLst>
          </p:cNvPr>
          <p:cNvSpPr/>
          <p:nvPr/>
        </p:nvSpPr>
        <p:spPr>
          <a:xfrm>
            <a:off x="5792769" y="4887798"/>
            <a:ext cx="6183983" cy="182408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E2989E6B-1F9B-4F07-9C95-09CF7FF4FFD1}"/>
              </a:ext>
            </a:extLst>
          </p:cNvPr>
          <p:cNvSpPr>
            <a:spLocks noGrp="1"/>
          </p:cNvSpPr>
          <p:nvPr>
            <p:ph idx="1"/>
          </p:nvPr>
        </p:nvSpPr>
        <p:spPr>
          <a:xfrm>
            <a:off x="6095999" y="713312"/>
            <a:ext cx="6008078" cy="6144687"/>
          </a:xfrm>
        </p:spPr>
        <p:txBody>
          <a:bodyPr anchor="ctr">
            <a:normAutofit/>
          </a:bodyPr>
          <a:lstStyle/>
          <a:p>
            <a:pPr>
              <a:lnSpc>
                <a:spcPct val="90000"/>
              </a:lnSpc>
            </a:pPr>
            <a:r>
              <a:rPr lang="en-US" sz="1700" b="1" dirty="0">
                <a:solidFill>
                  <a:schemeClr val="bg1"/>
                </a:solidFill>
              </a:rPr>
              <a:t>ADT: </a:t>
            </a:r>
            <a:r>
              <a:rPr lang="en-US" sz="1700" dirty="0">
                <a:solidFill>
                  <a:schemeClr val="bg1"/>
                </a:solidFill>
              </a:rPr>
              <a:t>Describes the data at a level of abstraction</a:t>
            </a:r>
          </a:p>
          <a:p>
            <a:pPr lvl="1">
              <a:lnSpc>
                <a:spcPct val="90000"/>
              </a:lnSpc>
            </a:pPr>
            <a:r>
              <a:rPr lang="en-US" sz="1700" dirty="0">
                <a:solidFill>
                  <a:schemeClr val="bg1"/>
                </a:solidFill>
              </a:rPr>
              <a:t>Not concerned with how the data structure is implemented</a:t>
            </a:r>
          </a:p>
          <a:p>
            <a:pPr lvl="1">
              <a:lnSpc>
                <a:spcPct val="90000"/>
              </a:lnSpc>
            </a:pPr>
            <a:r>
              <a:rPr lang="en-US" sz="1700" dirty="0">
                <a:solidFill>
                  <a:schemeClr val="bg1"/>
                </a:solidFill>
              </a:rPr>
              <a:t>Can implement a data structure in more than one way </a:t>
            </a:r>
          </a:p>
          <a:p>
            <a:pPr lvl="1">
              <a:lnSpc>
                <a:spcPct val="90000"/>
              </a:lnSpc>
            </a:pPr>
            <a:endParaRPr lang="en-US" sz="1700" dirty="0"/>
          </a:p>
          <a:p>
            <a:pPr>
              <a:lnSpc>
                <a:spcPct val="90000"/>
              </a:lnSpc>
            </a:pPr>
            <a:r>
              <a:rPr lang="en-US" sz="1700" b="1" dirty="0"/>
              <a:t>Lists: an ADT</a:t>
            </a:r>
          </a:p>
          <a:p>
            <a:pPr lvl="1">
              <a:lnSpc>
                <a:spcPct val="90000"/>
              </a:lnSpc>
            </a:pPr>
            <a:r>
              <a:rPr lang="en-US" sz="1700" dirty="0"/>
              <a:t>Characteristics: 1 type, allows duplicates, has an order, has a size</a:t>
            </a:r>
          </a:p>
          <a:p>
            <a:pPr lvl="1">
              <a:lnSpc>
                <a:spcPct val="90000"/>
              </a:lnSpc>
            </a:pPr>
            <a:r>
              <a:rPr lang="en-US" sz="1700" dirty="0"/>
              <a:t>Arrays: one way to implement a List ADT</a:t>
            </a:r>
          </a:p>
          <a:p>
            <a:pPr lvl="2">
              <a:lnSpc>
                <a:spcPct val="90000"/>
              </a:lnSpc>
            </a:pPr>
            <a:r>
              <a:rPr lang="en-US" sz="1700" dirty="0"/>
              <a:t>Good for finding the kth value</a:t>
            </a:r>
          </a:p>
          <a:p>
            <a:pPr lvl="2">
              <a:lnSpc>
                <a:spcPct val="90000"/>
              </a:lnSpc>
            </a:pPr>
            <a:r>
              <a:rPr lang="en-US" sz="1700" dirty="0"/>
              <a:t>Bad for resizing</a:t>
            </a:r>
          </a:p>
          <a:p>
            <a:pPr lvl="2">
              <a:lnSpc>
                <a:spcPct val="90000"/>
              </a:lnSpc>
            </a:pPr>
            <a:endParaRPr lang="en-US" sz="1700" dirty="0"/>
          </a:p>
          <a:p>
            <a:pPr>
              <a:lnSpc>
                <a:spcPct val="90000"/>
              </a:lnSpc>
            </a:pPr>
            <a:r>
              <a:rPr lang="en-US" sz="1700" b="1" dirty="0">
                <a:solidFill>
                  <a:schemeClr val="bg1"/>
                </a:solidFill>
              </a:rPr>
              <a:t>Push and Pop: </a:t>
            </a:r>
            <a:r>
              <a:rPr lang="en-US" sz="1700" dirty="0">
                <a:solidFill>
                  <a:schemeClr val="bg1"/>
                </a:solidFill>
              </a:rPr>
              <a:t>the stack </a:t>
            </a:r>
          </a:p>
          <a:p>
            <a:pPr lvl="1">
              <a:lnSpc>
                <a:spcPct val="90000"/>
              </a:lnSpc>
            </a:pPr>
            <a:r>
              <a:rPr lang="en-US" sz="1700" dirty="0">
                <a:solidFill>
                  <a:schemeClr val="bg1"/>
                </a:solidFill>
              </a:rPr>
              <a:t>Used in memory for variables</a:t>
            </a:r>
          </a:p>
          <a:p>
            <a:pPr lvl="1">
              <a:lnSpc>
                <a:spcPct val="90000"/>
              </a:lnSpc>
            </a:pPr>
            <a:r>
              <a:rPr lang="en-US" sz="1700" dirty="0">
                <a:solidFill>
                  <a:schemeClr val="bg1"/>
                </a:solidFill>
              </a:rPr>
              <a:t>Used in undo</a:t>
            </a:r>
          </a:p>
          <a:p>
            <a:pPr lvl="1">
              <a:lnSpc>
                <a:spcPct val="90000"/>
              </a:lnSpc>
            </a:pPr>
            <a:r>
              <a:rPr lang="en-US" sz="1700" dirty="0">
                <a:solidFill>
                  <a:schemeClr val="bg1"/>
                </a:solidFill>
              </a:rPr>
              <a:t>WE WORRY ABOUT THE TIME ANALYSIS FOR THESE!</a:t>
            </a:r>
          </a:p>
        </p:txBody>
      </p:sp>
    </p:spTree>
    <p:extLst>
      <p:ext uri="{BB962C8B-B14F-4D97-AF65-F5344CB8AC3E}">
        <p14:creationId xmlns:p14="http://schemas.microsoft.com/office/powerpoint/2010/main" val="4157487969"/>
      </p:ext>
    </p:extLst>
  </p:cSld>
  <p:clrMapOvr>
    <a:masterClrMapping/>
  </p:clrMapOvr>
</p:sld>
</file>

<file path=ppt/theme/theme1.xml><?xml version="1.0" encoding="utf-8"?>
<a:theme xmlns:a="http://schemas.openxmlformats.org/drawingml/2006/main" name="BrushVTI">
  <a:themeElements>
    <a:clrScheme name="AnalogousFromRegularSeedLeftStep">
      <a:dk1>
        <a:srgbClr val="000000"/>
      </a:dk1>
      <a:lt1>
        <a:srgbClr val="FFFFFF"/>
      </a:lt1>
      <a:dk2>
        <a:srgbClr val="412431"/>
      </a:dk2>
      <a:lt2>
        <a:srgbClr val="E2E5E8"/>
      </a:lt2>
      <a:accent1>
        <a:srgbClr val="E78129"/>
      </a:accent1>
      <a:accent2>
        <a:srgbClr val="D52017"/>
      </a:accent2>
      <a:accent3>
        <a:srgbClr val="E7296F"/>
      </a:accent3>
      <a:accent4>
        <a:srgbClr val="D517AD"/>
      </a:accent4>
      <a:accent5>
        <a:srgbClr val="C029E7"/>
      </a:accent5>
      <a:accent6>
        <a:srgbClr val="7030D9"/>
      </a:accent6>
      <a:hlink>
        <a:srgbClr val="3F84BF"/>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TotalTime>1</TotalTime>
  <Words>946</Words>
  <Application>Microsoft Office PowerPoint</Application>
  <PresentationFormat>Widescreen</PresentationFormat>
  <Paragraphs>110</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Century Gothic</vt:lpstr>
      <vt:lpstr>BrushVTI</vt:lpstr>
      <vt:lpstr>ADT and Lists</vt:lpstr>
      <vt:lpstr>ADT  (brief intro):</vt:lpstr>
      <vt:lpstr>Lists (at the abstract level):</vt:lpstr>
      <vt:lpstr>List operations we might want:</vt:lpstr>
      <vt:lpstr>Aside: Push and Pop:</vt:lpstr>
      <vt:lpstr>Implementation of the ADT List</vt:lpstr>
      <vt:lpstr>Arrays (Analysis):</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ADT and Lists</dc:title>
  <dc:creator>Yarrington, Debra</dc:creator>
  <cp:lastModifiedBy>Yarrington, Debra</cp:lastModifiedBy>
  <cp:revision>1</cp:revision>
  <dcterms:created xsi:type="dcterms:W3CDTF">2020-10-02T17:46:12Z</dcterms:created>
  <dcterms:modified xsi:type="dcterms:W3CDTF">2020-10-02T17:47:14Z</dcterms:modified>
</cp:coreProperties>
</file>