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59" autoAdjust="0"/>
    <p:restoredTop sz="94660"/>
  </p:normalViewPr>
  <p:slideViewPr>
    <p:cSldViewPr snapToGrid="0">
      <p:cViewPr>
        <p:scale>
          <a:sx n="90" d="100"/>
          <a:sy n="90" d="100"/>
        </p:scale>
        <p:origin x="-1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1623-A064-4BED-B073-BA4D61433402}" type="datetime1">
              <a:rPr lang="en-US" smtClean="0"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98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96402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9177515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88495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992067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69532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267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F02AB-6034-4B88-BC5A-7C17CB0EF809}" type="datetime1">
              <a:rPr lang="en-US" smtClean="0"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35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272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EB70D-CD01-44DA-83B3-8FEB3383D307}" type="datetime1">
              <a:rPr lang="en-US" smtClean="0"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151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50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9/21/2021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230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9/21/2021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26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9/21/2021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330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D0D6-7A82-473E-879B-C6ECD6CCCFEC}" type="datetime1">
              <a:rPr lang="en-US" smtClean="0"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002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05E03-BC17-41A7-854C-DFAB672737DC}" type="datetime1">
              <a:rPr lang="en-US" smtClean="0"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025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08324-A84C-4A45-93B6-78D079CCE772}" type="datetime1">
              <a:rPr lang="en-US" smtClean="0"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555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AC8AE1D-6040-4041-8010-82E0E789C9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318" r="26317" b="-2"/>
          <a:stretch/>
        </p:blipFill>
        <p:spPr>
          <a:xfrm>
            <a:off x="3619500" y="-9621"/>
            <a:ext cx="4866243" cy="6858001"/>
          </a:xfrm>
          <a:custGeom>
            <a:avLst/>
            <a:gdLst/>
            <a:ahLst/>
            <a:cxnLst/>
            <a:rect l="l" t="t" r="r" b="b"/>
            <a:pathLst>
              <a:path w="4866243" h="6858001">
                <a:moveTo>
                  <a:pt x="379987" y="0"/>
                </a:moveTo>
                <a:lnTo>
                  <a:pt x="3441752" y="0"/>
                </a:lnTo>
                <a:lnTo>
                  <a:pt x="4866243" y="4518556"/>
                </a:lnTo>
                <a:lnTo>
                  <a:pt x="3101811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C75F40D-309C-44FB-8007-9499F744A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7334" y="2404534"/>
            <a:ext cx="4054717" cy="1646302"/>
          </a:xfrm>
        </p:spPr>
        <p:txBody>
          <a:bodyPr>
            <a:normAutofit/>
          </a:bodyPr>
          <a:lstStyle/>
          <a:p>
            <a:r>
              <a:rPr lang="en-US" sz="4800"/>
              <a:t>Scope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A3CA0A-A052-4EBA-A5A8-2938E82325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7334" y="4050833"/>
            <a:ext cx="4054717" cy="1096899"/>
          </a:xfrm>
        </p:spPr>
        <p:txBody>
          <a:bodyPr>
            <a:normAutofit/>
          </a:bodyPr>
          <a:lstStyle/>
          <a:p>
            <a:r>
              <a:rPr lang="en-US" sz="1600" dirty="0"/>
              <a:t>(when variables are born and die)</a:t>
            </a:r>
          </a:p>
        </p:txBody>
      </p:sp>
      <p:pic>
        <p:nvPicPr>
          <p:cNvPr id="6" name="Picture 5" descr="A close up of a device&#10;&#10;Description automatically generated">
            <a:extLst>
              <a:ext uri="{FF2B5EF4-FFF2-40B4-BE49-F238E27FC236}">
                <a16:creationId xmlns:a16="http://schemas.microsoft.com/office/drawing/2014/main" id="{BC381280-169D-4277-B090-B835C3C3F5B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29" r="13455"/>
          <a:stretch/>
        </p:blipFill>
        <p:spPr>
          <a:xfrm>
            <a:off x="7160763" y="-1"/>
            <a:ext cx="5028061" cy="6858001"/>
          </a:xfrm>
          <a:custGeom>
            <a:avLst/>
            <a:gdLst/>
            <a:ahLst/>
            <a:cxnLst/>
            <a:rect l="l" t="t" r="r" b="b"/>
            <a:pathLst>
              <a:path w="5028061" h="6858001">
                <a:moveTo>
                  <a:pt x="339940" y="0"/>
                </a:moveTo>
                <a:lnTo>
                  <a:pt x="5028061" y="0"/>
                </a:lnTo>
                <a:lnTo>
                  <a:pt x="5028061" y="6858001"/>
                </a:lnTo>
                <a:lnTo>
                  <a:pt x="0" y="6858001"/>
                </a:lnTo>
                <a:lnTo>
                  <a:pt x="1761483" y="4522467"/>
                </a:lnTo>
                <a:lnTo>
                  <a:pt x="1765287" y="4521267"/>
                </a:lnTo>
                <a:lnTo>
                  <a:pt x="1764431" y="4518557"/>
                </a:lnTo>
                <a:lnTo>
                  <a:pt x="1765286" y="4517424"/>
                </a:lnTo>
                <a:lnTo>
                  <a:pt x="1763696" y="4516225"/>
                </a:lnTo>
                <a:close/>
              </a:path>
            </a:pathLst>
          </a:custGeom>
        </p:spPr>
      </p:pic>
      <p:sp>
        <p:nvSpPr>
          <p:cNvPr id="11" name="Freeform 33">
            <a:extLst>
              <a:ext uri="{FF2B5EF4-FFF2-40B4-BE49-F238E27FC236}">
                <a16:creationId xmlns:a16="http://schemas.microsoft.com/office/drawing/2014/main" id="{5FFF5FE3-4BE3-4883-B621-BCC7F79A8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66095" y="9620"/>
            <a:ext cx="1757770" cy="6871044"/>
          </a:xfrm>
          <a:custGeom>
            <a:avLst/>
            <a:gdLst>
              <a:gd name="connsiteX0" fmla="*/ 0 w 1839432"/>
              <a:gd name="connsiteY0" fmla="*/ 0 h 6889898"/>
              <a:gd name="connsiteX1" fmla="*/ 1839432 w 1839432"/>
              <a:gd name="connsiteY1" fmla="*/ 5741582 h 6889898"/>
              <a:gd name="connsiteX2" fmla="*/ 138223 w 1839432"/>
              <a:gd name="connsiteY2" fmla="*/ 6889898 h 6889898"/>
              <a:gd name="connsiteX3" fmla="*/ 138223 w 1839432"/>
              <a:gd name="connsiteY3" fmla="*/ 6889898 h 6889898"/>
              <a:gd name="connsiteX0" fmla="*/ 229422 w 1701209"/>
              <a:gd name="connsiteY0" fmla="*/ 0 h 6871044"/>
              <a:gd name="connsiteX1" fmla="*/ 1701209 w 1701209"/>
              <a:gd name="connsiteY1" fmla="*/ 5722728 h 6871044"/>
              <a:gd name="connsiteX2" fmla="*/ 0 w 1701209"/>
              <a:gd name="connsiteY2" fmla="*/ 6871044 h 6871044"/>
              <a:gd name="connsiteX3" fmla="*/ 0 w 1701209"/>
              <a:gd name="connsiteY3" fmla="*/ 6871044 h 6871044"/>
              <a:gd name="connsiteX0" fmla="*/ 229422 w 1644648"/>
              <a:gd name="connsiteY0" fmla="*/ 0 h 6871044"/>
              <a:gd name="connsiteX1" fmla="*/ 1644648 w 1644648"/>
              <a:gd name="connsiteY1" fmla="*/ 4478390 h 6871044"/>
              <a:gd name="connsiteX2" fmla="*/ 0 w 1644648"/>
              <a:gd name="connsiteY2" fmla="*/ 6871044 h 6871044"/>
              <a:gd name="connsiteX3" fmla="*/ 0 w 1644648"/>
              <a:gd name="connsiteY3" fmla="*/ 6871044 h 6871044"/>
              <a:gd name="connsiteX0" fmla="*/ 375694 w 1790920"/>
              <a:gd name="connsiteY0" fmla="*/ 0 h 7043462"/>
              <a:gd name="connsiteX1" fmla="*/ 1790920 w 1790920"/>
              <a:gd name="connsiteY1" fmla="*/ 4478390 h 7043462"/>
              <a:gd name="connsiteX2" fmla="*/ 146272 w 1790920"/>
              <a:gd name="connsiteY2" fmla="*/ 6871044 h 7043462"/>
              <a:gd name="connsiteX3" fmla="*/ 61431 w 1790920"/>
              <a:gd name="connsiteY3" fmla="*/ 6852191 h 7043462"/>
              <a:gd name="connsiteX0" fmla="*/ 229422 w 1644648"/>
              <a:gd name="connsiteY0" fmla="*/ 0 h 6871044"/>
              <a:gd name="connsiteX1" fmla="*/ 1644648 w 1644648"/>
              <a:gd name="connsiteY1" fmla="*/ 4478390 h 6871044"/>
              <a:gd name="connsiteX2" fmla="*/ 0 w 1644648"/>
              <a:gd name="connsiteY2" fmla="*/ 6871044 h 6871044"/>
              <a:gd name="connsiteX0" fmla="*/ 342544 w 1757770"/>
              <a:gd name="connsiteY0" fmla="*/ 0 h 6871044"/>
              <a:gd name="connsiteX1" fmla="*/ 1757770 w 1757770"/>
              <a:gd name="connsiteY1" fmla="*/ 4478390 h 6871044"/>
              <a:gd name="connsiteX2" fmla="*/ 0 w 1757770"/>
              <a:gd name="connsiteY2" fmla="*/ 6871044 h 6871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57770" h="6871044">
                <a:moveTo>
                  <a:pt x="342544" y="0"/>
                </a:moveTo>
                <a:lnTo>
                  <a:pt x="1757770" y="4478390"/>
                </a:lnTo>
                <a:cubicBezTo>
                  <a:pt x="1209554" y="5275941"/>
                  <a:pt x="288248" y="6475411"/>
                  <a:pt x="0" y="6871044"/>
                </a:cubicBezTo>
              </a:path>
            </a:pathLst>
          </a:cu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B7C7B44-2259-4A13-BF03-77E2DC41F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DCEEBD3-9FF2-4C2B-818D-8260B0A78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25">
            <a:extLst>
              <a:ext uri="{FF2B5EF4-FFF2-40B4-BE49-F238E27FC236}">
                <a16:creationId xmlns:a16="http://schemas.microsoft.com/office/drawing/2014/main" id="{1A51775E-07E4-4557-A9CA-D9591D5D4F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Isosceles Triangle 24">
            <a:extLst>
              <a:ext uri="{FF2B5EF4-FFF2-40B4-BE49-F238E27FC236}">
                <a16:creationId xmlns:a16="http://schemas.microsoft.com/office/drawing/2014/main" id="{BD52CAFA-5795-42F8-BF45-D693E933D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Rectangle 27">
            <a:extLst>
              <a:ext uri="{FF2B5EF4-FFF2-40B4-BE49-F238E27FC236}">
                <a16:creationId xmlns:a16="http://schemas.microsoft.com/office/drawing/2014/main" id="{28EABC85-01F3-4E3E-B568-A8DCCCD91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Rectangle 28">
            <a:extLst>
              <a:ext uri="{FF2B5EF4-FFF2-40B4-BE49-F238E27FC236}">
                <a16:creationId xmlns:a16="http://schemas.microsoft.com/office/drawing/2014/main" id="{0E010D23-06C9-4F07-A6C6-2289A8216D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Rectangle 29">
            <a:extLst>
              <a:ext uri="{FF2B5EF4-FFF2-40B4-BE49-F238E27FC236}">
                <a16:creationId xmlns:a16="http://schemas.microsoft.com/office/drawing/2014/main" id="{818B1222-1879-4E9D-B610-741FB6FED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Isosceles Triangle 29">
            <a:extLst>
              <a:ext uri="{FF2B5EF4-FFF2-40B4-BE49-F238E27FC236}">
                <a16:creationId xmlns:a16="http://schemas.microsoft.com/office/drawing/2014/main" id="{6CDD31BD-3A58-46DA-AB95-DF9A2A3F5F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74913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B0A413-A112-45C2-83F5-004654AF2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en-US" sz="2500"/>
              <a:t>Variables/parameters and memory</a:t>
            </a:r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F4F2F-897A-4C6A-9CB1-0ECFE03962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2681" y="273538"/>
            <a:ext cx="6607253" cy="6041293"/>
          </a:xfrm>
        </p:spPr>
        <p:txBody>
          <a:bodyPr anchor="ctr">
            <a:normAutofit/>
          </a:bodyPr>
          <a:lstStyle/>
          <a:p>
            <a:r>
              <a:rPr lang="en-US" sz="2000" dirty="0"/>
              <a:t>Variables and parameters take up space in memory.</a:t>
            </a:r>
          </a:p>
          <a:p>
            <a:pPr lvl="1"/>
            <a:r>
              <a:rPr lang="en-US" sz="1800" dirty="0"/>
              <a:t>C++ (and most languages) don’t want anything taking up unnecessary space in memory</a:t>
            </a:r>
          </a:p>
          <a:p>
            <a:pPr lvl="1"/>
            <a:r>
              <a:rPr lang="en-US" sz="1800" dirty="0"/>
              <a:t>Thus, when </a:t>
            </a:r>
            <a:r>
              <a:rPr lang="en-US" sz="1800" dirty="0" err="1"/>
              <a:t>c++</a:t>
            </a:r>
            <a:r>
              <a:rPr lang="en-US" sz="1800" dirty="0"/>
              <a:t> thinks we’re done with the variables and parameters, the </a:t>
            </a:r>
            <a:r>
              <a:rPr lang="en-US" sz="1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space they were taking in memory is freed</a:t>
            </a:r>
          </a:p>
          <a:p>
            <a:endParaRPr lang="en-US" sz="2000" dirty="0"/>
          </a:p>
          <a:p>
            <a:r>
              <a:rPr lang="en-US" sz="2000" dirty="0"/>
              <a:t>The 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smaller a memory footprint </a:t>
            </a:r>
            <a:r>
              <a:rPr lang="en-US" sz="2000" dirty="0"/>
              <a:t>of a program, 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the faster </a:t>
            </a:r>
            <a:r>
              <a:rPr lang="en-US" sz="2000" dirty="0"/>
              <a:t>it will likely run!</a:t>
            </a:r>
          </a:p>
          <a:p>
            <a:endParaRPr lang="en-US" sz="2000" dirty="0"/>
          </a:p>
          <a:p>
            <a:r>
              <a:rPr lang="en-US" sz="2000" dirty="0"/>
              <a:t>C++ makes seriously fast, small footprint programs! </a:t>
            </a:r>
          </a:p>
          <a:p>
            <a:pPr lvl="1"/>
            <a:r>
              <a:rPr lang="en-US" sz="1800" dirty="0"/>
              <a:t>	Probably the best of any language!</a:t>
            </a:r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57802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83AC6-5BA5-4A07-9061-454161769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555" y="442913"/>
            <a:ext cx="7785685" cy="815364"/>
          </a:xfrm>
        </p:spPr>
        <p:txBody>
          <a:bodyPr anchor="b">
            <a:normAutofit/>
          </a:bodyPr>
          <a:lstStyle/>
          <a:p>
            <a:r>
              <a:rPr lang="en-US" dirty="0"/>
              <a:t>Compiler: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83978-9BD0-4FCC-95E7-CA860419E5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554" y="1617785"/>
            <a:ext cx="9112737" cy="4797302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“a program that converts instructions into a machine-code or lower-level form so that they can be read and executed by a computer.”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dirty="0"/>
              <a:t>Converts the stuff you’re writing into something the computer can actually execute!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dirty="0"/>
              <a:t>(you’ve seen the .exe extension – that’s the executable version of code written in </a:t>
            </a:r>
            <a:r>
              <a:rPr lang="en-US" dirty="0" err="1"/>
              <a:t>c++</a:t>
            </a:r>
            <a:r>
              <a:rPr lang="en-US" dirty="0"/>
              <a:t>/java/etc. created by the compiler)</a:t>
            </a:r>
          </a:p>
          <a:p>
            <a:pPr marL="685800" lvl="1">
              <a:buFont typeface="Arial" panose="020B0604020202020204" pitchFamily="34" charset="0"/>
              <a:buChar char="•"/>
            </a:pPr>
            <a:endParaRPr lang="en-US" dirty="0"/>
          </a:p>
          <a:p>
            <a:pPr marL="285750">
              <a:buFont typeface="Arial" panose="020B0604020202020204" pitchFamily="34" charset="0"/>
              <a:buChar char="•"/>
            </a:pPr>
            <a:r>
              <a:rPr lang="en-US" dirty="0"/>
              <a:t>Why compilers are likeable: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dirty="0"/>
              <a:t>They can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look at all of your code at once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/>
              <a:t>before turning it into executable code </a:t>
            </a:r>
          </a:p>
          <a:p>
            <a:pPr marL="1085850" lvl="2">
              <a:buFont typeface="Arial" panose="020B0604020202020204" pitchFamily="34" charset="0"/>
              <a:buChar char="•"/>
            </a:pPr>
            <a:r>
              <a:rPr lang="en-US" dirty="0"/>
              <a:t>(so notice redundancies, things used frequently, more efficient ways to execute a loop, etc.)</a:t>
            </a:r>
          </a:p>
          <a:p>
            <a:pPr marL="1085850" lvl="2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MAKES EXTREMELY EFFICIENT, FAST, SMALL MEMORY FOOTPRINT </a:t>
            </a:r>
            <a:r>
              <a:rPr lang="en-US" b="1" i="1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Execuable</a:t>
            </a:r>
            <a:r>
              <a:rPr lang="en-US" b="1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code!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dirty="0"/>
              <a:t>They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make .exe files </a:t>
            </a:r>
            <a:r>
              <a:rPr lang="en-US" dirty="0"/>
              <a:t>that companies can sell to people without selling the actual code </a:t>
            </a:r>
          </a:p>
          <a:p>
            <a:pPr marL="1085850" lvl="2">
              <a:buFont typeface="Arial" panose="020B0604020202020204" pitchFamily="34" charset="0"/>
              <a:buChar char="•"/>
            </a:pPr>
            <a:r>
              <a:rPr lang="en-US" dirty="0"/>
              <a:t>So people have to buy it – they can’t modify or make their own executable.</a:t>
            </a:r>
          </a:p>
          <a:p>
            <a:pPr marL="685800"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014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DCF93-3A60-4107-8C3A-65CA1CBC2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66800"/>
            <a:ext cx="8596668" cy="1320800"/>
          </a:xfrm>
        </p:spPr>
        <p:txBody>
          <a:bodyPr/>
          <a:lstStyle/>
          <a:p>
            <a:r>
              <a:rPr lang="en-US" dirty="0"/>
              <a:t>Scope and Compilers: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A79FF-3943-44D9-8B2D-8FE0D9E20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651759"/>
            <a:ext cx="7657041" cy="3389603"/>
          </a:xfrm>
        </p:spPr>
        <p:txBody>
          <a:bodyPr/>
          <a:lstStyle/>
          <a:p>
            <a:r>
              <a:rPr lang="en-US" dirty="0"/>
              <a:t>The compiler controls the scope for most variables and parameters, </a:t>
            </a:r>
          </a:p>
          <a:p>
            <a:pPr lvl="1"/>
            <a:r>
              <a:rPr lang="en-US" dirty="0"/>
              <a:t>Compiler controls the 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STACK memory</a:t>
            </a:r>
          </a:p>
          <a:p>
            <a:pPr lvl="2"/>
            <a:r>
              <a:rPr lang="en-US" dirty="0"/>
              <a:t>Compiler controls 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when memory is set aside </a:t>
            </a:r>
            <a:r>
              <a:rPr lang="en-US" dirty="0"/>
              <a:t>in the STACK for a parameter, a variable, etc.</a:t>
            </a:r>
          </a:p>
          <a:p>
            <a:pPr lvl="2"/>
            <a:r>
              <a:rPr lang="en-US" dirty="0"/>
              <a:t>Compiler controls 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when the memory in the stack is freed</a:t>
            </a:r>
            <a:r>
              <a:rPr lang="en-US" dirty="0"/>
              <a:t> so that </a:t>
            </a:r>
            <a:br>
              <a:rPr lang="en-US" dirty="0"/>
            </a:br>
            <a:r>
              <a:rPr lang="en-US" dirty="0"/>
              <a:t>other variables and parameters can use that space.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496B91-A11A-4980-99BE-850CE37614B0}"/>
              </a:ext>
            </a:extLst>
          </p:cNvPr>
          <p:cNvSpPr txBox="1"/>
          <p:nvPr/>
        </p:nvSpPr>
        <p:spPr>
          <a:xfrm>
            <a:off x="7531419" y="311086"/>
            <a:ext cx="4343399" cy="13542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en-US" dirty="0"/>
              <a:t>“The life and death cycle of a variable – nature’s misunderstood bits”</a:t>
            </a:r>
          </a:p>
          <a:p>
            <a:pPr lvl="2"/>
            <a:r>
              <a:rPr lang="en-US" sz="1400" dirty="0"/>
              <a:t> – </a:t>
            </a:r>
            <a:r>
              <a:rPr lang="en-US" sz="1400" i="1" dirty="0"/>
              <a:t>coming soon to the National Geographic Channel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260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87234-3AA7-4B73-BA81-618000AEB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432" y="1249197"/>
            <a:ext cx="3751792" cy="2863849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US" sz="1300" dirty="0">
                <a:solidFill>
                  <a:schemeClr val="tx1"/>
                </a:solidFill>
                <a:latin typeface="Consolas" panose="020B0609020204030204" pitchFamily="49" charset="0"/>
              </a:rPr>
              <a:t>int main() {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</a:rPr>
              <a:t>   int x;</a:t>
            </a:r>
            <a:endParaRPr lang="en-US" sz="1300" u="sng" dirty="0">
              <a:solidFill>
                <a:srgbClr val="C00000"/>
              </a:solidFill>
              <a:latin typeface="Consolas" panose="020B0609020204030204" pitchFamily="49" charset="0"/>
            </a:endParaRP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</a:rPr>
              <a:t>   </a:t>
            </a:r>
            <a:r>
              <a:rPr lang="en-US" sz="1300" dirty="0" err="1">
                <a:solidFill>
                  <a:srgbClr val="C00000"/>
                </a:solidFill>
                <a:latin typeface="Consolas" panose="020B0609020204030204" pitchFamily="49" charset="0"/>
              </a:rPr>
              <a:t>cout</a:t>
            </a: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</a:rPr>
              <a:t> &lt;&lt; “Enter a num”&lt;&lt;</a:t>
            </a:r>
            <a:r>
              <a:rPr lang="en-US" sz="1300" dirty="0" err="1">
                <a:solidFill>
                  <a:srgbClr val="C00000"/>
                </a:solidFill>
                <a:latin typeface="Consolas" panose="020B0609020204030204" pitchFamily="49" charset="0"/>
              </a:rPr>
              <a:t>endl</a:t>
            </a: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</a:rPr>
              <a:t>;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</a:rPr>
              <a:t>   </a:t>
            </a:r>
            <a:r>
              <a:rPr lang="en-US" sz="1300" dirty="0" err="1">
                <a:solidFill>
                  <a:srgbClr val="C00000"/>
                </a:solidFill>
                <a:latin typeface="Consolas" panose="020B0609020204030204" pitchFamily="49" charset="0"/>
              </a:rPr>
              <a:t>cin</a:t>
            </a: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</a:rPr>
              <a:t>&gt;&gt;x;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</a:rPr>
              <a:t>   return 0;</a:t>
            </a:r>
          </a:p>
          <a:p>
            <a:pPr algn="l">
              <a:buFont typeface="+mj-lt"/>
              <a:buAutoNum type="arabicPeriod"/>
            </a:pPr>
            <a:r>
              <a:rPr lang="en-US" sz="13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marL="0" indent="0" algn="l">
              <a:buNone/>
            </a:pPr>
            <a:r>
              <a:rPr lang="en-US"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Above: </a:t>
            </a:r>
            <a:r>
              <a:rPr lang="en-US" sz="13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 lives from line 2 to 5:</a:t>
            </a:r>
          </a:p>
          <a:p>
            <a:pPr marL="0" indent="0" algn="l">
              <a:buNone/>
            </a:pPr>
            <a:r>
              <a:rPr lang="en-US"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 comes into scope (aka has memory space on the stack) in </a:t>
            </a:r>
            <a:r>
              <a:rPr lang="en-US" sz="13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line 2</a:t>
            </a:r>
          </a:p>
          <a:p>
            <a:pPr marL="0" indent="0" algn="l">
              <a:buNone/>
            </a:pPr>
            <a:r>
              <a:rPr lang="en-US"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 goes out of scope (aka its memory space is freed on the stack) in </a:t>
            </a:r>
            <a:r>
              <a:rPr lang="en-US" sz="13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line 5</a:t>
            </a:r>
            <a:endParaRPr lang="en-US" sz="1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3015503-45A9-4077-93EF-E2BB2C05E769}"/>
              </a:ext>
            </a:extLst>
          </p:cNvPr>
          <p:cNvSpPr txBox="1">
            <a:spLocks/>
          </p:cNvSpPr>
          <p:nvPr/>
        </p:nvSpPr>
        <p:spPr>
          <a:xfrm>
            <a:off x="6928516" y="834858"/>
            <a:ext cx="3751792" cy="32781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300" dirty="0">
                <a:solidFill>
                  <a:schemeClr val="tx1"/>
                </a:solidFill>
                <a:latin typeface="Consolas" panose="020B0609020204030204" pitchFamily="49" charset="0"/>
              </a:rPr>
              <a:t>int main() {</a:t>
            </a:r>
          </a:p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300" dirty="0">
                <a:solidFill>
                  <a:schemeClr val="tx1"/>
                </a:solidFill>
                <a:latin typeface="Consolas" panose="020B0609020204030204" pitchFamily="49" charset="0"/>
              </a:rPr>
              <a:t>   int x = 4;</a:t>
            </a:r>
            <a:endParaRPr lang="en-US" sz="1300" u="sng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300" dirty="0">
                <a:solidFill>
                  <a:schemeClr val="tx1"/>
                </a:solidFill>
                <a:latin typeface="Consolas" panose="020B0609020204030204" pitchFamily="49" charset="0"/>
              </a:rPr>
              <a:t>   func1(x);</a:t>
            </a:r>
          </a:p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300" dirty="0">
                <a:solidFill>
                  <a:schemeClr val="tx1"/>
                </a:solidFill>
                <a:latin typeface="Consolas" panose="020B0609020204030204" pitchFamily="49" charset="0"/>
              </a:rPr>
              <a:t>   </a:t>
            </a:r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//</a:t>
            </a:r>
            <a:r>
              <a:rPr lang="en-US" sz="1300" b="1" dirty="0" err="1">
                <a:solidFill>
                  <a:schemeClr val="tx1"/>
                </a:solidFill>
                <a:latin typeface="Consolas" panose="020B0609020204030204" pitchFamily="49" charset="0"/>
              </a:rPr>
              <a:t>cout</a:t>
            </a:r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 &lt;&lt; k &lt;&lt; </a:t>
            </a:r>
            <a:r>
              <a:rPr lang="en-US" sz="1300" b="1" dirty="0" err="1">
                <a:solidFill>
                  <a:schemeClr val="tx1"/>
                </a:solidFill>
                <a:latin typeface="Consolas" panose="020B0609020204030204" pitchFamily="49" charset="0"/>
              </a:rPr>
              <a:t>endl</a:t>
            </a:r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300" dirty="0">
                <a:solidFill>
                  <a:schemeClr val="tx1"/>
                </a:solidFill>
                <a:latin typeface="Consolas" panose="020B0609020204030204" pitchFamily="49" charset="0"/>
              </a:rPr>
              <a:t>   return 0;</a:t>
            </a:r>
          </a:p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3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</a:rPr>
              <a:t>void func1(int k) {</a:t>
            </a:r>
          </a:p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</a:rPr>
              <a:t>   k = k +2;</a:t>
            </a:r>
          </a:p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</a:rPr>
              <a:t>   return;</a:t>
            </a:r>
          </a:p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3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buFont typeface="Wingdings 3" charset="2"/>
              <a:buNone/>
            </a:pPr>
            <a:r>
              <a:rPr lang="en-US"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 comes into scope in </a:t>
            </a:r>
            <a:r>
              <a:rPr lang="en-US" sz="13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line 7</a:t>
            </a:r>
          </a:p>
          <a:p>
            <a:pPr marL="0" indent="0">
              <a:buFont typeface="Wingdings 3" charset="2"/>
              <a:buNone/>
            </a:pPr>
            <a:r>
              <a:rPr lang="en-US"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 goes out of scope in </a:t>
            </a:r>
            <a:r>
              <a:rPr lang="en-US" sz="13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line 9</a:t>
            </a:r>
          </a:p>
          <a:p>
            <a:pPr marL="0" indent="0">
              <a:buFont typeface="Wingdings 3" charset="2"/>
              <a:buNone/>
            </a:pPr>
            <a:r>
              <a:rPr lang="en-US" sz="1300" b="1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Line 4 would give you an error because k no longer exists!</a:t>
            </a:r>
            <a:endParaRPr lang="en-US" sz="13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366C4D-6914-4476-8CBE-A1D5D1908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3224" y="278639"/>
            <a:ext cx="2523066" cy="719144"/>
          </a:xfrm>
        </p:spPr>
        <p:txBody>
          <a:bodyPr>
            <a:normAutofit/>
          </a:bodyPr>
          <a:lstStyle/>
          <a:p>
            <a:r>
              <a:rPr lang="en-US" dirty="0"/>
              <a:t>Examples: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957B17D-9877-4C3D-97B1-39C51A64803C}"/>
              </a:ext>
            </a:extLst>
          </p:cNvPr>
          <p:cNvSpPr txBox="1">
            <a:spLocks/>
          </p:cNvSpPr>
          <p:nvPr/>
        </p:nvSpPr>
        <p:spPr>
          <a:xfrm>
            <a:off x="3253317" y="3638468"/>
            <a:ext cx="3751792" cy="28638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buFont typeface="+mj-lt"/>
              <a:buAutoNum type="arabicPeriod"/>
            </a:pPr>
            <a:r>
              <a:rPr lang="en-US" sz="1300" dirty="0">
                <a:solidFill>
                  <a:schemeClr val="tx1"/>
                </a:solidFill>
                <a:latin typeface="Consolas" panose="020B0609020204030204" pitchFamily="49" charset="0"/>
              </a:rPr>
              <a:t>int main() {</a:t>
            </a:r>
          </a:p>
          <a:p>
            <a:pPr>
              <a:spcBef>
                <a:spcPts val="300"/>
              </a:spcBef>
              <a:buFont typeface="+mj-lt"/>
              <a:buAutoNum type="arabicPeriod"/>
            </a:pPr>
            <a:r>
              <a:rPr lang="en-US" sz="1300" dirty="0">
                <a:solidFill>
                  <a:schemeClr val="tx1"/>
                </a:solidFill>
                <a:latin typeface="Consolas" panose="020B0609020204030204" pitchFamily="49" charset="0"/>
              </a:rPr>
              <a:t>   </a:t>
            </a:r>
            <a:r>
              <a:rPr lang="en-US" sz="1300" dirty="0" err="1">
                <a:solidFill>
                  <a:schemeClr val="tx1"/>
                </a:solidFill>
                <a:latin typeface="Consolas" panose="020B0609020204030204" pitchFamily="49" charset="0"/>
              </a:rPr>
              <a:t>srand</a:t>
            </a:r>
            <a:r>
              <a:rPr lang="en-US" sz="1300" dirty="0">
                <a:solidFill>
                  <a:schemeClr val="tx1"/>
                </a:solidFill>
                <a:latin typeface="Consolas" panose="020B0609020204030204" pitchFamily="49" charset="0"/>
              </a:rPr>
              <a:t>(time(NULL));</a:t>
            </a:r>
          </a:p>
          <a:p>
            <a:pPr>
              <a:spcBef>
                <a:spcPts val="300"/>
              </a:spcBef>
              <a:buFont typeface="+mj-lt"/>
              <a:buAutoNum type="arabicPeriod"/>
            </a:pPr>
            <a:r>
              <a:rPr lang="en-US" sz="1300" dirty="0">
                <a:solidFill>
                  <a:schemeClr val="tx1"/>
                </a:solidFill>
                <a:latin typeface="Consolas" panose="020B0609020204030204" pitchFamily="49" charset="0"/>
              </a:rPr>
              <a:t>   </a:t>
            </a: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</a:rPr>
              <a:t>for (int </a:t>
            </a:r>
            <a:r>
              <a:rPr lang="en-US" sz="1300" dirty="0" err="1">
                <a:solidFill>
                  <a:srgbClr val="C00000"/>
                </a:solidFill>
                <a:latin typeface="Consolas" panose="020B0609020204030204" pitchFamily="49" charset="0"/>
              </a:rPr>
              <a:t>i</a:t>
            </a: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</a:rPr>
              <a:t>=0;i&lt;10;i++) {</a:t>
            </a:r>
          </a:p>
          <a:p>
            <a:pPr>
              <a:spcBef>
                <a:spcPts val="300"/>
              </a:spcBef>
              <a:buFont typeface="+mj-lt"/>
              <a:buAutoNum type="arabicPeriod"/>
            </a:pP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</a:rPr>
              <a:t>       </a:t>
            </a:r>
            <a:r>
              <a:rPr lang="en-US" sz="1300" dirty="0" err="1">
                <a:solidFill>
                  <a:srgbClr val="C00000"/>
                </a:solidFill>
                <a:latin typeface="Consolas" panose="020B0609020204030204" pitchFamily="49" charset="0"/>
              </a:rPr>
              <a:t>cout</a:t>
            </a: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</a:rPr>
              <a:t> &lt;&lt; rand()%</a:t>
            </a:r>
            <a:r>
              <a:rPr lang="en-US" sz="1300" dirty="0" err="1">
                <a:solidFill>
                  <a:srgbClr val="C00000"/>
                </a:solidFill>
                <a:latin typeface="Consolas" panose="020B0609020204030204" pitchFamily="49" charset="0"/>
              </a:rPr>
              <a:t>i</a:t>
            </a: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</a:rPr>
              <a:t>&lt;&lt;</a:t>
            </a:r>
            <a:r>
              <a:rPr lang="en-US" sz="1300" dirty="0" err="1">
                <a:solidFill>
                  <a:srgbClr val="C00000"/>
                </a:solidFill>
                <a:latin typeface="Consolas" panose="020B0609020204030204" pitchFamily="49" charset="0"/>
              </a:rPr>
              <a:t>endl</a:t>
            </a: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ts val="300"/>
              </a:spcBef>
              <a:buFont typeface="+mj-lt"/>
              <a:buAutoNum type="arabicPeriod"/>
            </a:pP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</a:rPr>
              <a:t>   }</a:t>
            </a:r>
          </a:p>
          <a:p>
            <a:pPr>
              <a:spcBef>
                <a:spcPts val="300"/>
              </a:spcBef>
              <a:buFont typeface="+mj-lt"/>
              <a:buAutoNum type="arabicPeriod"/>
            </a:pPr>
            <a:r>
              <a:rPr lang="en-US" sz="1300" dirty="0">
                <a:solidFill>
                  <a:schemeClr val="tx1"/>
                </a:solidFill>
                <a:latin typeface="Consolas" panose="020B0609020204030204" pitchFamily="49" charset="0"/>
              </a:rPr>
              <a:t>   // </a:t>
            </a:r>
            <a:r>
              <a:rPr lang="en-US" sz="1300" dirty="0" err="1">
                <a:solidFill>
                  <a:schemeClr val="tx1"/>
                </a:solidFill>
                <a:latin typeface="Consolas" panose="020B0609020204030204" pitchFamily="49" charset="0"/>
              </a:rPr>
              <a:t>cout</a:t>
            </a:r>
            <a:r>
              <a:rPr lang="en-US" sz="1300" dirty="0">
                <a:solidFill>
                  <a:schemeClr val="tx1"/>
                </a:solidFill>
                <a:latin typeface="Consolas" panose="020B0609020204030204" pitchFamily="49" charset="0"/>
              </a:rPr>
              <a:t> &lt;&lt; </a:t>
            </a:r>
            <a:r>
              <a:rPr lang="en-US" sz="1300" dirty="0" err="1">
                <a:solidFill>
                  <a:schemeClr val="tx1"/>
                </a:solidFill>
                <a:latin typeface="Consolas" panose="020B0609020204030204" pitchFamily="49" charset="0"/>
              </a:rPr>
              <a:t>i</a:t>
            </a:r>
            <a:r>
              <a:rPr lang="en-US" sz="1300" dirty="0">
                <a:solidFill>
                  <a:schemeClr val="tx1"/>
                </a:solidFill>
                <a:latin typeface="Consolas" panose="020B0609020204030204" pitchFamily="49" charset="0"/>
              </a:rPr>
              <a:t>&lt;&lt;</a:t>
            </a:r>
            <a:r>
              <a:rPr lang="en-US" sz="1300" dirty="0" err="1">
                <a:solidFill>
                  <a:schemeClr val="tx1"/>
                </a:solidFill>
                <a:latin typeface="Consolas" panose="020B0609020204030204" pitchFamily="49" charset="0"/>
              </a:rPr>
              <a:t>endl</a:t>
            </a:r>
            <a:r>
              <a:rPr lang="en-US" sz="1300" dirty="0">
                <a:solidFill>
                  <a:schemeClr val="tx1"/>
                </a:solidFill>
                <a:latin typeface="Consolas" panose="020B0609020204030204" pitchFamily="49" charset="0"/>
              </a:rPr>
              <a:t>;  </a:t>
            </a:r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GIVES AN ERROR</a:t>
            </a:r>
          </a:p>
          <a:p>
            <a:pPr>
              <a:spcBef>
                <a:spcPts val="300"/>
              </a:spcBef>
              <a:buFont typeface="+mj-lt"/>
              <a:buAutoNum type="arabicPeriod"/>
            </a:pPr>
            <a:r>
              <a:rPr lang="en-US" sz="1300" dirty="0">
                <a:solidFill>
                  <a:schemeClr val="tx1"/>
                </a:solidFill>
                <a:latin typeface="Consolas" panose="020B0609020204030204" pitchFamily="49" charset="0"/>
              </a:rPr>
              <a:t>   return 0;</a:t>
            </a:r>
          </a:p>
          <a:p>
            <a:pPr>
              <a:buFont typeface="+mj-lt"/>
              <a:buAutoNum type="arabicPeriod"/>
            </a:pPr>
            <a:r>
              <a:rPr lang="en-US" sz="13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buFont typeface="Wingdings 3" charset="2"/>
              <a:buNone/>
            </a:pPr>
            <a:r>
              <a:rPr lang="en-US" sz="13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Above:</a:t>
            </a:r>
            <a:r>
              <a:rPr lang="en-US" sz="13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3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lives from 3 to 5</a:t>
            </a:r>
          </a:p>
          <a:p>
            <a:pPr marL="0" indent="0">
              <a:buFont typeface="Wingdings 3" charset="2"/>
              <a:buNone/>
            </a:pPr>
            <a:r>
              <a:rPr lang="en-US" sz="13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comes into scope (aka has memory space on the stack) in </a:t>
            </a:r>
            <a:r>
              <a:rPr lang="en-US" sz="13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line 3</a:t>
            </a:r>
          </a:p>
          <a:p>
            <a:pPr marL="0" indent="0">
              <a:buFont typeface="Wingdings 3" charset="2"/>
              <a:buNone/>
            </a:pPr>
            <a:r>
              <a:rPr lang="en-US" sz="13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goes out of scope after the for loop has completed, in </a:t>
            </a:r>
            <a:r>
              <a:rPr lang="en-US" sz="13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line 5</a:t>
            </a:r>
            <a:endParaRPr lang="en-US" sz="1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 descr="A close-up of a child&#10;&#10;Description automatically generated with medium confidence">
            <a:extLst>
              <a:ext uri="{FF2B5EF4-FFF2-40B4-BE49-F238E27FC236}">
                <a16:creationId xmlns:a16="http://schemas.microsoft.com/office/drawing/2014/main" id="{CDFE3722-C875-454D-AF17-4A3FB06652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8908" y="3371617"/>
            <a:ext cx="1020981" cy="943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997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DA7C2DD-7B5D-4485-9121-77F3697D2A50}"/>
              </a:ext>
            </a:extLst>
          </p:cNvPr>
          <p:cNvSpPr txBox="1">
            <a:spLocks/>
          </p:cNvSpPr>
          <p:nvPr/>
        </p:nvSpPr>
        <p:spPr>
          <a:xfrm>
            <a:off x="5504937" y="325755"/>
            <a:ext cx="6765168" cy="644080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int main() {</a:t>
            </a:r>
          </a:p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   int *x = func3(7);</a:t>
            </a:r>
          </a:p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   for (int </a:t>
            </a:r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</a:rPr>
              <a:t>ct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=0;ct&lt;7;ct++) {</a:t>
            </a:r>
          </a:p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     </a:t>
            </a:r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</a:rPr>
              <a:t>cout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&lt;&lt;x[</a:t>
            </a:r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</a:rPr>
              <a:t>ct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]&lt;&lt;</a:t>
            </a:r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</a:rPr>
              <a:t>endl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   }</a:t>
            </a:r>
          </a:p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   return 0;</a:t>
            </a:r>
          </a:p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int *func3(int k) {</a:t>
            </a:r>
          </a:p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int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arr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[k];</a:t>
            </a:r>
          </a:p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for(int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=0;i&lt;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k;i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++) {</a:t>
            </a:r>
          </a:p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arr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[k] = rand()%10;</a:t>
            </a:r>
          </a:p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}</a:t>
            </a:r>
          </a:p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return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arr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buFont typeface="Wingdings 3" charset="2"/>
              <a:buNone/>
            </a:pPr>
            <a:r>
              <a:rPr lang="en-US" sz="1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NOPE </a:t>
            </a:r>
            <a:r>
              <a:rPr lang="en-US" sz="14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NOPE</a:t>
            </a:r>
            <a:r>
              <a:rPr lang="en-US" sz="1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NOPE!!!!!</a:t>
            </a:r>
          </a:p>
          <a:p>
            <a:pPr marL="0" indent="0">
              <a:buFont typeface="Wingdings 3" charset="2"/>
              <a:buNone/>
            </a:pPr>
            <a:r>
              <a:rPr lang="en-US" sz="1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came into existence in line 9</a:t>
            </a:r>
          </a:p>
          <a:p>
            <a:pPr marL="0" indent="0">
              <a:buFont typeface="Wingdings 3" charset="2"/>
              <a:buNone/>
            </a:pPr>
            <a:r>
              <a:rPr lang="en-US" sz="1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died a painful death in line 13</a:t>
            </a:r>
          </a:p>
          <a:p>
            <a:pPr marL="0" indent="0">
              <a:buFont typeface="Wingdings 3" charset="2"/>
              <a:buNone/>
            </a:pP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ADDRESS of </a:t>
            </a:r>
            <a:r>
              <a:rPr lang="en-US" sz="1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was returned from the function, but the array itself no longer exists.</a:t>
            </a:r>
          </a:p>
          <a:p>
            <a:pPr marL="0" indent="0">
              <a:buFont typeface="Wingdings 3" charset="2"/>
              <a:buNone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The array, with its random numbers, </a:t>
            </a: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no longer </a:t>
            </a:r>
            <a:b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exits in line 3 through line 6.  </a:t>
            </a:r>
          </a:p>
          <a:p>
            <a:pPr marL="0" indent="0">
              <a:buFont typeface="Wingdings 3" charset="2"/>
              <a:buNone/>
            </a:pP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Wingdings 3" charset="2"/>
              <a:buNone/>
            </a:pP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			                                                              BAD CODER!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B76D6BE-3C4C-4319-9426-23BFDB5CFD67}"/>
              </a:ext>
            </a:extLst>
          </p:cNvPr>
          <p:cNvSpPr txBox="1">
            <a:spLocks/>
          </p:cNvSpPr>
          <p:nvPr/>
        </p:nvSpPr>
        <p:spPr>
          <a:xfrm>
            <a:off x="704189" y="1611479"/>
            <a:ext cx="4159275" cy="45207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00"/>
              </a:spcBef>
              <a:buFont typeface="+mj-lt"/>
              <a:buAutoNum type="arabicPeriod"/>
            </a:pP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int main() {x</a:t>
            </a:r>
          </a:p>
          <a:p>
            <a:pPr>
              <a:spcBef>
                <a:spcPts val="100"/>
              </a:spcBef>
              <a:buFont typeface="+mj-lt"/>
              <a:buAutoNum type="arabicPeriod"/>
            </a:pP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   func2();</a:t>
            </a:r>
          </a:p>
          <a:p>
            <a:pPr>
              <a:spcBef>
                <a:spcPts val="100"/>
              </a:spcBef>
              <a:buFont typeface="+mj-lt"/>
              <a:buAutoNum type="arabicPeriod"/>
            </a:pP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   return 0;</a:t>
            </a:r>
          </a:p>
          <a:p>
            <a:pPr>
              <a:spcBef>
                <a:spcPts val="10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spcBef>
                <a:spcPts val="10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void func2() {</a:t>
            </a:r>
          </a:p>
          <a:p>
            <a:pPr>
              <a:spcBef>
                <a:spcPts val="10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int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ct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0;</a:t>
            </a:r>
          </a:p>
          <a:p>
            <a:pPr>
              <a:spcBef>
                <a:spcPts val="10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    while (</a:t>
            </a:r>
            <a:r>
              <a:rPr lang="en-US" sz="1400" dirty="0" err="1">
                <a:solidFill>
                  <a:srgbClr val="C00000"/>
                </a:solidFill>
                <a:latin typeface="Consolas" panose="020B0609020204030204" pitchFamily="49" charset="0"/>
              </a:rPr>
              <a:t>ct</a:t>
            </a:r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 &lt; 10) {</a:t>
            </a:r>
          </a:p>
          <a:p>
            <a:pPr>
              <a:spcBef>
                <a:spcPts val="10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        int gnat = </a:t>
            </a:r>
            <a:r>
              <a:rPr lang="en-US" sz="1400" dirty="0" err="1">
                <a:solidFill>
                  <a:srgbClr val="C00000"/>
                </a:solidFill>
                <a:latin typeface="Consolas" panose="020B0609020204030204" pitchFamily="49" charset="0"/>
              </a:rPr>
              <a:t>ct</a:t>
            </a:r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 * 12;</a:t>
            </a:r>
          </a:p>
          <a:p>
            <a:pPr>
              <a:spcBef>
                <a:spcPts val="10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 err="1">
                <a:solidFill>
                  <a:srgbClr val="C00000"/>
                </a:solidFill>
                <a:latin typeface="Consolas" panose="020B0609020204030204" pitchFamily="49" charset="0"/>
              </a:rPr>
              <a:t>cout</a:t>
            </a:r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 &lt;&lt; gnat &lt;&lt; </a:t>
            </a:r>
            <a:r>
              <a:rPr lang="en-US" sz="1400" dirty="0" err="1">
                <a:solidFill>
                  <a:srgbClr val="C00000"/>
                </a:solidFill>
                <a:latin typeface="Consolas" panose="020B0609020204030204" pitchFamily="49" charset="0"/>
              </a:rPr>
              <a:t>endl</a:t>
            </a:r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ts val="10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 err="1">
                <a:solidFill>
                  <a:srgbClr val="C00000"/>
                </a:solidFill>
                <a:latin typeface="Consolas" panose="020B0609020204030204" pitchFamily="49" charset="0"/>
              </a:rPr>
              <a:t>ct</a:t>
            </a:r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 ++;</a:t>
            </a:r>
          </a:p>
          <a:p>
            <a:pPr>
              <a:spcBef>
                <a:spcPts val="10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   }</a:t>
            </a:r>
          </a:p>
          <a:p>
            <a:pPr>
              <a:spcBef>
                <a:spcPts val="10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return;</a:t>
            </a:r>
          </a:p>
          <a:p>
            <a:pPr>
              <a:spcBef>
                <a:spcPts val="10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spcBef>
                <a:spcPts val="500"/>
              </a:spcBef>
              <a:buFont typeface="Wingdings 3" charset="2"/>
              <a:buNone/>
            </a:pP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Gnat comes into and goes out of existence </a:t>
            </a:r>
            <a:r>
              <a:rPr lang="en-US" sz="1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 </a:t>
            </a:r>
            <a:br>
              <a:rPr lang="en-US" sz="1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times!</a:t>
            </a:r>
          </a:p>
          <a:p>
            <a:pPr marL="0" indent="0">
              <a:spcBef>
                <a:spcPts val="500"/>
              </a:spcBef>
              <a:buFont typeface="Wingdings 3" charset="2"/>
              <a:buNone/>
            </a:pP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Comes alive: </a:t>
            </a:r>
            <a:r>
              <a:rPr lang="en-US"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line 8</a:t>
            </a:r>
            <a:endParaRPr lang="en-US" sz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500"/>
              </a:spcBef>
              <a:buFont typeface="Wingdings 3" charset="2"/>
              <a:buNone/>
            </a:pPr>
            <a:endParaRPr lang="en-US" sz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500"/>
              </a:spcBef>
              <a:buFont typeface="Wingdings 3" charset="2"/>
              <a:buNone/>
            </a:pP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Dies a sad death, line 11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366C4D-6914-4476-8CBE-A1D5D1908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2032" y="29443"/>
            <a:ext cx="4203727" cy="719144"/>
          </a:xfrm>
        </p:spPr>
        <p:txBody>
          <a:bodyPr>
            <a:normAutofit/>
          </a:bodyPr>
          <a:lstStyle/>
          <a:p>
            <a:r>
              <a:rPr lang="en-US" dirty="0"/>
              <a:t>More Examples:</a:t>
            </a:r>
          </a:p>
        </p:txBody>
      </p:sp>
      <p:pic>
        <p:nvPicPr>
          <p:cNvPr id="13" name="Picture 12" descr="A picture containing clipart&#10;&#10;Description automatically generated">
            <a:extLst>
              <a:ext uri="{FF2B5EF4-FFF2-40B4-BE49-F238E27FC236}">
                <a16:creationId xmlns:a16="http://schemas.microsoft.com/office/drawing/2014/main" id="{E8F839B9-C68B-4D3D-B7DE-AB76288319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9976" y="5139524"/>
            <a:ext cx="1391954" cy="97790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A84C0D3-0CDA-49B5-9B16-8702C2C89D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417943" y="5379312"/>
            <a:ext cx="1463542" cy="1362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943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3C74AB-97E9-4614-B3EC-E0E4C96EE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en-US" dirty="0"/>
              <a:t>Take-aways:	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D2CD5-E5BB-42C5-BFEC-2B0B4F832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514350"/>
            <a:ext cx="6341016" cy="5686425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rmAutofit/>
          </a:bodyPr>
          <a:lstStyle/>
          <a:p>
            <a:r>
              <a:rPr lang="en-US" dirty="0"/>
              <a:t>Compilers make efficient executable files!</a:t>
            </a:r>
          </a:p>
          <a:p>
            <a:pPr lvl="1"/>
            <a:r>
              <a:rPr lang="en-US" dirty="0"/>
              <a:t>Files that your machine can execute, .exe files</a:t>
            </a:r>
          </a:p>
          <a:p>
            <a:r>
              <a:rPr lang="en-US" dirty="0"/>
              <a:t>To do that, compilers control a part of the memory known as the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stack</a:t>
            </a:r>
          </a:p>
          <a:p>
            <a:pPr lvl="1"/>
            <a:r>
              <a:rPr lang="en-US" dirty="0"/>
              <a:t>Compilers control:</a:t>
            </a:r>
          </a:p>
          <a:p>
            <a:pPr lvl="2"/>
            <a:r>
              <a:rPr lang="en-US" dirty="0"/>
              <a:t> when space is set aside in the stack for a variable/ parameter </a:t>
            </a:r>
          </a:p>
          <a:p>
            <a:pPr lvl="2"/>
            <a:r>
              <a:rPr lang="en-US" dirty="0"/>
              <a:t>and when it is freed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Scope: </a:t>
            </a:r>
            <a:r>
              <a:rPr lang="en-US" dirty="0"/>
              <a:t>from when a variable has space set aside in memory until that memory is freed and the variable no longer exists (life to death of a variable)</a:t>
            </a:r>
          </a:p>
          <a:p>
            <a:r>
              <a:rPr lang="en-US" dirty="0"/>
              <a:t>The compiler tries to keep variables/parameters in scope (existing on the stack)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for as short of a period as possible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so that the </a:t>
            </a:r>
            <a:r>
              <a:rPr lang="en-US" b="1" i="1" dirty="0"/>
              <a:t>memory footprint </a:t>
            </a:r>
            <a:r>
              <a:rPr lang="en-US" dirty="0"/>
              <a:t>of the executable </a:t>
            </a:r>
            <a:r>
              <a:rPr lang="en-US" b="1" i="1" dirty="0"/>
              <a:t>is small</a:t>
            </a:r>
            <a:r>
              <a:rPr lang="en-US" dirty="0"/>
              <a:t>.</a:t>
            </a: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472419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9957</TotalTime>
  <Words>926</Words>
  <Application>Microsoft Office PowerPoint</Application>
  <PresentationFormat>Widescreen</PresentationFormat>
  <Paragraphs>112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Consolas</vt:lpstr>
      <vt:lpstr>Trebuchet MS</vt:lpstr>
      <vt:lpstr>Wingdings 3</vt:lpstr>
      <vt:lpstr>Facet</vt:lpstr>
      <vt:lpstr>Scope </vt:lpstr>
      <vt:lpstr>Variables/parameters and memory</vt:lpstr>
      <vt:lpstr>Compiler:</vt:lpstr>
      <vt:lpstr>Scope and Compilers:</vt:lpstr>
      <vt:lpstr>Examples:</vt:lpstr>
      <vt:lpstr>More Examples:</vt:lpstr>
      <vt:lpstr>Take-aways: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Scope </dc:title>
  <dc:creator>Yarrington, Debra</dc:creator>
  <cp:lastModifiedBy>Yarrington, Debra</cp:lastModifiedBy>
  <cp:revision>14</cp:revision>
  <dcterms:created xsi:type="dcterms:W3CDTF">2020-09-20T19:52:17Z</dcterms:created>
  <dcterms:modified xsi:type="dcterms:W3CDTF">2021-09-25T16:26:29Z</dcterms:modified>
</cp:coreProperties>
</file>