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301" r:id="rId4"/>
    <p:sldId id="427" r:id="rId5"/>
    <p:sldId id="426" r:id="rId6"/>
    <p:sldId id="4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0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2719-71E6-436B-8108-FA466AB5E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B8222-DE2C-424D-B41C-3C4A2E868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DFEB0-6C8C-4625-9574-DFD6BCBA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22F20-967E-4079-9ADF-79A02E1E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37C0-B9D1-409E-8601-633E8281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4555-CE90-49CA-ABE3-22FA172F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6D7F1-F9DF-4EE8-A229-95B536F24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671E-37BB-49DA-AC36-EBFED349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8C5A3-4F22-404E-B076-E8F112EA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99574-AF21-418B-9971-83536302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0AAD1-6639-4982-89D7-5DF8AC86B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699C-2E8F-437A-90D7-A336822E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C1A5-4B8D-489B-8337-EE6588BA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F331-F653-4394-A41C-A3CDAC10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E3EC9-0BB5-4094-B6D1-7A84D0D5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41FF-9611-458B-959A-AEB514C6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19C3-EFAE-45C4-A397-7A682193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D848-8233-4070-B6D9-340C600D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B58C7-46A2-40E6-AFAB-598BCA95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C893-60B2-4484-97FC-7DA01259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3541-08FF-4392-8ACD-376BEE25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E0588-E601-4CE5-9547-34B7F42C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A1FF-55A3-46FB-A4B8-B902C038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0BF3C-DA2E-46E0-AFC7-C085C4D8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8388-5887-485B-88D4-6E1E0C82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9C98-901A-4C5B-A457-C9F62EA6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FE8C-1B7D-486E-BDF5-AF9747666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6A9C6-4ED1-40C8-A404-ED6AFC0F8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4490C-5070-42B2-96BE-92B2510E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DF6C3-0A98-4413-86D9-159B23C0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20096-CAF2-461E-860F-B2F2B5A7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2EB6-D13B-435B-958F-FB0F8EB4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D9E4-0519-4267-8C4E-439B6A9B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97051-F28B-407A-929E-EF13A1B4C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636A-EDDF-4B7F-8B6C-52C793296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7DB5-6361-4E78-8CFF-70743FCF2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A73A8-0239-46A1-A767-B5683FBA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DB267-8259-4000-A511-2760F976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5387A-DBCD-45DA-8AB4-E1E6BB5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67DD-C0FE-4041-BF4D-109664AC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4159A-34AA-4D9C-9F45-ADCBE96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FE671-49BC-441A-BA86-09338D9B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17A02-D4F0-444E-A7FD-9DBE1BBD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2B587-407D-4B82-ACC0-D9726077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E18FB-20DF-44DA-9AC9-2495E779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BA32-12F8-41CB-A9CF-147B3A9D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2BE3-1588-4E78-AB0A-3D064D29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F208-77EF-416B-B124-4C5438D2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ECCE2-0521-4F3C-B587-B948E3485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1E171-EF11-4FC6-AEB6-64D042B5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D8501-7283-479E-A654-DA4B5403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F084F-794C-4606-8F08-2EFA400F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B4E3-2AE4-4B32-90D9-9A3B28C3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B011D-64DD-4F94-AD4F-34BAFCCD6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E0EA0-B724-438B-B036-79C4285B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0B658-7571-4D87-8D05-B211DA2E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AE65-1FD0-4188-B157-E635E22E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A6C1-CE58-4ED8-84FB-3C36DFF9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4FD1C-37F9-4175-BC77-BDEC5AEB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18EB-3111-43F4-9293-EDA48C4FA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FD2BF-E33D-4A2B-BB47-C3EEFE122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AF1C-0148-4A1A-8B15-11DD012629F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7311-558D-4EB0-8A6F-9CFA37FD8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1A30-2F76-4F32-8A4D-EC314F2F2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F4A0-E5A8-408B-A431-2D31B506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ackground of 3D colourful bars">
            <a:extLst>
              <a:ext uri="{FF2B5EF4-FFF2-40B4-BE49-F238E27FC236}">
                <a16:creationId xmlns:a16="http://schemas.microsoft.com/office/drawing/2014/main" id="{1B1F9E1D-1B0E-46B1-8960-2F63A16F4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7" b="226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2BB48-F363-4A94-8859-BC97A770C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Multidimensional Arrays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71C5E-39CA-493B-B74A-1B3CDC11A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Stack and Heap</a:t>
            </a:r>
          </a:p>
        </p:txBody>
      </p:sp>
    </p:spTree>
    <p:extLst>
      <p:ext uri="{BB962C8B-B14F-4D97-AF65-F5344CB8AC3E}">
        <p14:creationId xmlns:p14="http://schemas.microsoft.com/office/powerpoint/2010/main" val="14639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0" y="1268084"/>
            <a:ext cx="4211738" cy="1530295"/>
          </a:xfrm>
        </p:spPr>
        <p:txBody>
          <a:bodyPr>
            <a:normAutofit/>
          </a:bodyPr>
          <a:lstStyle/>
          <a:p>
            <a:r>
              <a:rPr lang="en-US" dirty="0"/>
              <a:t>Multidimensional arrays</a:t>
            </a:r>
            <a:r>
              <a:rPr lang="en-US" b="1" dirty="0"/>
              <a:t> (on stack):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059" y="169479"/>
            <a:ext cx="7468913" cy="66215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Declaring a multidimensional array on the stack: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int </a:t>
            </a:r>
            <a:r>
              <a:rPr lang="en-US" b="1" dirty="0" err="1">
                <a:solidFill>
                  <a:srgbClr val="FF0000"/>
                </a:solidFill>
              </a:rPr>
              <a:t>arr</a:t>
            </a:r>
            <a:r>
              <a:rPr lang="en-US" b="1" dirty="0">
                <a:solidFill>
                  <a:srgbClr val="FF0000"/>
                </a:solidFill>
              </a:rPr>
              <a:t>[4][3] = {{3,2,4},{4,7,1},{2,9,8},{9,8,7}};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Passing 2-D array </a:t>
            </a:r>
            <a:r>
              <a:rPr lang="en-US" sz="2400" b="1" i="1" u="sng" dirty="0"/>
              <a:t>on the stack </a:t>
            </a:r>
            <a:r>
              <a:rPr lang="en-US" sz="2400" b="1" dirty="0"/>
              <a:t>into a function:</a:t>
            </a:r>
          </a:p>
          <a:p>
            <a:pPr marL="400050" lvl="1" indent="0">
              <a:buNone/>
            </a:pPr>
            <a:r>
              <a:rPr lang="en-US" sz="2200" b="1" u="sng" dirty="0"/>
              <a:t>Function call:</a:t>
            </a:r>
          </a:p>
          <a:p>
            <a:pPr marL="0" indent="0">
              <a:spcBef>
                <a:spcPts val="500"/>
              </a:spcBef>
              <a:spcAft>
                <a:spcPts val="1500"/>
              </a:spcAft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rgbClr val="FF0000"/>
                </a:solidFill>
              </a:rPr>
              <a:t>func0(4,3, </a:t>
            </a:r>
            <a:r>
              <a:rPr lang="en-US" sz="1800" dirty="0" err="1">
                <a:solidFill>
                  <a:srgbClr val="FF0000"/>
                </a:solidFill>
              </a:rPr>
              <a:t>arr</a:t>
            </a:r>
            <a:r>
              <a:rPr lang="en-US" sz="1800" dirty="0">
                <a:solidFill>
                  <a:srgbClr val="FF0000"/>
                </a:solidFill>
              </a:rPr>
              <a:t>); //for function call</a:t>
            </a:r>
            <a:endParaRPr lang="en-US" sz="1800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200" b="1" u="sng" dirty="0"/>
              <a:t>Function Declaration/definition:</a:t>
            </a:r>
          </a:p>
          <a:p>
            <a:pPr marL="457200" lvl="1" indent="0">
              <a:buNone/>
            </a:pPr>
            <a:r>
              <a:rPr lang="en-US" sz="1800" b="1" i="1" dirty="0"/>
              <a:t>Just annoying in </a:t>
            </a:r>
            <a:r>
              <a:rPr lang="en-US" sz="1800" b="1" i="1" dirty="0" err="1"/>
              <a:t>c++</a:t>
            </a:r>
            <a:r>
              <a:rPr lang="en-US" sz="1800" b="1" i="1" dirty="0"/>
              <a:t>!</a:t>
            </a:r>
          </a:p>
          <a:p>
            <a:pPr marL="400050" lvl="1" indent="0">
              <a:buNone/>
            </a:pPr>
            <a:r>
              <a:rPr lang="en-US" sz="1800" b="1" dirty="0"/>
              <a:t>2 ways:</a:t>
            </a:r>
          </a:p>
          <a:p>
            <a:pPr lvl="1"/>
            <a:r>
              <a:rPr lang="en-US" sz="1800" b="1" dirty="0"/>
              <a:t>Easiest: 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void func0(int x, int y, int </a:t>
            </a:r>
            <a:r>
              <a:rPr lang="en-US" b="1" dirty="0" err="1">
                <a:solidFill>
                  <a:srgbClr val="FF0000"/>
                </a:solidFill>
              </a:rPr>
              <a:t>arr</a:t>
            </a:r>
            <a:r>
              <a:rPr lang="en-US" b="1" dirty="0">
                <a:solidFill>
                  <a:srgbClr val="FF0000"/>
                </a:solidFill>
              </a:rPr>
              <a:t>[][3])  // yep, you have to specify the dimensions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Harder: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convert the 2-dimensional array to a 1-dimensional array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chemeClr val="tx1"/>
                </a:solidFill>
              </a:rPr>
              <a:t>OR…THE HEAP…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3E56F7A-3061-4123-B2A3-7F20556E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7" y="2993069"/>
            <a:ext cx="4020208" cy="134677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2AE00F-7CC0-454D-878F-F2FD46F8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20" y="2993069"/>
            <a:ext cx="927849" cy="9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5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838BC3-13DF-4451-A3BF-CA79B5FCD4DD}"/>
              </a:ext>
            </a:extLst>
          </p:cNvPr>
          <p:cNvSpPr/>
          <p:nvPr/>
        </p:nvSpPr>
        <p:spPr>
          <a:xfrm>
            <a:off x="7663009" y="2025147"/>
            <a:ext cx="1152888" cy="3736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13" y="48304"/>
            <a:ext cx="9848110" cy="711200"/>
          </a:xfrm>
        </p:spPr>
        <p:txBody>
          <a:bodyPr>
            <a:normAutofit/>
          </a:bodyPr>
          <a:lstStyle/>
          <a:p>
            <a:r>
              <a:rPr lang="en-US" dirty="0" err="1"/>
              <a:t>Mulidimensional</a:t>
            </a:r>
            <a:r>
              <a:rPr lang="en-US" dirty="0"/>
              <a:t> arrays on heap!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7" y="833441"/>
            <a:ext cx="8640418" cy="2316159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dirty="0" err="1">
                <a:solidFill>
                  <a:srgbClr val="FF0000"/>
                </a:solidFill>
              </a:rPr>
              <a:t>int</a:t>
            </a:r>
            <a:r>
              <a:rPr lang="en-US" sz="2000" dirty="0">
                <a:solidFill>
                  <a:srgbClr val="FF0000"/>
                </a:solidFill>
              </a:rPr>
              <a:t> **x  = NULL;     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// Pointer initialized with null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x  = new int *[4]; 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// Allocate memory on heap for an array of 4 addresses</a:t>
            </a:r>
          </a:p>
          <a:p>
            <a:pPr marL="0" indent="0">
              <a:spcBef>
                <a:spcPts val="100"/>
              </a:spcBef>
              <a:buNone/>
            </a:pPr>
            <a:endParaRPr lang="nn-NO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nn-NO" sz="2000" dirty="0">
                <a:solidFill>
                  <a:schemeClr val="accent5">
                    <a:lumMod val="50000"/>
                  </a:schemeClr>
                </a:solidFill>
              </a:rPr>
              <a:t>for (int i = 0; i &lt; 4; i++) {		                                                   </a:t>
            </a:r>
            <a:r>
              <a:rPr lang="nn-NO" sz="2000" dirty="0">
                <a:solidFill>
                  <a:srgbClr val="FF0000"/>
                </a:solidFill>
              </a:rPr>
              <a:t>array of addresses</a:t>
            </a:r>
            <a:br>
              <a:rPr lang="nn-NO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n-NO" sz="2000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x[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] = new int[3];</a:t>
            </a:r>
            <a:r>
              <a:rPr lang="nn-NO" sz="2000" dirty="0">
                <a:solidFill>
                  <a:schemeClr val="accent5">
                    <a:lumMod val="50000"/>
                  </a:schemeClr>
                </a:solidFill>
              </a:rPr>
              <a:t>  //making arrays for 3 ints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on the heap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} //for</a:t>
            </a:r>
          </a:p>
          <a:p>
            <a:pPr marL="0" indent="0">
              <a:spcBef>
                <a:spcPts val="100"/>
              </a:spcBef>
              <a:buNone/>
            </a:pP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6537" y="2138482"/>
            <a:ext cx="639482" cy="3173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936537" y="3725235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36537" y="2921400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36537" y="4502174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88328" y="2226629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778879" y="222186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83732" y="2221870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83549" y="3045769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74100" y="304100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78953" y="3041010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83543" y="3836347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774094" y="3831586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78947" y="383158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74011" y="4612648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9764562" y="4607887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69415" y="4607889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8340580" y="2509999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40580" y="3324370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40580" y="4119717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40580" y="4896018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7865" y="20803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5" name="Straight Arrow Connector 34"/>
          <p:cNvCxnSpPr>
            <a:cxnSpLocks/>
            <a:stCxn id="31" idx="3"/>
          </p:cNvCxnSpPr>
          <p:nvPr/>
        </p:nvCxnSpPr>
        <p:spPr>
          <a:xfrm>
            <a:off x="7130771" y="2265019"/>
            <a:ext cx="805766" cy="287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4146" y="2351290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0      1       2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74265" y="3146852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88629" y="3935051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2      3       4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81470" y="4735157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3      4       5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45D8589-2E02-4AB0-9371-47CD634E74B4}"/>
              </a:ext>
            </a:extLst>
          </p:cNvPr>
          <p:cNvSpPr txBox="1">
            <a:spLocks/>
          </p:cNvSpPr>
          <p:nvPr/>
        </p:nvSpPr>
        <p:spPr>
          <a:xfrm>
            <a:off x="389755" y="2827347"/>
            <a:ext cx="7155447" cy="3953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In English: X is a pointer to a pointer...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X holds the address of a space in memory that holds an address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Since array variables are really just the address of the first data in a sequence of data in memory, we want to create an array of addresses!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Since it’s an array of addresses, we only need the address of the first address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And since we want the array of addresses to continue to exist, we want that array on the heap!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So we need a pointer to the first address in that array of addresses.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Hence the pointer to a pointer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Or an address of the first address in an array of addresses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endParaRPr lang="nn-NO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i="1" dirty="0">
                <a:solidFill>
                  <a:schemeClr val="accent2">
                    <a:lumMod val="50000"/>
                  </a:schemeClr>
                </a:solidFill>
              </a:rPr>
              <a:t>(I don’t know why you’d find that confusing – it’s obvious!)</a:t>
            </a:r>
          </a:p>
        </p:txBody>
      </p:sp>
    </p:spTree>
    <p:extLst>
      <p:ext uri="{BB962C8B-B14F-4D97-AF65-F5344CB8AC3E}">
        <p14:creationId xmlns:p14="http://schemas.microsoft.com/office/powerpoint/2010/main" val="157361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889E87-8B6A-4B38-B091-9C30E772E37C}"/>
              </a:ext>
            </a:extLst>
          </p:cNvPr>
          <p:cNvSpPr/>
          <p:nvPr/>
        </p:nvSpPr>
        <p:spPr>
          <a:xfrm>
            <a:off x="8967354" y="2080353"/>
            <a:ext cx="2100813" cy="3372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8" y="76769"/>
            <a:ext cx="9848110" cy="711200"/>
          </a:xfrm>
        </p:spPr>
        <p:txBody>
          <a:bodyPr>
            <a:normAutofit/>
          </a:bodyPr>
          <a:lstStyle/>
          <a:p>
            <a:r>
              <a:rPr lang="en-US" dirty="0" err="1"/>
              <a:t>Mulidimensional</a:t>
            </a:r>
            <a:r>
              <a:rPr lang="en-US" dirty="0"/>
              <a:t> arrays on heap?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7" y="719138"/>
            <a:ext cx="8640418" cy="2411410"/>
          </a:xfrm>
        </p:spPr>
        <p:txBody>
          <a:bodyPr>
            <a:normAutofit fontScale="92500"/>
          </a:bodyPr>
          <a:lstStyle/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**x  = NULL;</a:t>
            </a:r>
            <a:r>
              <a:rPr lang="en-US" sz="2200" dirty="0">
                <a:solidFill>
                  <a:srgbClr val="FF0000"/>
                </a:solidFill>
              </a:rPr>
              <a:t>     	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// Pointer initialized with null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x  = new int *[4]; </a:t>
            </a: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// Allocate memory on heap for an array of 4 addresses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endParaRPr lang="nn-NO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nn-NO" sz="2200" dirty="0">
                <a:solidFill>
                  <a:srgbClr val="FF0000"/>
                </a:solidFill>
              </a:rPr>
              <a:t>for (int i = 0; i &lt; 4; i++) {						</a:t>
            </a:r>
            <a:r>
              <a:rPr lang="nn-NO" sz="2200" dirty="0">
                <a:solidFill>
                  <a:schemeClr val="tx1"/>
                </a:solidFill>
              </a:rPr>
              <a:t>array of </a:t>
            </a:r>
            <a:br>
              <a:rPr lang="nn-NO" sz="2200" dirty="0">
                <a:solidFill>
                  <a:srgbClr val="FF0000"/>
                </a:solidFill>
              </a:rPr>
            </a:br>
            <a:r>
              <a:rPr lang="nn-NO" sz="2200" dirty="0">
                <a:solidFill>
                  <a:srgbClr val="FF0000"/>
                </a:solidFill>
              </a:rPr>
              <a:t>	  </a:t>
            </a:r>
            <a:r>
              <a:rPr lang="en-US" sz="2200" dirty="0">
                <a:solidFill>
                  <a:srgbClr val="FF0000"/>
                </a:solidFill>
              </a:rPr>
              <a:t>x[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] = new int[3];</a:t>
            </a:r>
            <a:r>
              <a:rPr lang="nn-NO" sz="2200" dirty="0">
                <a:solidFill>
                  <a:srgbClr val="FF0000"/>
                </a:solidFill>
              </a:rPr>
              <a:t>	</a:t>
            </a:r>
            <a:r>
              <a:rPr lang="nn-NO" sz="2200" dirty="0">
                <a:solidFill>
                  <a:schemeClr val="accent1">
                    <a:lumMod val="75000"/>
                  </a:schemeClr>
                </a:solidFill>
              </a:rPr>
              <a:t>//making arrays of length 3</a:t>
            </a:r>
            <a:r>
              <a:rPr lang="nn-NO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on the heap</a:t>
            </a:r>
            <a:r>
              <a:rPr lang="nn-NO" sz="2200" dirty="0">
                <a:solidFill>
                  <a:srgbClr val="FF0000"/>
                </a:solidFill>
              </a:rPr>
              <a:t>	</a:t>
            </a:r>
            <a:r>
              <a:rPr lang="nn-NO" sz="2200" dirty="0">
                <a:solidFill>
                  <a:schemeClr val="tx1"/>
                </a:solidFill>
              </a:rPr>
              <a:t>addresses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} //for</a:t>
            </a:r>
          </a:p>
          <a:p>
            <a:pPr marL="0" indent="0">
              <a:spcBef>
                <a:spcPts val="100"/>
              </a:spcBef>
              <a:buNone/>
            </a:pP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6537" y="2138482"/>
            <a:ext cx="639482" cy="3173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936537" y="3725235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36537" y="2921400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36537" y="4502174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88328" y="2226629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778879" y="222186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83732" y="2221870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83549" y="3045769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74100" y="304100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78953" y="3041010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83543" y="3836347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774094" y="3831586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78947" y="3831588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74011" y="4612648"/>
            <a:ext cx="18002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9764562" y="4607887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69415" y="4607889"/>
            <a:ext cx="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1"/>
          </p:cNvCxnSpPr>
          <p:nvPr/>
        </p:nvCxnSpPr>
        <p:spPr>
          <a:xfrm>
            <a:off x="8345365" y="2512379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40580" y="3324370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40580" y="4119717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40580" y="4896018"/>
            <a:ext cx="842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7865" y="20803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5" name="Straight Arrow Connector 34"/>
          <p:cNvCxnSpPr>
            <a:cxnSpLocks/>
            <a:stCxn id="31" idx="3"/>
          </p:cNvCxnSpPr>
          <p:nvPr/>
        </p:nvCxnSpPr>
        <p:spPr>
          <a:xfrm>
            <a:off x="7130771" y="2265019"/>
            <a:ext cx="805766" cy="287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4146" y="2351290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0      1       2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74265" y="3146852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88629" y="3935051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2      3       4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81470" y="4735157"/>
            <a:ext cx="15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3      4       5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45D8589-2E02-4AB0-9371-47CD634E74B4}"/>
              </a:ext>
            </a:extLst>
          </p:cNvPr>
          <p:cNvSpPr txBox="1">
            <a:spLocks/>
          </p:cNvSpPr>
          <p:nvPr/>
        </p:nvSpPr>
        <p:spPr>
          <a:xfrm>
            <a:off x="389755" y="2827347"/>
            <a:ext cx="7155447" cy="3953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b="1" dirty="0">
                <a:solidFill>
                  <a:schemeClr val="accent2">
                    <a:lumMod val="50000"/>
                  </a:schemeClr>
                </a:solidFill>
              </a:rPr>
              <a:t>More  English:</a:t>
            </a:r>
          </a:p>
          <a:p>
            <a:pPr>
              <a:spcBef>
                <a:spcPts val="900"/>
              </a:spcBef>
            </a:pP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Once you’ve created an array of addresses on the heap (line 2), you then need to create every single array of ints on the heap (line 3-4)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endParaRPr lang="nn-NO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00"/>
              </a:spcBef>
            </a:pPr>
            <a:r>
              <a:rPr lang="nn-NO" i="1" dirty="0">
                <a:solidFill>
                  <a:schemeClr val="accent2">
                    <a:lumMod val="50000"/>
                  </a:schemeClr>
                </a:solidFill>
              </a:rPr>
              <a:t>Line 2 makes an array where the addresses of first values of future arrays can go</a:t>
            </a:r>
          </a:p>
          <a:p>
            <a:pPr>
              <a:spcBef>
                <a:spcPts val="100"/>
              </a:spcBef>
            </a:pPr>
            <a:endParaRPr lang="nn-NO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00"/>
              </a:spcBef>
            </a:pPr>
            <a:r>
              <a:rPr lang="nn-NO" i="1" dirty="0">
                <a:solidFill>
                  <a:schemeClr val="accent2">
                    <a:lumMod val="50000"/>
                  </a:schemeClr>
                </a:solidFill>
              </a:rPr>
              <a:t>Lines3-4 (and line 3.5 especially) create 4 arrays on the heap of length 3, and each new returns the address of the first value of each of those arrays.</a:t>
            </a:r>
          </a:p>
          <a:p>
            <a:pPr>
              <a:spcBef>
                <a:spcPts val="100"/>
              </a:spcBef>
            </a:pPr>
            <a:endParaRPr lang="nn-NO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00"/>
              </a:spcBef>
            </a:pPr>
            <a:r>
              <a:rPr lang="nn-NO" i="1" dirty="0">
                <a:solidFill>
                  <a:schemeClr val="accent2">
                    <a:lumMod val="50000"/>
                  </a:schemeClr>
                </a:solidFill>
              </a:rPr>
              <a:t>That value gets stored in the array of addresses</a:t>
            </a:r>
          </a:p>
        </p:txBody>
      </p:sp>
    </p:spTree>
    <p:extLst>
      <p:ext uri="{BB962C8B-B14F-4D97-AF65-F5344CB8AC3E}">
        <p14:creationId xmlns:p14="http://schemas.microsoft.com/office/powerpoint/2010/main" val="367971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8" y="76769"/>
            <a:ext cx="9848110" cy="711200"/>
          </a:xfrm>
        </p:spPr>
        <p:txBody>
          <a:bodyPr>
            <a:normAutofit/>
          </a:bodyPr>
          <a:lstStyle/>
          <a:p>
            <a:r>
              <a:rPr lang="en-US" dirty="0"/>
              <a:t>Multidimensional arrays on heap?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8" y="654563"/>
            <a:ext cx="6595750" cy="187603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**x  = NULL;     	// Pointer initialized with null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x  = new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*[4]; 	// Allocate memory on heap for a 4x3 array</a:t>
            </a:r>
          </a:p>
          <a:p>
            <a:pPr marL="0" indent="0">
              <a:spcBef>
                <a:spcPts val="100"/>
              </a:spcBef>
              <a:buNone/>
            </a:pPr>
            <a:endParaRPr lang="nn-NO" dirty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nn-NO" dirty="0">
                <a:solidFill>
                  <a:srgbClr val="FF0000"/>
                </a:solidFill>
              </a:rPr>
              <a:t>for (int i = 0; i &lt; 4; i++) {							</a:t>
            </a:r>
            <a:br>
              <a:rPr lang="nn-NO" dirty="0">
                <a:solidFill>
                  <a:srgbClr val="FF0000"/>
                </a:solidFill>
              </a:rPr>
            </a:br>
            <a:r>
              <a:rPr lang="nn-NO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x[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 = new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[3];</a:t>
            </a:r>
            <a:r>
              <a:rPr lang="nn-NO" dirty="0">
                <a:solidFill>
                  <a:srgbClr val="FF0000"/>
                </a:solidFill>
              </a:rPr>
              <a:t>							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} //for</a:t>
            </a:r>
          </a:p>
          <a:p>
            <a:pPr marL="0" indent="0">
              <a:spcBef>
                <a:spcPts val="100"/>
              </a:spcBef>
              <a:buNone/>
            </a:pP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305EA8B-5A4E-421F-A636-0ECD676F52E6}"/>
              </a:ext>
            </a:extLst>
          </p:cNvPr>
          <p:cNvSpPr txBox="1">
            <a:spLocks/>
          </p:cNvSpPr>
          <p:nvPr/>
        </p:nvSpPr>
        <p:spPr>
          <a:xfrm>
            <a:off x="461936" y="2624649"/>
            <a:ext cx="5743601" cy="361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sz="2400" b="1" dirty="0">
                <a:solidFill>
                  <a:schemeClr val="tx1"/>
                </a:solidFill>
              </a:rPr>
              <a:t>To use: 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sz="1700" b="1" dirty="0">
                <a:solidFill>
                  <a:srgbClr val="C00000"/>
                </a:solidFill>
              </a:rPr>
              <a:t>for (int i = 0; i &lt; 4; i++) {</a:t>
            </a:r>
          </a:p>
          <a:p>
            <a:pPr marL="400050" lvl="1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for (int j = 0; j &lt; 3; </a:t>
            </a:r>
            <a:r>
              <a:rPr lang="en-US" sz="1700" b="1" dirty="0" err="1">
                <a:solidFill>
                  <a:srgbClr val="C00000"/>
                </a:solidFill>
              </a:rPr>
              <a:t>j++</a:t>
            </a:r>
            <a:r>
              <a:rPr lang="en-US" sz="1700" b="1" dirty="0">
                <a:solidFill>
                  <a:srgbClr val="C00000"/>
                </a:solidFill>
              </a:rPr>
              <a:t>) {</a:t>
            </a:r>
          </a:p>
          <a:p>
            <a:pPr marL="400050" lvl="1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	</a:t>
            </a:r>
            <a:r>
              <a:rPr lang="en-US" sz="1700" b="1" dirty="0">
                <a:solidFill>
                  <a:srgbClr val="FF0000"/>
                </a:solidFill>
              </a:rPr>
              <a:t>x[</a:t>
            </a:r>
            <a:r>
              <a:rPr lang="en-US" sz="1700" b="1" dirty="0" err="1">
                <a:solidFill>
                  <a:srgbClr val="FF0000"/>
                </a:solidFill>
              </a:rPr>
              <a:t>i</a:t>
            </a:r>
            <a:r>
              <a:rPr lang="en-US" sz="1700" b="1" dirty="0">
                <a:solidFill>
                  <a:srgbClr val="FF0000"/>
                </a:solidFill>
              </a:rPr>
              <a:t>][j] = </a:t>
            </a:r>
            <a:r>
              <a:rPr lang="en-US" sz="1700" b="1" dirty="0" err="1">
                <a:solidFill>
                  <a:srgbClr val="FF0000"/>
                </a:solidFill>
              </a:rPr>
              <a:t>i+j</a:t>
            </a:r>
            <a:r>
              <a:rPr lang="en-US" sz="17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} //for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} //for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endParaRPr lang="en-US" sz="1700" b="1" dirty="0">
              <a:solidFill>
                <a:srgbClr val="C00000"/>
              </a:solidFill>
            </a:endParaRP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nn-NO" sz="1700" b="1" dirty="0">
                <a:solidFill>
                  <a:srgbClr val="C00000"/>
                </a:solidFill>
              </a:rPr>
              <a:t>for (int i = 0; i &lt; 4; i++) {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for (int j = 0; j &lt; 3; </a:t>
            </a:r>
            <a:r>
              <a:rPr lang="en-US" sz="1700" b="1" dirty="0" err="1">
                <a:solidFill>
                  <a:srgbClr val="C00000"/>
                </a:solidFill>
              </a:rPr>
              <a:t>j++</a:t>
            </a:r>
            <a:r>
              <a:rPr lang="en-US" sz="1700" b="1" dirty="0">
                <a:solidFill>
                  <a:srgbClr val="C00000"/>
                </a:solidFill>
              </a:rPr>
              <a:t>) {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	</a:t>
            </a:r>
            <a:r>
              <a:rPr lang="en-US" sz="1700" b="1" dirty="0" err="1">
                <a:solidFill>
                  <a:srgbClr val="FF0000"/>
                </a:solidFill>
              </a:rPr>
              <a:t>cout</a:t>
            </a:r>
            <a:r>
              <a:rPr lang="en-US" sz="1700" b="1" dirty="0">
                <a:solidFill>
                  <a:srgbClr val="FF0000"/>
                </a:solidFill>
              </a:rPr>
              <a:t> &lt;&lt; x[</a:t>
            </a:r>
            <a:r>
              <a:rPr lang="en-US" sz="1700" b="1" dirty="0" err="1">
                <a:solidFill>
                  <a:srgbClr val="FF0000"/>
                </a:solidFill>
              </a:rPr>
              <a:t>i</a:t>
            </a:r>
            <a:r>
              <a:rPr lang="en-US" sz="1700" b="1" dirty="0">
                <a:solidFill>
                  <a:srgbClr val="FF0000"/>
                </a:solidFill>
              </a:rPr>
              <a:t>][j];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} //for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	</a:t>
            </a:r>
            <a:r>
              <a:rPr lang="en-US" sz="1700" b="1" dirty="0" err="1">
                <a:solidFill>
                  <a:srgbClr val="C00000"/>
                </a:solidFill>
              </a:rPr>
              <a:t>cout</a:t>
            </a:r>
            <a:r>
              <a:rPr lang="en-US" sz="1700" b="1" dirty="0">
                <a:solidFill>
                  <a:srgbClr val="C00000"/>
                </a:solidFill>
              </a:rPr>
              <a:t> &lt;&lt; </a:t>
            </a:r>
            <a:r>
              <a:rPr lang="en-US" sz="1700" b="1" dirty="0" err="1">
                <a:solidFill>
                  <a:srgbClr val="C00000"/>
                </a:solidFill>
              </a:rPr>
              <a:t>endl</a:t>
            </a:r>
            <a:r>
              <a:rPr lang="en-US" sz="1700" b="1" dirty="0">
                <a:solidFill>
                  <a:srgbClr val="C00000"/>
                </a:solidFill>
              </a:rPr>
              <a:t>;</a:t>
            </a:r>
          </a:p>
          <a:p>
            <a:pPr marL="0" indent="0">
              <a:spcBef>
                <a:spcPts val="100"/>
              </a:spcBef>
              <a:buFont typeface="Wingdings 3" charset="2"/>
              <a:buNone/>
            </a:pPr>
            <a:r>
              <a:rPr lang="en-US" sz="1700" b="1" dirty="0">
                <a:solidFill>
                  <a:srgbClr val="C00000"/>
                </a:solidFill>
              </a:rPr>
              <a:t>} //for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01EAEA8-44F9-4000-B021-0F0564BE075D}"/>
              </a:ext>
            </a:extLst>
          </p:cNvPr>
          <p:cNvSpPr txBox="1">
            <a:spLocks/>
          </p:cNvSpPr>
          <p:nvPr/>
        </p:nvSpPr>
        <p:spPr>
          <a:xfrm>
            <a:off x="6302690" y="2624649"/>
            <a:ext cx="5743601" cy="3613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Array variables ARE ALWAYS the address of the first value of the array!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So whether it’s on the stack or the heap, you access the values at the indices using []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e.g., </a:t>
            </a:r>
            <a:r>
              <a:rPr lang="en-US" dirty="0">
                <a:solidFill>
                  <a:srgbClr val="C00000"/>
                </a:solidFill>
              </a:rPr>
              <a:t>x[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][j]</a:t>
            </a:r>
          </a:p>
        </p:txBody>
      </p:sp>
    </p:spTree>
    <p:extLst>
      <p:ext uri="{BB962C8B-B14F-4D97-AF65-F5344CB8AC3E}">
        <p14:creationId xmlns:p14="http://schemas.microsoft.com/office/powerpoint/2010/main" val="17683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 white lines connected with dots">
            <a:extLst>
              <a:ext uri="{FF2B5EF4-FFF2-40B4-BE49-F238E27FC236}">
                <a16:creationId xmlns:a16="http://schemas.microsoft.com/office/drawing/2014/main" id="{3F373EF7-5E66-4680-9895-9CBE0638B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BB212-4C9D-47FD-BDB5-80D01622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26" y="127942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Take-aways: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789A-9FF0-4C9B-A1E9-2A44124B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428103"/>
            <a:ext cx="4892922" cy="40530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Multidimensional arrays on the heap: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(Aka dynamically allocated arrays):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Have to create an </a:t>
            </a:r>
            <a:r>
              <a:rPr lang="en-US" sz="2000" dirty="0">
                <a:solidFill>
                  <a:srgbClr val="0070C0"/>
                </a:solidFill>
              </a:rPr>
              <a:t>array of addresses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(for the second set of arrays) </a:t>
            </a:r>
            <a:r>
              <a:rPr lang="en-US" sz="2000" dirty="0">
                <a:solidFill>
                  <a:srgbClr val="0070C0"/>
                </a:solidFill>
              </a:rPr>
              <a:t>on the heap first!</a:t>
            </a:r>
          </a:p>
          <a:p>
            <a:pPr lvl="2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800" dirty="0">
                <a:solidFill>
                  <a:srgbClr val="0070C0"/>
                </a:solidFill>
              </a:rPr>
              <a:t>then have to create each of the second set of arrays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on the heap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Then use like any other multidimensional array </a:t>
            </a:r>
          </a:p>
          <a:p>
            <a:pPr lvl="2"/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arr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[x][y]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043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817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 3</vt:lpstr>
      <vt:lpstr>Office Theme</vt:lpstr>
      <vt:lpstr>Multidimensional Arrays</vt:lpstr>
      <vt:lpstr>Multidimensional arrays (on stack):</vt:lpstr>
      <vt:lpstr>Mulidimensional arrays on heap!</vt:lpstr>
      <vt:lpstr>Mulidimensional arrays on heap?</vt:lpstr>
      <vt:lpstr>Multidimensional arrays on heap?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Yarrington, Debra</dc:creator>
  <cp:lastModifiedBy>Yarrington, Debra</cp:lastModifiedBy>
  <cp:revision>3</cp:revision>
  <dcterms:created xsi:type="dcterms:W3CDTF">2021-03-10T20:34:54Z</dcterms:created>
  <dcterms:modified xsi:type="dcterms:W3CDTF">2021-03-10T20:50:49Z</dcterms:modified>
</cp:coreProperties>
</file>