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417" r:id="rId5"/>
    <p:sldId id="419" r:id="rId6"/>
    <p:sldId id="299" r:id="rId7"/>
    <p:sldId id="420" r:id="rId8"/>
    <p:sldId id="421" r:id="rId9"/>
    <p:sldId id="422" r:id="rId10"/>
    <p:sldId id="344" r:id="rId11"/>
    <p:sldId id="41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3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46" autoAdjust="0"/>
    <p:restoredTop sz="94660"/>
  </p:normalViewPr>
  <p:slideViewPr>
    <p:cSldViewPr snapToGrid="0">
      <p:cViewPr>
        <p:scale>
          <a:sx n="90" d="100"/>
          <a:sy n="90" d="100"/>
        </p:scale>
        <p:origin x="276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E3184-A8C6-44FE-A363-6C4519EAED4E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3CE4300-B1BA-48DC-8606-D5A5CD4FDF7D}">
      <dgm:prSet/>
      <dgm:spPr/>
      <dgm:t>
        <a:bodyPr/>
        <a:lstStyle/>
        <a:p>
          <a:r>
            <a:rPr lang="en-US"/>
            <a:t>Heap</a:t>
          </a:r>
        </a:p>
      </dgm:t>
    </dgm:pt>
    <dgm:pt modelId="{5D3EB44C-BC31-4ABD-AD18-FEB7A79CD75B}" type="parTrans" cxnId="{C6DF7D71-17CE-40CF-A90B-AD4035575805}">
      <dgm:prSet/>
      <dgm:spPr/>
      <dgm:t>
        <a:bodyPr/>
        <a:lstStyle/>
        <a:p>
          <a:endParaRPr lang="en-US"/>
        </a:p>
      </dgm:t>
    </dgm:pt>
    <dgm:pt modelId="{7A63DF5D-4394-42D4-B69A-DE33D588C054}" type="sibTrans" cxnId="{C6DF7D71-17CE-40CF-A90B-AD4035575805}">
      <dgm:prSet/>
      <dgm:spPr/>
      <dgm:t>
        <a:bodyPr/>
        <a:lstStyle/>
        <a:p>
          <a:endParaRPr lang="en-US"/>
        </a:p>
      </dgm:t>
    </dgm:pt>
    <dgm:pt modelId="{D87437B9-0813-41E4-BE58-1DE53E83A1FD}">
      <dgm:prSet/>
      <dgm:spPr/>
      <dgm:t>
        <a:bodyPr/>
        <a:lstStyle/>
        <a:p>
          <a:r>
            <a:rPr lang="en-US"/>
            <a:t>Space in memory we control!</a:t>
          </a:r>
        </a:p>
      </dgm:t>
    </dgm:pt>
    <dgm:pt modelId="{78F5F105-B767-414B-A731-5D680FDF8726}" type="parTrans" cxnId="{6EB1BC03-8144-4F7E-A2A6-E2A6BD2D9916}">
      <dgm:prSet/>
      <dgm:spPr/>
      <dgm:t>
        <a:bodyPr/>
        <a:lstStyle/>
        <a:p>
          <a:endParaRPr lang="en-US"/>
        </a:p>
      </dgm:t>
    </dgm:pt>
    <dgm:pt modelId="{BF7068BA-E97A-46F9-B7F7-A7A22E791460}" type="sibTrans" cxnId="{6EB1BC03-8144-4F7E-A2A6-E2A6BD2D9916}">
      <dgm:prSet/>
      <dgm:spPr/>
      <dgm:t>
        <a:bodyPr/>
        <a:lstStyle/>
        <a:p>
          <a:endParaRPr lang="en-US"/>
        </a:p>
      </dgm:t>
    </dgm:pt>
    <dgm:pt modelId="{201198CB-06A9-446F-A5DF-FCD4F46C904F}">
      <dgm:prSet/>
      <dgm:spPr/>
      <dgm:t>
        <a:bodyPr/>
        <a:lstStyle/>
        <a:p>
          <a:r>
            <a:rPr lang="en-US"/>
            <a:t>As opposed to the stack, which is controlled by the compiler</a:t>
          </a:r>
        </a:p>
      </dgm:t>
    </dgm:pt>
    <dgm:pt modelId="{F02C2DF9-6968-4A80-A9BB-6CE8C90927BF}" type="parTrans" cxnId="{8871CE9E-C667-43FE-8A97-C65C800067F9}">
      <dgm:prSet/>
      <dgm:spPr/>
      <dgm:t>
        <a:bodyPr/>
        <a:lstStyle/>
        <a:p>
          <a:endParaRPr lang="en-US"/>
        </a:p>
      </dgm:t>
    </dgm:pt>
    <dgm:pt modelId="{5840DA7C-9CDE-4BB6-BDAD-ABC07BA26BC0}" type="sibTrans" cxnId="{8871CE9E-C667-43FE-8A97-C65C800067F9}">
      <dgm:prSet/>
      <dgm:spPr/>
      <dgm:t>
        <a:bodyPr/>
        <a:lstStyle/>
        <a:p>
          <a:endParaRPr lang="en-US"/>
        </a:p>
      </dgm:t>
    </dgm:pt>
    <dgm:pt modelId="{DAD6B479-CEAE-4CB1-992C-7E22D53842A8}">
      <dgm:prSet/>
      <dgm:spPr/>
      <dgm:t>
        <a:bodyPr/>
        <a:lstStyle/>
        <a:p>
          <a:r>
            <a:rPr lang="en-US"/>
            <a:t>Things on the heap continue to exist past their normal scope</a:t>
          </a:r>
        </a:p>
      </dgm:t>
    </dgm:pt>
    <dgm:pt modelId="{9836F9E2-7AD6-4E03-9362-3201D88014BE}" type="parTrans" cxnId="{628CDF8E-7A8F-4342-90A0-61FAC4BC8241}">
      <dgm:prSet/>
      <dgm:spPr/>
      <dgm:t>
        <a:bodyPr/>
        <a:lstStyle/>
        <a:p>
          <a:endParaRPr lang="en-US"/>
        </a:p>
      </dgm:t>
    </dgm:pt>
    <dgm:pt modelId="{C5C8FF3B-A754-4A8E-B796-2D63D9E3C3EC}" type="sibTrans" cxnId="{628CDF8E-7A8F-4342-90A0-61FAC4BC8241}">
      <dgm:prSet/>
      <dgm:spPr/>
      <dgm:t>
        <a:bodyPr/>
        <a:lstStyle/>
        <a:p>
          <a:endParaRPr lang="en-US"/>
        </a:p>
      </dgm:t>
    </dgm:pt>
    <dgm:pt modelId="{A1F526A0-91F7-45F0-900C-D46C3ED8C29F}">
      <dgm:prSet/>
      <dgm:spPr/>
      <dgm:t>
        <a:bodyPr/>
        <a:lstStyle/>
        <a:p>
          <a:r>
            <a:rPr lang="en-US"/>
            <a:t>New:</a:t>
          </a:r>
        </a:p>
      </dgm:t>
    </dgm:pt>
    <dgm:pt modelId="{72F4B361-78F2-4C34-ADC0-07CA688C5CA1}" type="parTrans" cxnId="{AADBA6C5-DC9F-42BC-8977-ABA5DE26F412}">
      <dgm:prSet/>
      <dgm:spPr/>
      <dgm:t>
        <a:bodyPr/>
        <a:lstStyle/>
        <a:p>
          <a:endParaRPr lang="en-US"/>
        </a:p>
      </dgm:t>
    </dgm:pt>
    <dgm:pt modelId="{252366E8-B4C1-4113-9885-F0829BAE4CDC}" type="sibTrans" cxnId="{AADBA6C5-DC9F-42BC-8977-ABA5DE26F412}">
      <dgm:prSet/>
      <dgm:spPr/>
      <dgm:t>
        <a:bodyPr/>
        <a:lstStyle/>
        <a:p>
          <a:endParaRPr lang="en-US"/>
        </a:p>
      </dgm:t>
    </dgm:pt>
    <dgm:pt modelId="{CE7F007A-8BFE-4CD0-85C3-18A7877FEBA6}">
      <dgm:prSet/>
      <dgm:spPr/>
      <dgm:t>
        <a:bodyPr/>
        <a:lstStyle/>
        <a:p>
          <a:r>
            <a:rPr lang="en-US" dirty="0"/>
            <a:t>To place things in the heap, we use </a:t>
          </a:r>
          <a:r>
            <a:rPr lang="en-US" b="1" dirty="0">
              <a:solidFill>
                <a:srgbClr val="C00000"/>
              </a:solidFill>
            </a:rPr>
            <a:t>new</a:t>
          </a:r>
          <a:endParaRPr lang="en-US" dirty="0">
            <a:solidFill>
              <a:srgbClr val="C00000"/>
            </a:solidFill>
          </a:endParaRPr>
        </a:p>
      </dgm:t>
    </dgm:pt>
    <dgm:pt modelId="{0C403CC3-49DA-4444-BD1C-0DF3F657D03B}" type="parTrans" cxnId="{680E42B9-3140-4A39-9B2A-5B30C828D755}">
      <dgm:prSet/>
      <dgm:spPr/>
      <dgm:t>
        <a:bodyPr/>
        <a:lstStyle/>
        <a:p>
          <a:endParaRPr lang="en-US"/>
        </a:p>
      </dgm:t>
    </dgm:pt>
    <dgm:pt modelId="{8995D1B4-39BA-43A0-A205-A9C53873CA8D}" type="sibTrans" cxnId="{680E42B9-3140-4A39-9B2A-5B30C828D755}">
      <dgm:prSet/>
      <dgm:spPr/>
      <dgm:t>
        <a:bodyPr/>
        <a:lstStyle/>
        <a:p>
          <a:endParaRPr lang="en-US"/>
        </a:p>
      </dgm:t>
    </dgm:pt>
    <dgm:pt modelId="{A1ED4529-685B-4011-9930-D2C0914D7502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New</a:t>
          </a:r>
          <a:r>
            <a:rPr lang="en-US" b="1" dirty="0"/>
            <a:t> </a:t>
          </a:r>
          <a:r>
            <a:rPr lang="en-US" dirty="0"/>
            <a:t>returns an address</a:t>
          </a:r>
        </a:p>
      </dgm:t>
    </dgm:pt>
    <dgm:pt modelId="{F4045777-3459-4BF0-A27A-FEB9F2BC1F76}" type="parTrans" cxnId="{5F030E78-1BD5-4B85-A61E-8399C6328DFB}">
      <dgm:prSet/>
      <dgm:spPr/>
      <dgm:t>
        <a:bodyPr/>
        <a:lstStyle/>
        <a:p>
          <a:endParaRPr lang="en-US"/>
        </a:p>
      </dgm:t>
    </dgm:pt>
    <dgm:pt modelId="{F9B7A62C-AF07-43F4-A07A-14DF275EB265}" type="sibTrans" cxnId="{5F030E78-1BD5-4B85-A61E-8399C6328DFB}">
      <dgm:prSet/>
      <dgm:spPr/>
      <dgm:t>
        <a:bodyPr/>
        <a:lstStyle/>
        <a:p>
          <a:endParaRPr lang="en-US"/>
        </a:p>
      </dgm:t>
    </dgm:pt>
    <dgm:pt modelId="{8CD3623C-0576-4F49-BD6C-BAFCFF275C5C}">
      <dgm:prSet/>
      <dgm:spPr/>
      <dgm:t>
        <a:bodyPr/>
        <a:lstStyle/>
        <a:p>
          <a:r>
            <a:rPr lang="en-US" dirty="0"/>
            <a:t>So you need a variable that holds an address = </a:t>
          </a:r>
          <a:r>
            <a:rPr lang="en-US" b="1" i="1" dirty="0"/>
            <a:t>a pointer</a:t>
          </a:r>
          <a:endParaRPr lang="en-US" dirty="0"/>
        </a:p>
      </dgm:t>
    </dgm:pt>
    <dgm:pt modelId="{DC3978B7-EAEC-4946-9903-795A2686FC80}" type="parTrans" cxnId="{716A2927-3C2F-49B3-A56A-7F34247DCC6C}">
      <dgm:prSet/>
      <dgm:spPr/>
      <dgm:t>
        <a:bodyPr/>
        <a:lstStyle/>
        <a:p>
          <a:endParaRPr lang="en-US"/>
        </a:p>
      </dgm:t>
    </dgm:pt>
    <dgm:pt modelId="{B998304C-BAB8-4528-BB0D-548816B592F3}" type="sibTrans" cxnId="{716A2927-3C2F-49B3-A56A-7F34247DCC6C}">
      <dgm:prSet/>
      <dgm:spPr/>
      <dgm:t>
        <a:bodyPr/>
        <a:lstStyle/>
        <a:p>
          <a:endParaRPr lang="en-US"/>
        </a:p>
      </dgm:t>
    </dgm:pt>
    <dgm:pt modelId="{49A0C3E3-E5D0-4225-A20E-A1EA97066F80}">
      <dgm:prSet/>
      <dgm:spPr/>
      <dgm:t>
        <a:bodyPr/>
        <a:lstStyle/>
        <a:p>
          <a:pPr>
            <a:buNone/>
          </a:pPr>
          <a:r>
            <a:rPr lang="en-US" dirty="0">
              <a:solidFill>
                <a:srgbClr val="C00000"/>
              </a:solidFill>
            </a:rPr>
            <a:t>int *</a:t>
          </a:r>
          <a:r>
            <a:rPr lang="en-US" dirty="0" err="1">
              <a:solidFill>
                <a:srgbClr val="C00000"/>
              </a:solidFill>
            </a:rPr>
            <a:t>ptr</a:t>
          </a:r>
          <a:r>
            <a:rPr lang="en-US" dirty="0">
              <a:solidFill>
                <a:srgbClr val="C00000"/>
              </a:solidFill>
            </a:rPr>
            <a:t> = new int;</a:t>
          </a:r>
        </a:p>
      </dgm:t>
    </dgm:pt>
    <dgm:pt modelId="{D0221C4E-A3F8-45CD-98CF-72A9D1A0ED14}" type="parTrans" cxnId="{6DA27203-1B41-4FA0-9AFE-409C003F4ECF}">
      <dgm:prSet/>
      <dgm:spPr/>
      <dgm:t>
        <a:bodyPr/>
        <a:lstStyle/>
        <a:p>
          <a:endParaRPr lang="en-US"/>
        </a:p>
      </dgm:t>
    </dgm:pt>
    <dgm:pt modelId="{61C5B989-F1DF-4025-9848-E400A4073E6B}" type="sibTrans" cxnId="{6DA27203-1B41-4FA0-9AFE-409C003F4ECF}">
      <dgm:prSet/>
      <dgm:spPr/>
      <dgm:t>
        <a:bodyPr/>
        <a:lstStyle/>
        <a:p>
          <a:endParaRPr lang="en-US"/>
        </a:p>
      </dgm:t>
    </dgm:pt>
    <dgm:pt modelId="{D49BE1F3-C355-4379-BA24-F27917ED0F48}">
      <dgm:prSet/>
      <dgm:spPr/>
      <dgm:t>
        <a:bodyPr/>
        <a:lstStyle/>
        <a:p>
          <a:r>
            <a:rPr lang="en-US" dirty="0"/>
            <a:t>Or </a:t>
          </a:r>
        </a:p>
      </dgm:t>
    </dgm:pt>
    <dgm:pt modelId="{A10E4C1E-DF30-4F33-A0D0-2EB89FACDDDA}" type="parTrans" cxnId="{6585B60E-849E-4862-AA64-54AD54C9ACC6}">
      <dgm:prSet/>
      <dgm:spPr/>
      <dgm:t>
        <a:bodyPr/>
        <a:lstStyle/>
        <a:p>
          <a:endParaRPr lang="en-US"/>
        </a:p>
      </dgm:t>
    </dgm:pt>
    <dgm:pt modelId="{5E8F192B-965B-43C8-A0E3-F27956D51713}" type="sibTrans" cxnId="{6585B60E-849E-4862-AA64-54AD54C9ACC6}">
      <dgm:prSet/>
      <dgm:spPr/>
      <dgm:t>
        <a:bodyPr/>
        <a:lstStyle/>
        <a:p>
          <a:endParaRPr lang="en-US"/>
        </a:p>
      </dgm:t>
    </dgm:pt>
    <dgm:pt modelId="{ED70FCB9-FF84-43B9-A071-B5F0BD37FE64}">
      <dgm:prSet/>
      <dgm:spPr/>
      <dgm:t>
        <a:bodyPr/>
        <a:lstStyle/>
        <a:p>
          <a:pPr>
            <a:buNone/>
          </a:pPr>
          <a:r>
            <a:rPr lang="en-US" dirty="0">
              <a:solidFill>
                <a:srgbClr val="C00000"/>
              </a:solidFill>
            </a:rPr>
            <a:t>int *</a:t>
          </a:r>
          <a:r>
            <a:rPr lang="en-US" dirty="0" err="1">
              <a:solidFill>
                <a:srgbClr val="C00000"/>
              </a:solidFill>
            </a:rPr>
            <a:t>ptr</a:t>
          </a:r>
          <a:r>
            <a:rPr lang="en-US" dirty="0">
              <a:solidFill>
                <a:srgbClr val="C00000"/>
              </a:solidFill>
            </a:rPr>
            <a:t>;</a:t>
          </a:r>
        </a:p>
      </dgm:t>
    </dgm:pt>
    <dgm:pt modelId="{3045E8BA-869E-427F-84BF-ED8FD65D3398}" type="parTrans" cxnId="{D8884772-8007-46BA-BA8E-8C352D52A296}">
      <dgm:prSet/>
      <dgm:spPr/>
      <dgm:t>
        <a:bodyPr/>
        <a:lstStyle/>
        <a:p>
          <a:endParaRPr lang="en-US"/>
        </a:p>
      </dgm:t>
    </dgm:pt>
    <dgm:pt modelId="{B50D3FE5-0E18-4414-A654-36F1DD5C3BBF}" type="sibTrans" cxnId="{D8884772-8007-46BA-BA8E-8C352D52A296}">
      <dgm:prSet/>
      <dgm:spPr/>
      <dgm:t>
        <a:bodyPr/>
        <a:lstStyle/>
        <a:p>
          <a:endParaRPr lang="en-US"/>
        </a:p>
      </dgm:t>
    </dgm:pt>
    <dgm:pt modelId="{10D109EE-7493-4CC7-AF73-E4347B59DA9E}">
      <dgm:prSet/>
      <dgm:spPr/>
      <dgm:t>
        <a:bodyPr/>
        <a:lstStyle/>
        <a:p>
          <a:pPr>
            <a:buNone/>
          </a:pPr>
          <a:r>
            <a:rPr lang="en-US" dirty="0" err="1">
              <a:solidFill>
                <a:srgbClr val="C00000"/>
              </a:solidFill>
            </a:rPr>
            <a:t>ptr</a:t>
          </a:r>
          <a:r>
            <a:rPr lang="en-US" dirty="0">
              <a:solidFill>
                <a:srgbClr val="C00000"/>
              </a:solidFill>
            </a:rPr>
            <a:t> = new int;</a:t>
          </a:r>
        </a:p>
      </dgm:t>
    </dgm:pt>
    <dgm:pt modelId="{F1E49E27-268E-4358-B0B2-DB8886D6574C}" type="parTrans" cxnId="{9214149A-B3B2-41BB-B94F-8B64997199C5}">
      <dgm:prSet/>
      <dgm:spPr/>
      <dgm:t>
        <a:bodyPr/>
        <a:lstStyle/>
        <a:p>
          <a:endParaRPr lang="en-US"/>
        </a:p>
      </dgm:t>
    </dgm:pt>
    <dgm:pt modelId="{70E79CA5-7E35-4FD4-B23D-9900765EC162}" type="sibTrans" cxnId="{9214149A-B3B2-41BB-B94F-8B64997199C5}">
      <dgm:prSet/>
      <dgm:spPr/>
      <dgm:t>
        <a:bodyPr/>
        <a:lstStyle/>
        <a:p>
          <a:endParaRPr lang="en-US"/>
        </a:p>
      </dgm:t>
    </dgm:pt>
    <dgm:pt modelId="{A8C934B4-26D1-4362-9D53-6AE37CF16055}">
      <dgm:prSet/>
      <dgm:spPr/>
      <dgm:t>
        <a:bodyPr/>
        <a:lstStyle/>
        <a:p>
          <a:r>
            <a:rPr lang="en-US" dirty="0"/>
            <a:t>Whenever an </a:t>
          </a:r>
          <a:r>
            <a:rPr lang="en-US" b="1" dirty="0">
              <a:solidFill>
                <a:srgbClr val="00B0F0"/>
              </a:solidFill>
            </a:rPr>
            <a:t>object</a:t>
          </a:r>
          <a:r>
            <a:rPr lang="en-US" dirty="0"/>
            <a:t> is referred to by a pointer, each field and method must be referenced using </a:t>
          </a:r>
          <a:r>
            <a:rPr lang="en-US" dirty="0">
              <a:solidFill>
                <a:srgbClr val="C00000"/>
              </a:solidFill>
            </a:rPr>
            <a:t>-&gt;</a:t>
          </a:r>
        </a:p>
      </dgm:t>
    </dgm:pt>
    <dgm:pt modelId="{496EE6C7-DF68-4CBA-A2A4-9A622E099518}" type="parTrans" cxnId="{AACD1EF8-36F4-484C-A582-3C1B8B50F863}">
      <dgm:prSet/>
      <dgm:spPr/>
      <dgm:t>
        <a:bodyPr/>
        <a:lstStyle/>
        <a:p>
          <a:endParaRPr lang="en-US"/>
        </a:p>
      </dgm:t>
    </dgm:pt>
    <dgm:pt modelId="{D7EAF25E-5AF6-4A4A-A1E0-B7EDB357FD1A}" type="sibTrans" cxnId="{AACD1EF8-36F4-484C-A582-3C1B8B50F863}">
      <dgm:prSet/>
      <dgm:spPr/>
      <dgm:t>
        <a:bodyPr/>
        <a:lstStyle/>
        <a:p>
          <a:endParaRPr lang="en-US"/>
        </a:p>
      </dgm:t>
    </dgm:pt>
    <dgm:pt modelId="{2B7D183A-FBF6-47A3-A0C5-70DC02270152}" type="pres">
      <dgm:prSet presAssocID="{DAFE3184-A8C6-44FE-A363-6C4519EAED4E}" presName="linear" presStyleCnt="0">
        <dgm:presLayoutVars>
          <dgm:dir/>
          <dgm:animLvl val="lvl"/>
          <dgm:resizeHandles val="exact"/>
        </dgm:presLayoutVars>
      </dgm:prSet>
      <dgm:spPr/>
    </dgm:pt>
    <dgm:pt modelId="{E06D4EE0-EE67-47EE-945F-8B7FD718B1FA}" type="pres">
      <dgm:prSet presAssocID="{83CE4300-B1BA-48DC-8606-D5A5CD4FDF7D}" presName="parentLin" presStyleCnt="0"/>
      <dgm:spPr/>
    </dgm:pt>
    <dgm:pt modelId="{8629660C-2FC1-48E3-9923-E3E7CD725B91}" type="pres">
      <dgm:prSet presAssocID="{83CE4300-B1BA-48DC-8606-D5A5CD4FDF7D}" presName="parentLeftMargin" presStyleLbl="node1" presStyleIdx="0" presStyleCnt="2"/>
      <dgm:spPr/>
    </dgm:pt>
    <dgm:pt modelId="{D9386DB0-0087-4EAD-9740-3205915E457C}" type="pres">
      <dgm:prSet presAssocID="{83CE4300-B1BA-48DC-8606-D5A5CD4FDF7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342E554-B370-4BFA-A954-1389A2484A2D}" type="pres">
      <dgm:prSet presAssocID="{83CE4300-B1BA-48DC-8606-D5A5CD4FDF7D}" presName="negativeSpace" presStyleCnt="0"/>
      <dgm:spPr/>
    </dgm:pt>
    <dgm:pt modelId="{E21BCEF6-20CC-4301-88DC-50B807BBD935}" type="pres">
      <dgm:prSet presAssocID="{83CE4300-B1BA-48DC-8606-D5A5CD4FDF7D}" presName="childText" presStyleLbl="conFgAcc1" presStyleIdx="0" presStyleCnt="2">
        <dgm:presLayoutVars>
          <dgm:bulletEnabled val="1"/>
        </dgm:presLayoutVars>
      </dgm:prSet>
      <dgm:spPr/>
    </dgm:pt>
    <dgm:pt modelId="{1068CFDC-6F28-4121-82BB-875C86A39C55}" type="pres">
      <dgm:prSet presAssocID="{7A63DF5D-4394-42D4-B69A-DE33D588C054}" presName="spaceBetweenRectangles" presStyleCnt="0"/>
      <dgm:spPr/>
    </dgm:pt>
    <dgm:pt modelId="{07410245-FE2F-4326-94A8-773F7D32FEB6}" type="pres">
      <dgm:prSet presAssocID="{A1F526A0-91F7-45F0-900C-D46C3ED8C29F}" presName="parentLin" presStyleCnt="0"/>
      <dgm:spPr/>
    </dgm:pt>
    <dgm:pt modelId="{E72D16A6-F35B-4A27-ACC6-82D76097A11F}" type="pres">
      <dgm:prSet presAssocID="{A1F526A0-91F7-45F0-900C-D46C3ED8C29F}" presName="parentLeftMargin" presStyleLbl="node1" presStyleIdx="0" presStyleCnt="2"/>
      <dgm:spPr/>
    </dgm:pt>
    <dgm:pt modelId="{59A6EECE-BADC-4304-9DE0-60189B116175}" type="pres">
      <dgm:prSet presAssocID="{A1F526A0-91F7-45F0-900C-D46C3ED8C29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3B52F78-EB00-410C-9429-DB9C5B119B1C}" type="pres">
      <dgm:prSet presAssocID="{A1F526A0-91F7-45F0-900C-D46C3ED8C29F}" presName="negativeSpace" presStyleCnt="0"/>
      <dgm:spPr/>
    </dgm:pt>
    <dgm:pt modelId="{E0629F84-152E-4965-9852-57AD58325DA1}" type="pres">
      <dgm:prSet presAssocID="{A1F526A0-91F7-45F0-900C-D46C3ED8C29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9E09202-0856-491B-9D95-A57A949B73C0}" type="presOf" srcId="{A1F526A0-91F7-45F0-900C-D46C3ED8C29F}" destId="{E72D16A6-F35B-4A27-ACC6-82D76097A11F}" srcOrd="0" destOrd="0" presId="urn:microsoft.com/office/officeart/2005/8/layout/list1"/>
    <dgm:cxn modelId="{6DA27203-1B41-4FA0-9AFE-409C003F4ECF}" srcId="{A1F526A0-91F7-45F0-900C-D46C3ED8C29F}" destId="{49A0C3E3-E5D0-4225-A20E-A1EA97066F80}" srcOrd="2" destOrd="0" parTransId="{D0221C4E-A3F8-45CD-98CF-72A9D1A0ED14}" sibTransId="{61C5B989-F1DF-4025-9848-E400A4073E6B}"/>
    <dgm:cxn modelId="{6EB1BC03-8144-4F7E-A2A6-E2A6BD2D9916}" srcId="{83CE4300-B1BA-48DC-8606-D5A5CD4FDF7D}" destId="{D87437B9-0813-41E4-BE58-1DE53E83A1FD}" srcOrd="0" destOrd="0" parTransId="{78F5F105-B767-414B-A731-5D680FDF8726}" sibTransId="{BF7068BA-E97A-46F9-B7F7-A7A22E791460}"/>
    <dgm:cxn modelId="{6585B60E-849E-4862-AA64-54AD54C9ACC6}" srcId="{49A0C3E3-E5D0-4225-A20E-A1EA97066F80}" destId="{D49BE1F3-C355-4379-BA24-F27917ED0F48}" srcOrd="0" destOrd="0" parTransId="{A10E4C1E-DF30-4F33-A0D0-2EB89FACDDDA}" sibTransId="{5E8F192B-965B-43C8-A0E3-F27956D51713}"/>
    <dgm:cxn modelId="{8D84BF1B-61AA-492B-B276-E23E93C0B83D}" type="presOf" srcId="{D87437B9-0813-41E4-BE58-1DE53E83A1FD}" destId="{E21BCEF6-20CC-4301-88DC-50B807BBD935}" srcOrd="0" destOrd="0" presId="urn:microsoft.com/office/officeart/2005/8/layout/list1"/>
    <dgm:cxn modelId="{716A2927-3C2F-49B3-A56A-7F34247DCC6C}" srcId="{A1ED4529-685B-4011-9930-D2C0914D7502}" destId="{8CD3623C-0576-4F49-BD6C-BAFCFF275C5C}" srcOrd="0" destOrd="0" parTransId="{DC3978B7-EAEC-4946-9903-795A2686FC80}" sibTransId="{B998304C-BAB8-4528-BB0D-548816B592F3}"/>
    <dgm:cxn modelId="{C6DF7D71-17CE-40CF-A90B-AD4035575805}" srcId="{DAFE3184-A8C6-44FE-A363-6C4519EAED4E}" destId="{83CE4300-B1BA-48DC-8606-D5A5CD4FDF7D}" srcOrd="0" destOrd="0" parTransId="{5D3EB44C-BC31-4ABD-AD18-FEB7A79CD75B}" sibTransId="{7A63DF5D-4394-42D4-B69A-DE33D588C054}"/>
    <dgm:cxn modelId="{D8884772-8007-46BA-BA8E-8C352D52A296}" srcId="{A1F526A0-91F7-45F0-900C-D46C3ED8C29F}" destId="{ED70FCB9-FF84-43B9-A071-B5F0BD37FE64}" srcOrd="3" destOrd="0" parTransId="{3045E8BA-869E-427F-84BF-ED8FD65D3398}" sibTransId="{B50D3FE5-0E18-4414-A654-36F1DD5C3BBF}"/>
    <dgm:cxn modelId="{2E236E53-FDC0-43BD-978B-8CA84032AEE4}" type="presOf" srcId="{CE7F007A-8BFE-4CD0-85C3-18A7877FEBA6}" destId="{E0629F84-152E-4965-9852-57AD58325DA1}" srcOrd="0" destOrd="0" presId="urn:microsoft.com/office/officeart/2005/8/layout/list1"/>
    <dgm:cxn modelId="{5F030E78-1BD5-4B85-A61E-8399C6328DFB}" srcId="{A1F526A0-91F7-45F0-900C-D46C3ED8C29F}" destId="{A1ED4529-685B-4011-9930-D2C0914D7502}" srcOrd="1" destOrd="0" parTransId="{F4045777-3459-4BF0-A27A-FEB9F2BC1F76}" sibTransId="{F9B7A62C-AF07-43F4-A07A-14DF275EB265}"/>
    <dgm:cxn modelId="{628CDF8E-7A8F-4342-90A0-61FAC4BC8241}" srcId="{83CE4300-B1BA-48DC-8606-D5A5CD4FDF7D}" destId="{DAD6B479-CEAE-4CB1-992C-7E22D53842A8}" srcOrd="1" destOrd="0" parTransId="{9836F9E2-7AD6-4E03-9362-3201D88014BE}" sibTransId="{C5C8FF3B-A754-4A8E-B796-2D63D9E3C3EC}"/>
    <dgm:cxn modelId="{9214149A-B3B2-41BB-B94F-8B64997199C5}" srcId="{A1F526A0-91F7-45F0-900C-D46C3ED8C29F}" destId="{10D109EE-7493-4CC7-AF73-E4347B59DA9E}" srcOrd="4" destOrd="0" parTransId="{F1E49E27-268E-4358-B0B2-DB8886D6574C}" sibTransId="{70E79CA5-7E35-4FD4-B23D-9900765EC162}"/>
    <dgm:cxn modelId="{5304D79B-8809-43E7-B725-6A899FF3C5F7}" type="presOf" srcId="{83CE4300-B1BA-48DC-8606-D5A5CD4FDF7D}" destId="{D9386DB0-0087-4EAD-9740-3205915E457C}" srcOrd="1" destOrd="0" presId="urn:microsoft.com/office/officeart/2005/8/layout/list1"/>
    <dgm:cxn modelId="{8871CE9E-C667-43FE-8A97-C65C800067F9}" srcId="{D87437B9-0813-41E4-BE58-1DE53E83A1FD}" destId="{201198CB-06A9-446F-A5DF-FCD4F46C904F}" srcOrd="0" destOrd="0" parTransId="{F02C2DF9-6968-4A80-A9BB-6CE8C90927BF}" sibTransId="{5840DA7C-9CDE-4BB6-BDAD-ABC07BA26BC0}"/>
    <dgm:cxn modelId="{FD5552A2-E193-4E6A-AC06-9DCEA7CAAF01}" type="presOf" srcId="{ED70FCB9-FF84-43B9-A071-B5F0BD37FE64}" destId="{E0629F84-152E-4965-9852-57AD58325DA1}" srcOrd="0" destOrd="5" presId="urn:microsoft.com/office/officeart/2005/8/layout/list1"/>
    <dgm:cxn modelId="{7476FEB3-A5B0-42B7-88FC-22E2C04B21E7}" type="presOf" srcId="{DAFE3184-A8C6-44FE-A363-6C4519EAED4E}" destId="{2B7D183A-FBF6-47A3-A0C5-70DC02270152}" srcOrd="0" destOrd="0" presId="urn:microsoft.com/office/officeart/2005/8/layout/list1"/>
    <dgm:cxn modelId="{51D6ECB7-C31B-41FD-9EC6-D16B259546C9}" type="presOf" srcId="{201198CB-06A9-446F-A5DF-FCD4F46C904F}" destId="{E21BCEF6-20CC-4301-88DC-50B807BBD935}" srcOrd="0" destOrd="1" presId="urn:microsoft.com/office/officeart/2005/8/layout/list1"/>
    <dgm:cxn modelId="{680E42B9-3140-4A39-9B2A-5B30C828D755}" srcId="{A1F526A0-91F7-45F0-900C-D46C3ED8C29F}" destId="{CE7F007A-8BFE-4CD0-85C3-18A7877FEBA6}" srcOrd="0" destOrd="0" parTransId="{0C403CC3-49DA-4444-BD1C-0DF3F657D03B}" sibTransId="{8995D1B4-39BA-43A0-A205-A9C53873CA8D}"/>
    <dgm:cxn modelId="{586BA6B9-1173-4549-9BFB-A276D22B6D27}" type="presOf" srcId="{8CD3623C-0576-4F49-BD6C-BAFCFF275C5C}" destId="{E0629F84-152E-4965-9852-57AD58325DA1}" srcOrd="0" destOrd="2" presId="urn:microsoft.com/office/officeart/2005/8/layout/list1"/>
    <dgm:cxn modelId="{3B484FBC-366D-4120-8A72-7BC9FADC74E1}" type="presOf" srcId="{83CE4300-B1BA-48DC-8606-D5A5CD4FDF7D}" destId="{8629660C-2FC1-48E3-9923-E3E7CD725B91}" srcOrd="0" destOrd="0" presId="urn:microsoft.com/office/officeart/2005/8/layout/list1"/>
    <dgm:cxn modelId="{AADBA6C5-DC9F-42BC-8977-ABA5DE26F412}" srcId="{DAFE3184-A8C6-44FE-A363-6C4519EAED4E}" destId="{A1F526A0-91F7-45F0-900C-D46C3ED8C29F}" srcOrd="1" destOrd="0" parTransId="{72F4B361-78F2-4C34-ADC0-07CA688C5CA1}" sibTransId="{252366E8-B4C1-4113-9885-F0829BAE4CDC}"/>
    <dgm:cxn modelId="{CAC056C6-3180-45F6-962D-1514C2F4B1CF}" type="presOf" srcId="{A1F526A0-91F7-45F0-900C-D46C3ED8C29F}" destId="{59A6EECE-BADC-4304-9DE0-60189B116175}" srcOrd="1" destOrd="0" presId="urn:microsoft.com/office/officeart/2005/8/layout/list1"/>
    <dgm:cxn modelId="{364A12CA-36D3-4668-B3CD-395767723A68}" type="presOf" srcId="{A8C934B4-26D1-4362-9D53-6AE37CF16055}" destId="{E0629F84-152E-4965-9852-57AD58325DA1}" srcOrd="0" destOrd="7" presId="urn:microsoft.com/office/officeart/2005/8/layout/list1"/>
    <dgm:cxn modelId="{155A3BCD-33B5-40FF-8AB1-C50228B705C5}" type="presOf" srcId="{10D109EE-7493-4CC7-AF73-E4347B59DA9E}" destId="{E0629F84-152E-4965-9852-57AD58325DA1}" srcOrd="0" destOrd="6" presId="urn:microsoft.com/office/officeart/2005/8/layout/list1"/>
    <dgm:cxn modelId="{3138E2CE-BB3F-4EFA-830E-81FDC6CE60C6}" type="presOf" srcId="{DAD6B479-CEAE-4CB1-992C-7E22D53842A8}" destId="{E21BCEF6-20CC-4301-88DC-50B807BBD935}" srcOrd="0" destOrd="2" presId="urn:microsoft.com/office/officeart/2005/8/layout/list1"/>
    <dgm:cxn modelId="{0AFDBBE6-A5FA-4A10-B1F5-DD8A6EC823B0}" type="presOf" srcId="{49A0C3E3-E5D0-4225-A20E-A1EA97066F80}" destId="{E0629F84-152E-4965-9852-57AD58325DA1}" srcOrd="0" destOrd="3" presId="urn:microsoft.com/office/officeart/2005/8/layout/list1"/>
    <dgm:cxn modelId="{AACD1EF8-36F4-484C-A582-3C1B8B50F863}" srcId="{A1F526A0-91F7-45F0-900C-D46C3ED8C29F}" destId="{A8C934B4-26D1-4362-9D53-6AE37CF16055}" srcOrd="5" destOrd="0" parTransId="{496EE6C7-DF68-4CBA-A2A4-9A622E099518}" sibTransId="{D7EAF25E-5AF6-4A4A-A1E0-B7EDB357FD1A}"/>
    <dgm:cxn modelId="{9C152EFE-7E3C-4F05-81FE-9858B5F4DB83}" type="presOf" srcId="{A1ED4529-685B-4011-9930-D2C0914D7502}" destId="{E0629F84-152E-4965-9852-57AD58325DA1}" srcOrd="0" destOrd="1" presId="urn:microsoft.com/office/officeart/2005/8/layout/list1"/>
    <dgm:cxn modelId="{0B2C23FF-AB3A-433F-BC60-1B95C2B64C46}" type="presOf" srcId="{D49BE1F3-C355-4379-BA24-F27917ED0F48}" destId="{E0629F84-152E-4965-9852-57AD58325DA1}" srcOrd="0" destOrd="4" presId="urn:microsoft.com/office/officeart/2005/8/layout/list1"/>
    <dgm:cxn modelId="{F7C6DE74-6994-4AE8-87F3-036587DF9A85}" type="presParOf" srcId="{2B7D183A-FBF6-47A3-A0C5-70DC02270152}" destId="{E06D4EE0-EE67-47EE-945F-8B7FD718B1FA}" srcOrd="0" destOrd="0" presId="urn:microsoft.com/office/officeart/2005/8/layout/list1"/>
    <dgm:cxn modelId="{46CA3213-111F-4EEF-8BAC-F6FDC54FB4B3}" type="presParOf" srcId="{E06D4EE0-EE67-47EE-945F-8B7FD718B1FA}" destId="{8629660C-2FC1-48E3-9923-E3E7CD725B91}" srcOrd="0" destOrd="0" presId="urn:microsoft.com/office/officeart/2005/8/layout/list1"/>
    <dgm:cxn modelId="{E8F08D2F-CF27-4A7C-84AA-676DCC8536D8}" type="presParOf" srcId="{E06D4EE0-EE67-47EE-945F-8B7FD718B1FA}" destId="{D9386DB0-0087-4EAD-9740-3205915E457C}" srcOrd="1" destOrd="0" presId="urn:microsoft.com/office/officeart/2005/8/layout/list1"/>
    <dgm:cxn modelId="{B06D15CC-1A94-4EFE-B7E1-66C62861218E}" type="presParOf" srcId="{2B7D183A-FBF6-47A3-A0C5-70DC02270152}" destId="{D342E554-B370-4BFA-A954-1389A2484A2D}" srcOrd="1" destOrd="0" presId="urn:microsoft.com/office/officeart/2005/8/layout/list1"/>
    <dgm:cxn modelId="{7B9C82F0-65D3-46BE-ABA5-59ED397BD9DC}" type="presParOf" srcId="{2B7D183A-FBF6-47A3-A0C5-70DC02270152}" destId="{E21BCEF6-20CC-4301-88DC-50B807BBD935}" srcOrd="2" destOrd="0" presId="urn:microsoft.com/office/officeart/2005/8/layout/list1"/>
    <dgm:cxn modelId="{74E0691C-26CD-4A35-B6DC-7D7A615ECC80}" type="presParOf" srcId="{2B7D183A-FBF6-47A3-A0C5-70DC02270152}" destId="{1068CFDC-6F28-4121-82BB-875C86A39C55}" srcOrd="3" destOrd="0" presId="urn:microsoft.com/office/officeart/2005/8/layout/list1"/>
    <dgm:cxn modelId="{C403291A-AAD8-4A36-9393-52939504A341}" type="presParOf" srcId="{2B7D183A-FBF6-47A3-A0C5-70DC02270152}" destId="{07410245-FE2F-4326-94A8-773F7D32FEB6}" srcOrd="4" destOrd="0" presId="urn:microsoft.com/office/officeart/2005/8/layout/list1"/>
    <dgm:cxn modelId="{1CFACF46-6B71-4B44-BFA6-06585D4EF065}" type="presParOf" srcId="{07410245-FE2F-4326-94A8-773F7D32FEB6}" destId="{E72D16A6-F35B-4A27-ACC6-82D76097A11F}" srcOrd="0" destOrd="0" presId="urn:microsoft.com/office/officeart/2005/8/layout/list1"/>
    <dgm:cxn modelId="{5FFF705B-EDFF-452E-9785-E1400786D928}" type="presParOf" srcId="{07410245-FE2F-4326-94A8-773F7D32FEB6}" destId="{59A6EECE-BADC-4304-9DE0-60189B116175}" srcOrd="1" destOrd="0" presId="urn:microsoft.com/office/officeart/2005/8/layout/list1"/>
    <dgm:cxn modelId="{4D2EAAF7-13D8-4F10-A7AB-EE97D179F6B3}" type="presParOf" srcId="{2B7D183A-FBF6-47A3-A0C5-70DC02270152}" destId="{93B52F78-EB00-410C-9429-DB9C5B119B1C}" srcOrd="5" destOrd="0" presId="urn:microsoft.com/office/officeart/2005/8/layout/list1"/>
    <dgm:cxn modelId="{067ABEF6-5634-4BF0-890E-4EFECC14977A}" type="presParOf" srcId="{2B7D183A-FBF6-47A3-A0C5-70DC02270152}" destId="{E0629F84-152E-4965-9852-57AD58325DA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BCEF6-20CC-4301-88DC-50B807BBD935}">
      <dsp:nvSpPr>
        <dsp:cNvPr id="0" name=""/>
        <dsp:cNvSpPr/>
      </dsp:nvSpPr>
      <dsp:spPr>
        <a:xfrm>
          <a:off x="0" y="342390"/>
          <a:ext cx="6628804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469" tIns="333248" rIns="51446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Space in memory we control!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As opposed to the stack, which is controlled by the compiler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Things on the heap continue to exist past their normal scope</a:t>
          </a:r>
        </a:p>
      </dsp:txBody>
      <dsp:txXfrm>
        <a:off x="0" y="342390"/>
        <a:ext cx="6628804" cy="1587600"/>
      </dsp:txXfrm>
    </dsp:sp>
    <dsp:sp modelId="{D9386DB0-0087-4EAD-9740-3205915E457C}">
      <dsp:nvSpPr>
        <dsp:cNvPr id="0" name=""/>
        <dsp:cNvSpPr/>
      </dsp:nvSpPr>
      <dsp:spPr>
        <a:xfrm>
          <a:off x="331440" y="106230"/>
          <a:ext cx="4640162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Heap</a:t>
          </a:r>
        </a:p>
      </dsp:txBody>
      <dsp:txXfrm>
        <a:off x="354497" y="129287"/>
        <a:ext cx="4594048" cy="426206"/>
      </dsp:txXfrm>
    </dsp:sp>
    <dsp:sp modelId="{E0629F84-152E-4965-9852-57AD58325DA1}">
      <dsp:nvSpPr>
        <dsp:cNvPr id="0" name=""/>
        <dsp:cNvSpPr/>
      </dsp:nvSpPr>
      <dsp:spPr>
        <a:xfrm>
          <a:off x="0" y="2252550"/>
          <a:ext cx="6628804" cy="262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469" tIns="333248" rIns="51446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To place things in the heap, we use </a:t>
          </a:r>
          <a:r>
            <a:rPr lang="en-US" sz="1600" b="1" kern="1200" dirty="0">
              <a:solidFill>
                <a:srgbClr val="C00000"/>
              </a:solidFill>
            </a:rPr>
            <a:t>new</a:t>
          </a:r>
          <a:endParaRPr lang="en-US" sz="1600" kern="1200" dirty="0">
            <a:solidFill>
              <a:srgbClr val="C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solidFill>
                <a:srgbClr val="C00000"/>
              </a:solidFill>
            </a:rPr>
            <a:t>New</a:t>
          </a:r>
          <a:r>
            <a:rPr lang="en-US" sz="1600" b="1" kern="1200" dirty="0"/>
            <a:t> </a:t>
          </a:r>
          <a:r>
            <a:rPr lang="en-US" sz="1600" kern="1200" dirty="0"/>
            <a:t>returns an address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So you need a variable that holds an address = </a:t>
          </a:r>
          <a:r>
            <a:rPr lang="en-US" sz="1600" b="1" i="1" kern="1200" dirty="0"/>
            <a:t>a pointer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olidFill>
                <a:srgbClr val="C00000"/>
              </a:solidFill>
            </a:rPr>
            <a:t>int *</a:t>
          </a:r>
          <a:r>
            <a:rPr lang="en-US" sz="1600" kern="1200" dirty="0" err="1">
              <a:solidFill>
                <a:srgbClr val="C00000"/>
              </a:solidFill>
            </a:rPr>
            <a:t>ptr</a:t>
          </a:r>
          <a:r>
            <a:rPr lang="en-US" sz="1600" kern="1200" dirty="0">
              <a:solidFill>
                <a:srgbClr val="C00000"/>
              </a:solidFill>
            </a:rPr>
            <a:t> = new int;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Or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olidFill>
                <a:srgbClr val="C00000"/>
              </a:solidFill>
            </a:rPr>
            <a:t>int *</a:t>
          </a:r>
          <a:r>
            <a:rPr lang="en-US" sz="1600" kern="1200" dirty="0" err="1">
              <a:solidFill>
                <a:srgbClr val="C00000"/>
              </a:solidFill>
            </a:rPr>
            <a:t>ptr</a:t>
          </a:r>
          <a:r>
            <a:rPr lang="en-US" sz="1600" kern="1200" dirty="0">
              <a:solidFill>
                <a:srgbClr val="C00000"/>
              </a:solidFill>
            </a:rPr>
            <a:t>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 err="1">
              <a:solidFill>
                <a:srgbClr val="C00000"/>
              </a:solidFill>
            </a:rPr>
            <a:t>ptr</a:t>
          </a:r>
          <a:r>
            <a:rPr lang="en-US" sz="1600" kern="1200" dirty="0">
              <a:solidFill>
                <a:srgbClr val="C00000"/>
              </a:solidFill>
            </a:rPr>
            <a:t> = new int;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Whenever an </a:t>
          </a:r>
          <a:r>
            <a:rPr lang="en-US" sz="1600" b="1" kern="1200" dirty="0">
              <a:solidFill>
                <a:srgbClr val="00B0F0"/>
              </a:solidFill>
            </a:rPr>
            <a:t>object</a:t>
          </a:r>
          <a:r>
            <a:rPr lang="en-US" sz="1600" kern="1200" dirty="0"/>
            <a:t> is referred to by a pointer, each field and method must be referenced using </a:t>
          </a:r>
          <a:r>
            <a:rPr lang="en-US" sz="1600" kern="1200" dirty="0">
              <a:solidFill>
                <a:srgbClr val="C00000"/>
              </a:solidFill>
            </a:rPr>
            <a:t>-&gt;</a:t>
          </a:r>
        </a:p>
      </dsp:txBody>
      <dsp:txXfrm>
        <a:off x="0" y="2252550"/>
        <a:ext cx="6628804" cy="2620800"/>
      </dsp:txXfrm>
    </dsp:sp>
    <dsp:sp modelId="{59A6EECE-BADC-4304-9DE0-60189B116175}">
      <dsp:nvSpPr>
        <dsp:cNvPr id="0" name=""/>
        <dsp:cNvSpPr/>
      </dsp:nvSpPr>
      <dsp:spPr>
        <a:xfrm>
          <a:off x="331440" y="2016390"/>
          <a:ext cx="4640162" cy="47232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5387" tIns="0" rIns="175387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New:</a:t>
          </a:r>
        </a:p>
      </dsp:txBody>
      <dsp:txXfrm>
        <a:off x="354497" y="2039447"/>
        <a:ext cx="4594048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81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0963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989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0343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504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87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0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05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52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2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2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9/20/2020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7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9F71A91-A117-4F02-BCEA-2CE173A4B7A8}"/>
              </a:ext>
            </a:extLst>
          </p:cNvPr>
          <p:cNvSpPr/>
          <p:nvPr/>
        </p:nvSpPr>
        <p:spPr>
          <a:xfrm>
            <a:off x="4407031" y="-18854"/>
            <a:ext cx="5641942" cy="6886281"/>
          </a:xfrm>
          <a:custGeom>
            <a:avLst/>
            <a:gdLst>
              <a:gd name="connsiteX0" fmla="*/ 999241 w 5641942"/>
              <a:gd name="connsiteY0" fmla="*/ 32994 h 6886281"/>
              <a:gd name="connsiteX1" fmla="*/ 0 w 5641942"/>
              <a:gd name="connsiteY1" fmla="*/ 6881567 h 6886281"/>
              <a:gd name="connsiteX2" fmla="*/ 3021291 w 5641942"/>
              <a:gd name="connsiteY2" fmla="*/ 6886281 h 6886281"/>
              <a:gd name="connsiteX3" fmla="*/ 5241303 w 5641942"/>
              <a:gd name="connsiteY3" fmla="*/ 5425126 h 6886281"/>
              <a:gd name="connsiteX4" fmla="*/ 5641942 w 5641942"/>
              <a:gd name="connsiteY4" fmla="*/ 3940405 h 6886281"/>
              <a:gd name="connsiteX5" fmla="*/ 4930218 w 5641942"/>
              <a:gd name="connsiteY5" fmla="*/ 0 h 6886281"/>
              <a:gd name="connsiteX6" fmla="*/ 999241 w 5641942"/>
              <a:gd name="connsiteY6" fmla="*/ 32994 h 688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41942" h="6886281">
                <a:moveTo>
                  <a:pt x="999241" y="32994"/>
                </a:moveTo>
                <a:lnTo>
                  <a:pt x="0" y="6881567"/>
                </a:lnTo>
                <a:lnTo>
                  <a:pt x="3021291" y="6886281"/>
                </a:lnTo>
                <a:lnTo>
                  <a:pt x="5241303" y="5425126"/>
                </a:lnTo>
                <a:lnTo>
                  <a:pt x="5641942" y="3940405"/>
                </a:lnTo>
                <a:lnTo>
                  <a:pt x="4930218" y="0"/>
                </a:lnTo>
                <a:lnTo>
                  <a:pt x="999241" y="32994"/>
                </a:lnTo>
                <a:close/>
              </a:path>
            </a:pathLst>
          </a:custGeom>
          <a:solidFill>
            <a:srgbClr val="163C0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graffiti&#10;&#10;Description automatically generated">
            <a:extLst>
              <a:ext uri="{FF2B5EF4-FFF2-40B4-BE49-F238E27FC236}">
                <a16:creationId xmlns:a16="http://schemas.microsoft.com/office/drawing/2014/main" id="{1CFD52E4-AB1B-4361-816A-7CB851A0A8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0" t="1493" r="2" b="4044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9976C5-EDB4-4BBA-B457-4B952DE8A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Heap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1C42F-31E5-4F5A-A288-E3D47D357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3893440" cy="1096899"/>
          </a:xfrm>
        </p:spPr>
        <p:txBody>
          <a:bodyPr>
            <a:normAutofit lnSpcReduction="10000"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Kinda</a:t>
            </a:r>
            <a:r>
              <a:rPr lang="en-US" sz="2000" b="1" dirty="0">
                <a:solidFill>
                  <a:schemeClr val="bg1"/>
                </a:solidFill>
              </a:rPr>
              <a:t> like vampires –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where variables go to live forever (until you kill them!)</a:t>
            </a:r>
          </a:p>
        </p:txBody>
      </p:sp>
    </p:spTree>
    <p:extLst>
      <p:ext uri="{BB962C8B-B14F-4D97-AF65-F5344CB8AC3E}">
        <p14:creationId xmlns:p14="http://schemas.microsoft.com/office/powerpoint/2010/main" val="185253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1459"/>
          </a:xfrm>
        </p:spPr>
        <p:txBody>
          <a:bodyPr/>
          <a:lstStyle/>
          <a:p>
            <a:r>
              <a:rPr lang="en-US" dirty="0"/>
              <a:t>Stack vs Heap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148" y="1381058"/>
            <a:ext cx="4826764" cy="4660303"/>
          </a:xfrm>
          <a:solidFill>
            <a:schemeClr val="bg2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7030A0"/>
                </a:solidFill>
              </a:rPr>
              <a:t>Stack  (Memory)</a:t>
            </a:r>
          </a:p>
          <a:p>
            <a:r>
              <a:rPr lang="en-US" dirty="0">
                <a:solidFill>
                  <a:srgbClr val="7030A0"/>
                </a:solidFill>
              </a:rPr>
              <a:t>Temporary memory storage for variables associated with each function</a:t>
            </a:r>
          </a:p>
          <a:p>
            <a:r>
              <a:rPr lang="en-US" dirty="0">
                <a:solidFill>
                  <a:srgbClr val="7030A0"/>
                </a:solidFill>
              </a:rPr>
              <a:t>When a function is called – its variables are pushed onto the top of the stack</a:t>
            </a:r>
          </a:p>
          <a:p>
            <a:r>
              <a:rPr lang="en-US" dirty="0">
                <a:solidFill>
                  <a:srgbClr val="7030A0"/>
                </a:solidFill>
              </a:rPr>
              <a:t>When the function ends – all of its variables are popped from the top of the stack</a:t>
            </a:r>
          </a:p>
          <a:p>
            <a:r>
              <a:rPr lang="en-US" dirty="0">
                <a:solidFill>
                  <a:srgbClr val="7030A0"/>
                </a:solidFill>
              </a:rPr>
              <a:t>Stack grows and shrinks as function variables are pushed and popped</a:t>
            </a:r>
          </a:p>
          <a:p>
            <a:r>
              <a:rPr lang="en-US" dirty="0">
                <a:solidFill>
                  <a:srgbClr val="7030A0"/>
                </a:solidFill>
              </a:rPr>
              <a:t>No need (or ability) to manage stack memory</a:t>
            </a:r>
          </a:p>
          <a:p>
            <a:r>
              <a:rPr lang="en-US" dirty="0">
                <a:solidFill>
                  <a:srgbClr val="7030A0"/>
                </a:solidFill>
              </a:rPr>
              <a:t>Stack has size limits</a:t>
            </a:r>
          </a:p>
          <a:p>
            <a:r>
              <a:rPr lang="en-US" dirty="0">
                <a:solidFill>
                  <a:srgbClr val="7030A0"/>
                </a:solidFill>
              </a:rPr>
              <a:t>Stack variables only exist while the function created is pushed on the stack</a:t>
            </a:r>
          </a:p>
          <a:p>
            <a:r>
              <a:rPr lang="en-US" dirty="0">
                <a:solidFill>
                  <a:srgbClr val="7030A0"/>
                </a:solidFill>
              </a:rPr>
              <a:t>Nice and fast 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51006" y="1381059"/>
            <a:ext cx="5650821" cy="466030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rgbClr val="00B0F0"/>
                </a:solidFill>
              </a:rPr>
              <a:t>Heap (memory in a different location)</a:t>
            </a:r>
          </a:p>
          <a:p>
            <a:r>
              <a:rPr lang="en-US" dirty="0">
                <a:solidFill>
                  <a:srgbClr val="00B0F0"/>
                </a:solidFill>
              </a:rPr>
              <a:t>not managed automatically</a:t>
            </a:r>
          </a:p>
          <a:p>
            <a:r>
              <a:rPr lang="en-US" dirty="0">
                <a:solidFill>
                  <a:srgbClr val="00B0F0"/>
                </a:solidFill>
              </a:rPr>
              <a:t>Larger than the stack</a:t>
            </a:r>
          </a:p>
          <a:p>
            <a:r>
              <a:rPr lang="en-US" dirty="0">
                <a:solidFill>
                  <a:srgbClr val="00B0F0"/>
                </a:solidFill>
              </a:rPr>
              <a:t>Variables in heap can be accessed globally (if we keep track of their address on the heap)</a:t>
            </a:r>
          </a:p>
          <a:p>
            <a:r>
              <a:rPr lang="en-US" dirty="0">
                <a:solidFill>
                  <a:srgbClr val="00B0F0"/>
                </a:solidFill>
              </a:rPr>
              <a:t>Slower to access </a:t>
            </a:r>
          </a:p>
          <a:p>
            <a:r>
              <a:rPr lang="en-US" dirty="0">
                <a:solidFill>
                  <a:srgbClr val="00B0F0"/>
                </a:solidFill>
              </a:rPr>
              <a:t>Less efficient than the stack</a:t>
            </a:r>
          </a:p>
          <a:p>
            <a:r>
              <a:rPr lang="en-US" dirty="0">
                <a:solidFill>
                  <a:srgbClr val="00B0F0"/>
                </a:solidFill>
              </a:rPr>
              <a:t>Manually allocate space for variables on the heap and then free them when their use is done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467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93D5C3-0391-4243-BE84-45F0819C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US" sz="4400"/>
              <a:t>Take-aways: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2AF8563-6095-4B4A-9E00-9FC936AB70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426168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8466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B3084-2BFD-412F-B78A-C8F3DD4B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Outliving your scope: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4388D-FA7C-4B94-97AA-D5EC84F4F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21409"/>
            <a:ext cx="8596669" cy="4419953"/>
          </a:xfrm>
        </p:spPr>
        <p:txBody>
          <a:bodyPr>
            <a:normAutofit/>
          </a:bodyPr>
          <a:lstStyle/>
          <a:p>
            <a:r>
              <a:rPr lang="en-US" dirty="0"/>
              <a:t>What if you want variables to continue to exist after their normal scope?</a:t>
            </a:r>
          </a:p>
          <a:p>
            <a:r>
              <a:rPr lang="en-US" dirty="0"/>
              <a:t>What if you want variables from multiple functions to refer to the same variable?</a:t>
            </a:r>
          </a:p>
          <a:p>
            <a:pPr lvl="1"/>
            <a:r>
              <a:rPr lang="en-US" dirty="0"/>
              <a:t>Remember, global variables are evil. </a:t>
            </a:r>
          </a:p>
          <a:p>
            <a:pPr lvl="2"/>
            <a:r>
              <a:rPr lang="en-US" dirty="0"/>
              <a:t>Hard to trace</a:t>
            </a:r>
          </a:p>
          <a:p>
            <a:pPr lvl="2"/>
            <a:r>
              <a:rPr lang="en-US" dirty="0"/>
              <a:t>Continue to exist from the beginning of execution to the end of execution – just wasting memory space!  </a:t>
            </a:r>
          </a:p>
        </p:txBody>
      </p:sp>
    </p:spTree>
    <p:extLst>
      <p:ext uri="{BB962C8B-B14F-4D97-AF65-F5344CB8AC3E}">
        <p14:creationId xmlns:p14="http://schemas.microsoft.com/office/powerpoint/2010/main" val="21086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65E7D-5DC5-451C-A42E-8FD1CB9B5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9707"/>
          </a:xfrm>
        </p:spPr>
        <p:txBody>
          <a:bodyPr/>
          <a:lstStyle/>
          <a:p>
            <a:r>
              <a:rPr lang="en-US" dirty="0"/>
              <a:t>Array issues: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67E3A-3E7E-40D6-BD65-5E0B81D76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754" y="1736383"/>
            <a:ext cx="8596668" cy="3880773"/>
          </a:xfrm>
        </p:spPr>
        <p:txBody>
          <a:bodyPr/>
          <a:lstStyle/>
          <a:p>
            <a:r>
              <a:rPr lang="en-US" dirty="0"/>
              <a:t>What if we don’t know the size of the array when we write the code?</a:t>
            </a:r>
          </a:p>
          <a:p>
            <a:pPr lvl="1"/>
            <a:r>
              <a:rPr lang="en-US" dirty="0"/>
              <a:t>Maybe the array size is random</a:t>
            </a:r>
          </a:p>
          <a:p>
            <a:pPr lvl="1"/>
            <a:r>
              <a:rPr lang="en-US" dirty="0"/>
              <a:t>Maybe we’re reading in data from a file</a:t>
            </a:r>
          </a:p>
          <a:p>
            <a:pPr lvl="1"/>
            <a:r>
              <a:rPr lang="en-US" dirty="0"/>
              <a:t>We wouldn’t know how much space to set aside on the stack!!!</a:t>
            </a:r>
          </a:p>
          <a:p>
            <a:pPr lvl="2"/>
            <a:r>
              <a:rPr lang="en-US" dirty="0"/>
              <a:t>C++ would not like this – wants to be as efficient with setting aside memory as possible!</a:t>
            </a:r>
          </a:p>
          <a:p>
            <a:r>
              <a:rPr lang="en-US" dirty="0"/>
              <a:t>What if we want to create an array inside of a function and then have the array continue to exist after the function is done running?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43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Memory: Stack/Heap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97305"/>
            <a:ext cx="8596668" cy="474405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Data (variables, parameters) is stored in two different types of memory: the stack, and the heap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Stack – we’ve talked about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controlled by compiler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We have no ability to control when things come into existence and when things leave the stack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dirty="0"/>
          </a:p>
          <a:p>
            <a:pPr marL="914400" lvl="2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Heap: This is memory we control!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 can explicitly (through coding) put variables on the heap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Where they continue to exist until we explicitly (through coding) delete them.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c: malloc, </a:t>
            </a:r>
            <a:r>
              <a:rPr lang="en-US" dirty="0" err="1"/>
              <a:t>calloc</a:t>
            </a:r>
            <a:r>
              <a:rPr lang="en-US" dirty="0"/>
              <a:t>, free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control when something comes into existence on the heap and when it leaves the heap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 </a:t>
            </a:r>
            <a:r>
              <a:rPr lang="en-US" dirty="0" err="1"/>
              <a:t>c++</a:t>
            </a:r>
            <a:r>
              <a:rPr lang="en-US" dirty="0"/>
              <a:t>: </a:t>
            </a:r>
            <a:r>
              <a:rPr lang="en-US" dirty="0">
                <a:solidFill>
                  <a:srgbClr val="FFC000"/>
                </a:solidFill>
              </a:rPr>
              <a:t>new, delete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control when something comes into existence and when it leaves the heap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5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1A1D0-3493-41E3-BE55-ECDE15E1A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/>
              <a:t>New – putting things on the heap!</a:t>
            </a: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4E02BD0-857E-4FB1-8F12-9F3022C77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1491615"/>
            <a:ext cx="8596668" cy="454974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Basics: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700" dirty="0"/>
              <a:t>	</a:t>
            </a:r>
            <a:r>
              <a:rPr lang="en-US" sz="1700" dirty="0">
                <a:solidFill>
                  <a:srgbClr val="C00000"/>
                </a:solidFill>
              </a:rPr>
              <a:t>new int; 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</a:rPr>
              <a:t>//a completely useless statement as it stands now!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This:</a:t>
            </a:r>
          </a:p>
          <a:p>
            <a:pPr lvl="1">
              <a:lnSpc>
                <a:spcPct val="90000"/>
              </a:lnSpc>
              <a:buFont typeface="+mj-lt"/>
              <a:buAutoNum type="arabicPeriod"/>
            </a:pPr>
            <a:r>
              <a:rPr lang="en-US" sz="1700" dirty="0"/>
              <a:t>Sets aside space on the heap for an int</a:t>
            </a:r>
          </a:p>
          <a:p>
            <a:pPr lvl="1">
              <a:lnSpc>
                <a:spcPct val="90000"/>
              </a:lnSpc>
              <a:buFont typeface="+mj-lt"/>
              <a:buAutoNum type="arabicPeriod"/>
            </a:pPr>
            <a:r>
              <a:rPr lang="en-US" sz="1700" dirty="0"/>
              <a:t>Returns </a:t>
            </a:r>
            <a:r>
              <a:rPr lang="en-US" sz="1700" b="1" dirty="0">
                <a:solidFill>
                  <a:srgbClr val="C00000"/>
                </a:solidFill>
              </a:rPr>
              <a:t>the address </a:t>
            </a:r>
            <a:r>
              <a:rPr lang="en-US" sz="1700" dirty="0"/>
              <a:t>of that space on the heap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You can create something on the heap OF ANY TYPE!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(Boolean, string, float, char, </a:t>
            </a:r>
            <a:r>
              <a:rPr lang="en-US" sz="1700" dirty="0" err="1"/>
              <a:t>ZooCreatures</a:t>
            </a:r>
            <a:r>
              <a:rPr lang="en-US" sz="1700" dirty="0"/>
              <a:t>, Othello, Player, etc.)</a:t>
            </a:r>
          </a:p>
          <a:p>
            <a:pPr>
              <a:lnSpc>
                <a:spcPct val="90000"/>
              </a:lnSpc>
            </a:pPr>
            <a:endParaRPr lang="en-US" sz="1700" dirty="0"/>
          </a:p>
          <a:p>
            <a:pPr>
              <a:lnSpc>
                <a:spcPct val="90000"/>
              </a:lnSpc>
            </a:pPr>
            <a:r>
              <a:rPr lang="en-US" sz="1700" dirty="0"/>
              <a:t>NOTE step 2:  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It </a:t>
            </a:r>
            <a:r>
              <a:rPr lang="en-US" sz="1700" b="1" dirty="0">
                <a:solidFill>
                  <a:srgbClr val="C00000"/>
                </a:solidFill>
              </a:rPr>
              <a:t>returns an address</a:t>
            </a:r>
          </a:p>
          <a:p>
            <a:pPr lvl="1">
              <a:lnSpc>
                <a:spcPct val="90000"/>
              </a:lnSpc>
            </a:pPr>
            <a:r>
              <a:rPr lang="en-US" sz="1700" b="1" dirty="0">
                <a:solidFill>
                  <a:srgbClr val="00B050"/>
                </a:solidFill>
              </a:rPr>
              <a:t>WE MUST HAVE A VARIABLE TO HOLD THE ADDRESS!!</a:t>
            </a:r>
          </a:p>
          <a:p>
            <a:pPr lvl="1">
              <a:lnSpc>
                <a:spcPct val="90000"/>
              </a:lnSpc>
            </a:pPr>
            <a:r>
              <a:rPr lang="en-US" sz="1700" b="1" dirty="0">
                <a:solidFill>
                  <a:srgbClr val="00B050"/>
                </a:solidFill>
              </a:rPr>
              <a:t>WE MUST KEEP TRACK OF THE ADDRESS</a:t>
            </a:r>
          </a:p>
          <a:p>
            <a:pPr lvl="2">
              <a:lnSpc>
                <a:spcPct val="90000"/>
              </a:lnSpc>
            </a:pPr>
            <a:r>
              <a:rPr lang="en-US" sz="1500" dirty="0"/>
              <a:t>Or we have a variable on the heap, somewhere, but no ability to find it or access it.</a:t>
            </a:r>
          </a:p>
          <a:p>
            <a:pPr lvl="3">
              <a:lnSpc>
                <a:spcPct val="90000"/>
              </a:lnSpc>
            </a:pPr>
            <a:r>
              <a:rPr lang="en-US" sz="1300" dirty="0"/>
              <a:t>Going with our undead analogy – purgatory??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7483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15" y="0"/>
            <a:ext cx="8905702" cy="1019324"/>
          </a:xfrm>
        </p:spPr>
        <p:txBody>
          <a:bodyPr>
            <a:normAutofit fontScale="90000"/>
          </a:bodyPr>
          <a:lstStyle/>
          <a:p>
            <a:r>
              <a:rPr lang="en-US" dirty="0"/>
              <a:t>New (puts things on the heap)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15" y="781878"/>
            <a:ext cx="9657850" cy="6076121"/>
          </a:xfrm>
        </p:spPr>
        <p:txBody>
          <a:bodyPr>
            <a:norm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new int;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// Yeah, this sets aside space in heap memory for an int, but this is a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		//totally pointless programming statement on its own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	_____________________________________________________</a:t>
            </a:r>
          </a:p>
          <a:p>
            <a:pPr marL="0" indent="0">
              <a:spcBef>
                <a:spcPts val="10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int *x;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// now we’ve created a variable that can hold an address –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just a blank space, waiting for an address!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x = new int;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// now x points to (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holds the address of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 an int in memory (on the heap)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*x = 34;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// now the x points to 34; meaning that at the address x holds, there’s a 34 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NOTE: you can combine into one step: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int *x = new int;</a:t>
            </a:r>
          </a:p>
          <a:p>
            <a:pPr marL="0" indent="0">
              <a:spcBef>
                <a:spcPts val="10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What if there’s not enough space on the heap?</a:t>
            </a:r>
          </a:p>
          <a:p>
            <a:pPr marL="400050" lvl="1" indent="0">
              <a:spcBef>
                <a:spcPts val="100"/>
              </a:spcBef>
              <a:buNone/>
            </a:pP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*x;</a:t>
            </a:r>
          </a:p>
          <a:p>
            <a:pPr marL="40005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if( !(x  = new </a:t>
            </a:r>
            <a:r>
              <a:rPr lang="en-US" dirty="0" err="1">
                <a:solidFill>
                  <a:srgbClr val="FF0000"/>
                </a:solidFill>
              </a:rPr>
              <a:t>int</a:t>
            </a:r>
            <a:r>
              <a:rPr lang="en-US" dirty="0">
                <a:solidFill>
                  <a:srgbClr val="FF0000"/>
                </a:solidFill>
              </a:rPr>
              <a:t> ))   {</a:t>
            </a:r>
          </a:p>
          <a:p>
            <a:pPr marL="40005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		</a:t>
            </a:r>
            <a:r>
              <a:rPr lang="en-US" dirty="0" err="1">
                <a:solidFill>
                  <a:srgbClr val="FF0000"/>
                </a:solidFill>
              </a:rPr>
              <a:t>cout</a:t>
            </a:r>
            <a:r>
              <a:rPr lang="en-US" dirty="0">
                <a:solidFill>
                  <a:srgbClr val="FF0000"/>
                </a:solidFill>
              </a:rPr>
              <a:t> &lt;&lt; "Error: out of memory." &lt;&lt;</a:t>
            </a:r>
            <a:r>
              <a:rPr lang="en-US" dirty="0" err="1">
                <a:solidFill>
                  <a:srgbClr val="FF0000"/>
                </a:solidFill>
              </a:rPr>
              <a:t>endl</a:t>
            </a:r>
            <a:r>
              <a:rPr lang="en-US" dirty="0">
                <a:solidFill>
                  <a:srgbClr val="FF0000"/>
                </a:solidFill>
              </a:rPr>
              <a:t>;  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// checking to see if there’s space on the heap</a:t>
            </a:r>
          </a:p>
          <a:p>
            <a:pPr marL="40005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		exit(1);</a:t>
            </a:r>
          </a:p>
          <a:p>
            <a:pPr marL="40005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} //if</a:t>
            </a:r>
          </a:p>
          <a:p>
            <a:pPr marL="40005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else  {</a:t>
            </a:r>
          </a:p>
          <a:p>
            <a:pPr marL="857250" lvl="2" indent="0">
              <a:spcBef>
                <a:spcPts val="1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*x = 2;</a:t>
            </a:r>
          </a:p>
          <a:p>
            <a:pPr marL="400050" lvl="1" indent="0">
              <a:spcBef>
                <a:spcPts val="1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} //else</a:t>
            </a:r>
          </a:p>
          <a:p>
            <a:pPr marL="400050" lvl="1" indent="0">
              <a:spcBef>
                <a:spcPts val="100"/>
              </a:spcBef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63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C1DDF-5F4D-42DC-A58C-205F4AA3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37242"/>
            <a:ext cx="8596668" cy="696012"/>
          </a:xfrm>
        </p:spPr>
        <p:txBody>
          <a:bodyPr/>
          <a:lstStyle/>
          <a:p>
            <a:r>
              <a:rPr lang="en-US" dirty="0"/>
              <a:t>Heap Variables: Primitive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9520-396D-442C-90EC-60A527CEC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14954"/>
            <a:ext cx="8596668" cy="1781665"/>
          </a:xfrm>
        </p:spPr>
        <p:txBody>
          <a:bodyPr>
            <a:normAutofit/>
          </a:bodyPr>
          <a:lstStyle/>
          <a:p>
            <a:r>
              <a:rPr lang="en-US" dirty="0"/>
              <a:t>Any variable on the heap continues to exist long after its scope would dictate.  </a:t>
            </a:r>
          </a:p>
          <a:p>
            <a:pPr lvl="1"/>
            <a:r>
              <a:rPr lang="en-US" dirty="0"/>
              <a:t>It is immortal!!!</a:t>
            </a:r>
          </a:p>
          <a:p>
            <a:pPr lvl="1"/>
            <a:r>
              <a:rPr lang="en-US" dirty="0"/>
              <a:t>WE MUST KEEP TRACK OF THE ADDRESS ON THE HEAP!</a:t>
            </a:r>
          </a:p>
          <a:p>
            <a:pPr lvl="1"/>
            <a:r>
              <a:rPr lang="en-US" dirty="0"/>
              <a:t>Or it will be stuck on the heap, but we won’t have the ability to find it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7C1B98-D027-4FAD-BE9A-7E2EAAA55DCB}"/>
              </a:ext>
            </a:extLst>
          </p:cNvPr>
          <p:cNvSpPr txBox="1">
            <a:spLocks/>
          </p:cNvSpPr>
          <p:nvPr/>
        </p:nvSpPr>
        <p:spPr>
          <a:xfrm>
            <a:off x="677334" y="2554670"/>
            <a:ext cx="2937845" cy="346435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NOPE: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</a:rPr>
              <a:t>int main() {</a:t>
            </a:r>
            <a:endParaRPr lang="en-US" sz="1300" u="sng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</a:rPr>
              <a:t>   func1();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</a:rPr>
              <a:t>   </a:t>
            </a:r>
            <a:r>
              <a:rPr lang="en-US" sz="1300" dirty="0" err="1">
                <a:solidFill>
                  <a:srgbClr val="C00000"/>
                </a:solidFill>
                <a:latin typeface="Consolas" panose="020B0609020204030204" pitchFamily="49" charset="0"/>
              </a:rPr>
              <a:t>cout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</a:rPr>
              <a:t> &lt;&lt; k &lt;&lt; </a:t>
            </a:r>
            <a:r>
              <a:rPr lang="en-US" sz="1300" dirty="0" err="1">
                <a:solidFill>
                  <a:srgbClr val="C00000"/>
                </a:solidFill>
                <a:latin typeface="Consolas" panose="020B0609020204030204" pitchFamily="49" charset="0"/>
              </a:rPr>
              <a:t>endl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</a:rPr>
              <a:t>   return 0;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</a:rPr>
              <a:t>void func1() {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</a:rPr>
              <a:t>   int k = rand() %100;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</a:rPr>
              <a:t>   </a:t>
            </a: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</a:rPr>
              <a:t>return;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sadly went out of scope memory and died in line 8, so it is moldy worm-eaten dust in line 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946A15-47A5-41A1-A152-0A7AAD46B0C6}"/>
              </a:ext>
            </a:extLst>
          </p:cNvPr>
          <p:cNvSpPr txBox="1">
            <a:spLocks/>
          </p:cNvSpPr>
          <p:nvPr/>
        </p:nvSpPr>
        <p:spPr>
          <a:xfrm>
            <a:off x="3756757" y="2535817"/>
            <a:ext cx="3459462" cy="346435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NOPE (but closer)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</a:rPr>
              <a:t>int main() {</a:t>
            </a:r>
            <a:endParaRPr lang="en-US" sz="1300" u="sng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</a:rPr>
              <a:t>   func1();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</a:rPr>
              <a:t>   </a:t>
            </a:r>
            <a:r>
              <a:rPr lang="en-US" sz="1300" dirty="0" err="1">
                <a:solidFill>
                  <a:srgbClr val="C00000"/>
                </a:solidFill>
                <a:latin typeface="Consolas" panose="020B0609020204030204" pitchFamily="49" charset="0"/>
              </a:rPr>
              <a:t>cout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</a:rPr>
              <a:t> &lt;&lt; *k &lt;&lt; </a:t>
            </a:r>
            <a:r>
              <a:rPr lang="en-US" sz="1300" dirty="0" err="1">
                <a:solidFill>
                  <a:srgbClr val="C00000"/>
                </a:solidFill>
                <a:latin typeface="Consolas" panose="020B0609020204030204" pitchFamily="49" charset="0"/>
              </a:rPr>
              <a:t>endl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</a:rPr>
              <a:t>   return 0;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</a:rPr>
              <a:t>void func1() {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</a:rPr>
              <a:t>   int *k = new int;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</a:rPr>
              <a:t>   *k = rand() %100;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</a:rPr>
              <a:t>   </a:t>
            </a: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</a:rPr>
              <a:t>return;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still exists after the end of the function, but we no longer have access to its address</a:t>
            </a:r>
          </a:p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k is still on the heap, but no one knows where (it is garbage!)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A0C664D-4A76-4E79-86AB-AFE04FC07906}"/>
              </a:ext>
            </a:extLst>
          </p:cNvPr>
          <p:cNvSpPr txBox="1">
            <a:spLocks/>
          </p:cNvSpPr>
          <p:nvPr/>
        </p:nvSpPr>
        <p:spPr>
          <a:xfrm>
            <a:off x="7357796" y="2527961"/>
            <a:ext cx="4100483" cy="34643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YEP!!!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</a:rPr>
              <a:t>int main() {</a:t>
            </a:r>
            <a:endParaRPr lang="en-US" sz="1300" u="sng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</a:rPr>
              <a:t>   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</a:rPr>
              <a:t>int *add = func1();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</a:rPr>
              <a:t>   </a:t>
            </a:r>
            <a:r>
              <a:rPr lang="en-US" sz="1300" dirty="0" err="1">
                <a:solidFill>
                  <a:srgbClr val="C00000"/>
                </a:solidFill>
                <a:latin typeface="Consolas" panose="020B0609020204030204" pitchFamily="49" charset="0"/>
              </a:rPr>
              <a:t>cout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</a:rPr>
              <a:t> &lt;&lt; *add &lt;&lt; </a:t>
            </a:r>
            <a:r>
              <a:rPr lang="en-US" sz="1300" dirty="0" err="1">
                <a:solidFill>
                  <a:srgbClr val="C00000"/>
                </a:solidFill>
                <a:latin typeface="Consolas" panose="020B0609020204030204" pitchFamily="49" charset="0"/>
              </a:rPr>
              <a:t>endl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</a:rPr>
              <a:t>   return 0;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</a:rPr>
              <a:t>int *</a:t>
            </a: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</a:rPr>
              <a:t>func1() {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</a:rPr>
              <a:t>   int *k = new int;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</a:rPr>
              <a:t>   *k = rand() %100;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</a:rPr>
              <a:t>   return k</a:t>
            </a: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</a:rPr>
              <a:t>;  //returning address</a:t>
            </a:r>
            <a:b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</a:rPr>
              <a:t>   //returning *k would return a </a:t>
            </a:r>
            <a:b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</a:rPr>
            </a:b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</a:rPr>
              <a:t>	  //copy of the random number</a:t>
            </a:r>
            <a:endParaRPr lang="en-US" sz="11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we are returning the address of k on the heap.  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add pointer holds the returned address, so going to that address is where the random number is stored on the heap!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FE083CF-F36F-49DF-A71D-1E3CC4A1A5EC}"/>
              </a:ext>
            </a:extLst>
          </p:cNvPr>
          <p:cNvSpPr txBox="1">
            <a:spLocks/>
          </p:cNvSpPr>
          <p:nvPr/>
        </p:nvSpPr>
        <p:spPr>
          <a:xfrm>
            <a:off x="561069" y="6088146"/>
            <a:ext cx="10685107" cy="696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Note: this isn’t a terribly useful example.  But it’s how to keep track of the address of a variable on the heap.  It’s more useful with class objects and arrays (coming up)</a:t>
            </a:r>
          </a:p>
        </p:txBody>
      </p:sp>
    </p:spTree>
    <p:extLst>
      <p:ext uri="{BB962C8B-B14F-4D97-AF65-F5344CB8AC3E}">
        <p14:creationId xmlns:p14="http://schemas.microsoft.com/office/powerpoint/2010/main" val="152107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C1DDF-5F4D-42DC-A58C-205F4AA3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81" y="212895"/>
            <a:ext cx="9527181" cy="696012"/>
          </a:xfrm>
        </p:spPr>
        <p:txBody>
          <a:bodyPr>
            <a:normAutofit fontScale="90000"/>
          </a:bodyPr>
          <a:lstStyle/>
          <a:p>
            <a:r>
              <a:rPr lang="en-US" dirty="0"/>
              <a:t>Heap Variables: Classes and Objects (and Structs)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9520-396D-442C-90EC-60A527CEC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14954"/>
            <a:ext cx="8596668" cy="1781665"/>
          </a:xfrm>
        </p:spPr>
        <p:txBody>
          <a:bodyPr>
            <a:normAutofit/>
          </a:bodyPr>
          <a:lstStyle/>
          <a:p>
            <a:r>
              <a:rPr lang="en-US" dirty="0"/>
              <a:t>MUST KEEP TRACK OF THE ADDRESS OF VARIABLES ON THE HEAP!!!</a:t>
            </a:r>
          </a:p>
          <a:p>
            <a:pPr lvl="1"/>
            <a:r>
              <a:rPr lang="en-US" dirty="0"/>
              <a:t>Class objects can be created on the heap.  </a:t>
            </a:r>
          </a:p>
          <a:p>
            <a:pPr lvl="1"/>
            <a:r>
              <a:rPr lang="en-US" dirty="0"/>
              <a:t>A pointer must hold the address of the object.</a:t>
            </a:r>
          </a:p>
          <a:p>
            <a:pPr lvl="1"/>
            <a:r>
              <a:rPr lang="en-US" dirty="0"/>
              <a:t>TO ACCESS FIELDS using a pointer, use </a:t>
            </a:r>
            <a:r>
              <a:rPr lang="en-US" dirty="0">
                <a:solidFill>
                  <a:srgbClr val="C00000"/>
                </a:solidFill>
              </a:rPr>
              <a:t>-&gt;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946A15-47A5-41A1-A152-0A7AAD46B0C6}"/>
              </a:ext>
            </a:extLst>
          </p:cNvPr>
          <p:cNvSpPr txBox="1">
            <a:spLocks/>
          </p:cNvSpPr>
          <p:nvPr/>
        </p:nvSpPr>
        <p:spPr>
          <a:xfrm>
            <a:off x="801279" y="2535817"/>
            <a:ext cx="4666268" cy="34643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 Objects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</a:rPr>
              <a:t>int main() {</a:t>
            </a:r>
            <a:endParaRPr lang="en-US" sz="1300" u="sng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</a:rPr>
              <a:t>    </a:t>
            </a:r>
            <a:r>
              <a:rPr lang="en-US" sz="1300" dirty="0" err="1">
                <a:solidFill>
                  <a:schemeClr val="tx1"/>
                </a:solidFill>
                <a:latin typeface="Consolas" panose="020B0609020204030204" pitchFamily="49" charset="0"/>
              </a:rPr>
              <a:t>ZooCreature</a:t>
            </a: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</a:rPr>
              <a:t> *animal = func1();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</a:rPr>
              <a:t>    </a:t>
            </a:r>
            <a:r>
              <a:rPr lang="en-US" sz="1300" dirty="0" err="1">
                <a:solidFill>
                  <a:srgbClr val="C00000"/>
                </a:solidFill>
                <a:latin typeface="Consolas" panose="020B0609020204030204" pitchFamily="49" charset="0"/>
              </a:rPr>
              <a:t>cout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</a:rPr>
              <a:t> &lt;&lt; animal-&gt;</a:t>
            </a:r>
            <a:r>
              <a:rPr lang="en-US" sz="1300" dirty="0" err="1">
                <a:solidFill>
                  <a:srgbClr val="C00000"/>
                </a:solidFill>
                <a:latin typeface="Consolas" panose="020B0609020204030204" pitchFamily="49" charset="0"/>
              </a:rPr>
              <a:t>lastname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</a:rPr>
              <a:t>&lt;&lt;</a:t>
            </a:r>
            <a:r>
              <a:rPr lang="en-US" sz="1300" dirty="0" err="1">
                <a:solidFill>
                  <a:srgbClr val="C00000"/>
                </a:solidFill>
                <a:latin typeface="Consolas" panose="020B0609020204030204" pitchFamily="49" charset="0"/>
              </a:rPr>
              <a:t>endl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</a:rPr>
              <a:t>    return 0;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 err="1">
                <a:solidFill>
                  <a:schemeClr val="tx1"/>
                </a:solidFill>
                <a:latin typeface="Consolas" panose="020B0609020204030204" pitchFamily="49" charset="0"/>
              </a:rPr>
              <a:t>ZooCreature</a:t>
            </a: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</a:rPr>
              <a:t> *func1() {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</a:rPr>
              <a:t>    </a:t>
            </a:r>
            <a:r>
              <a:rPr lang="en-US" sz="1300" dirty="0" err="1">
                <a:solidFill>
                  <a:srgbClr val="C00000"/>
                </a:solidFill>
                <a:latin typeface="Consolas" panose="020B0609020204030204" pitchFamily="49" charset="0"/>
              </a:rPr>
              <a:t>ZooCreature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</a:rPr>
              <a:t> *wombat =new </a:t>
            </a:r>
            <a:r>
              <a:rPr lang="en-US" sz="1300" dirty="0" err="1">
                <a:solidFill>
                  <a:srgbClr val="C00000"/>
                </a:solidFill>
                <a:latin typeface="Consolas" panose="020B0609020204030204" pitchFamily="49" charset="0"/>
              </a:rPr>
              <a:t>ZooCreature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</a:rPr>
              <a:t>    wombat-&gt;</a:t>
            </a:r>
            <a:r>
              <a:rPr lang="en-US" sz="1300" dirty="0" err="1">
                <a:solidFill>
                  <a:srgbClr val="C00000"/>
                </a:solidFill>
                <a:latin typeface="Consolas" panose="020B0609020204030204" pitchFamily="49" charset="0"/>
              </a:rPr>
              <a:t>firstname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</a:rPr>
              <a:t> = “Wendy”;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</a:rPr>
              <a:t>    wombat-&gt;</a:t>
            </a:r>
            <a:r>
              <a:rPr lang="en-US" sz="1300" dirty="0" err="1">
                <a:solidFill>
                  <a:srgbClr val="C00000"/>
                </a:solidFill>
                <a:latin typeface="Consolas" panose="020B0609020204030204" pitchFamily="49" charset="0"/>
              </a:rPr>
              <a:t>lastname</a:t>
            </a: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</a:rPr>
              <a:t> =“Wombat”;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rgbClr val="C00000"/>
                </a:solidFill>
                <a:latin typeface="Consolas" panose="020B0609020204030204" pitchFamily="49" charset="0"/>
              </a:rPr>
              <a:t>   </a:t>
            </a:r>
            <a:r>
              <a:rPr lang="en-US" sz="1300" dirty="0">
                <a:solidFill>
                  <a:schemeClr val="tx1"/>
                </a:solidFill>
                <a:latin typeface="Consolas" panose="020B0609020204030204" pitchFamily="49" charset="0"/>
              </a:rPr>
              <a:t>return wombat;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3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object of type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ZooCreature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was created inside func1, and wombat holds its address on the heap.  The address is returned from the function, and animal now holds the address.</a:t>
            </a:r>
          </a:p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Notice the -&gt; to access the fields – this is because wombat and animal are pointers!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FE083CF-F36F-49DF-A71D-1E3CC4A1A5EC}"/>
              </a:ext>
            </a:extLst>
          </p:cNvPr>
          <p:cNvSpPr txBox="1">
            <a:spLocks/>
          </p:cNvSpPr>
          <p:nvPr/>
        </p:nvSpPr>
        <p:spPr>
          <a:xfrm>
            <a:off x="561069" y="6088146"/>
            <a:ext cx="10685107" cy="696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Note: This we will use A LOT in this class!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EB67FB-0232-4827-A772-B7366750072F}"/>
              </a:ext>
            </a:extLst>
          </p:cNvPr>
          <p:cNvSpPr txBox="1">
            <a:spLocks/>
          </p:cNvSpPr>
          <p:nvPr/>
        </p:nvSpPr>
        <p:spPr>
          <a:xfrm>
            <a:off x="5629197" y="2535816"/>
            <a:ext cx="5150354" cy="34643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 Objects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int main() {</a:t>
            </a:r>
            <a:endParaRPr lang="en-US" sz="1400" u="sng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    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ZooCreature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*animal = 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new </a:t>
            </a:r>
            <a:r>
              <a:rPr lang="en-US" sz="1400" dirty="0" err="1">
                <a:solidFill>
                  <a:srgbClr val="C00000"/>
                </a:solidFill>
                <a:latin typeface="Consolas" panose="020B0609020204030204" pitchFamily="49" charset="0"/>
              </a:rPr>
              <a:t>ZooCreature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;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     animal-&gt;</a:t>
            </a:r>
            <a:r>
              <a:rPr lang="en-US" sz="1400" dirty="0" err="1">
                <a:solidFill>
                  <a:srgbClr val="C00000"/>
                </a:solidFill>
                <a:latin typeface="Consolas" panose="020B0609020204030204" pitchFamily="49" charset="0"/>
              </a:rPr>
              <a:t>firstname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 = “Gerald”;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     animal-&gt;</a:t>
            </a:r>
            <a:r>
              <a:rPr lang="en-US" sz="1400" dirty="0" err="1">
                <a:solidFill>
                  <a:srgbClr val="C00000"/>
                </a:solidFill>
                <a:latin typeface="Consolas" panose="020B0609020204030204" pitchFamily="49" charset="0"/>
              </a:rPr>
              <a:t>lastname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 =“Giraffe”;  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     func1(animal);  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     </a:t>
            </a:r>
            <a:r>
              <a:rPr lang="en-US" sz="1400" dirty="0" err="1">
                <a:solidFill>
                  <a:srgbClr val="C00000"/>
                </a:solidFill>
                <a:latin typeface="Consolas" panose="020B0609020204030204" pitchFamily="49" charset="0"/>
              </a:rPr>
              <a:t>cout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 &lt;&lt; animal-&gt;</a:t>
            </a:r>
            <a:r>
              <a:rPr lang="en-US" sz="1400" dirty="0" err="1">
                <a:solidFill>
                  <a:srgbClr val="C00000"/>
                </a:solidFill>
                <a:latin typeface="Consolas" panose="020B0609020204030204" pitchFamily="49" charset="0"/>
              </a:rPr>
              <a:t>firstname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&lt;&lt;</a:t>
            </a:r>
            <a:r>
              <a:rPr lang="en-US" sz="1400" dirty="0" err="1">
                <a:solidFill>
                  <a:srgbClr val="C00000"/>
                </a:solidFill>
                <a:latin typeface="Consolas" panose="020B0609020204030204" pitchFamily="49" charset="0"/>
              </a:rPr>
              <a:t>endl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;  //April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    return 0;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void func1(</a:t>
            </a:r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ZooCreature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*pet) {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     pet-&gt;</a:t>
            </a:r>
            <a:r>
              <a:rPr lang="en-US" sz="1400" dirty="0" err="1">
                <a:solidFill>
                  <a:srgbClr val="C00000"/>
                </a:solidFill>
                <a:latin typeface="Consolas" panose="020B0609020204030204" pitchFamily="49" charset="0"/>
              </a:rPr>
              <a:t>firstname</a:t>
            </a:r>
            <a:r>
              <a:rPr lang="en-US" sz="1400" dirty="0">
                <a:solidFill>
                  <a:srgbClr val="C00000"/>
                </a:solidFill>
                <a:latin typeface="Consolas" panose="020B0609020204030204" pitchFamily="49" charset="0"/>
              </a:rPr>
              <a:t> = “April”;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     return;</a:t>
            </a:r>
          </a:p>
          <a:p>
            <a:pPr>
              <a:lnSpc>
                <a:spcPct val="110000"/>
              </a:lnSpc>
              <a:spcBef>
                <a:spcPts val="200"/>
              </a:spcBef>
              <a:buFont typeface="+mj-lt"/>
              <a:buAutoNum type="arabicPeriod"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ct val="110000"/>
              </a:lnSpc>
              <a:spcBef>
                <a:spcPts val="200"/>
              </a:spcBef>
              <a:buNone/>
            </a:pPr>
            <a:endParaRPr lang="en-US" sz="13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object of type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ZooCreature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was created in the main function. Animal holds the address of the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ZooCreature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the heap.  </a:t>
            </a:r>
          </a:p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address is passed into the function, and *pet holds the address.</a:t>
            </a:r>
          </a:p>
          <a:p>
            <a:pPr marL="0" indent="0">
              <a:lnSpc>
                <a:spcPct val="110000"/>
              </a:lnSpc>
              <a:spcBef>
                <a:spcPts val="5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Notice the</a:t>
            </a: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-&gt;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access the fields – this is because pet and animal are pointers!</a:t>
            </a:r>
          </a:p>
        </p:txBody>
      </p:sp>
    </p:spTree>
    <p:extLst>
      <p:ext uri="{BB962C8B-B14F-4D97-AF65-F5344CB8AC3E}">
        <p14:creationId xmlns:p14="http://schemas.microsoft.com/office/powerpoint/2010/main" val="600849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DEDB8-16EF-46F4-A695-96484545B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and the heap: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F5493-9710-4666-ACBF-C9A552303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Arrays get their own ppts (coming up)!</a:t>
            </a:r>
          </a:p>
        </p:txBody>
      </p:sp>
    </p:spTree>
    <p:extLst>
      <p:ext uri="{BB962C8B-B14F-4D97-AF65-F5344CB8AC3E}">
        <p14:creationId xmlns:p14="http://schemas.microsoft.com/office/powerpoint/2010/main" val="25040215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3268</TotalTime>
  <Words>1529</Words>
  <Application>Microsoft Office PowerPoint</Application>
  <PresentationFormat>Widescreen</PresentationFormat>
  <Paragraphs>181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Consolas</vt:lpstr>
      <vt:lpstr>Trebuchet MS</vt:lpstr>
      <vt:lpstr>Wingdings 3</vt:lpstr>
      <vt:lpstr>Facet</vt:lpstr>
      <vt:lpstr>Heap </vt:lpstr>
      <vt:lpstr>Outliving your scope: </vt:lpstr>
      <vt:lpstr>Array issues:</vt:lpstr>
      <vt:lpstr>Memory: Stack/Heap</vt:lpstr>
      <vt:lpstr>New – putting things on the heap!</vt:lpstr>
      <vt:lpstr>New (puts things on the heap)  </vt:lpstr>
      <vt:lpstr>Heap Variables: Primitive Types</vt:lpstr>
      <vt:lpstr>Heap Variables: Classes and Objects (and Structs)</vt:lpstr>
      <vt:lpstr>Arrays and the heap:</vt:lpstr>
      <vt:lpstr>Stack vs Heap</vt:lpstr>
      <vt:lpstr>Take-aways: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Heap </dc:title>
  <dc:creator>Yarrington, Debra</dc:creator>
  <cp:lastModifiedBy>Yarrington, Debra</cp:lastModifiedBy>
  <cp:revision>6</cp:revision>
  <dcterms:created xsi:type="dcterms:W3CDTF">2020-09-21T21:03:10Z</dcterms:created>
  <dcterms:modified xsi:type="dcterms:W3CDTF">2020-09-24T03:31:27Z</dcterms:modified>
</cp:coreProperties>
</file>