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7" r:id="rId3"/>
    <p:sldId id="386" r:id="rId4"/>
    <p:sldId id="300" r:id="rId5"/>
    <p:sldId id="302" r:id="rId6"/>
    <p:sldId id="388" r:id="rId7"/>
    <p:sldId id="303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7" autoAdjust="0"/>
    <p:restoredTop sz="94660"/>
  </p:normalViewPr>
  <p:slideViewPr>
    <p:cSldViewPr snapToGrid="0">
      <p:cViewPr>
        <p:scale>
          <a:sx n="86" d="100"/>
          <a:sy n="86" d="100"/>
        </p:scale>
        <p:origin x="42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709B-AAEE-46BC-9F43-B2B66E4C2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69D9D-124A-417D-8B4F-AD0C76314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27151-7715-4282-8DBB-32947266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6F58-54EE-4790-8F58-F44A0199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A21DE-5A35-40D8-B94C-DE2EABEB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F9B1-71AB-4E3E-8FBB-0682F049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1FAC3-F6E6-4A1F-99B8-A41972286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26F72-AF72-419F-93A6-188046AF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003FB-30E6-479D-90A0-54A70E31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0C33A-5396-48AE-82B7-A93B092F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1D762-F530-4FB2-AE24-8A2102A14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267D7-532B-4C2C-BBE0-87DF6A133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298AE-9DFB-4D6A-8048-364492F8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B0E21-B870-4C09-A48C-3F898063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0D81F-EEDC-474E-BF98-6C43BF90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C310-C06F-4DCC-9412-5B7D9A22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607C-934D-407A-9232-413404B23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4E2A-2F04-4C75-B530-FE621D46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40AA8-7D84-4158-A463-A4C1A5D7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FC445-9F38-4FCA-9D21-E4865A8C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198A-B5B6-431E-93B2-674914F7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CDF42-25C9-4091-9DF8-F819C3C1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B1279-2F69-4F03-A581-B9EBDEC2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99D3-BAEF-4A0C-A4D6-0787110D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AC19-8F26-4ADD-B723-D0E6CCDB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FFE4-8A2B-4939-B37B-5C30A1EF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BC33-636E-406C-A396-75A46343D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F41A4-19E3-416C-94B4-C6BE2B332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BDC0C-9886-4C71-B871-27F09475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2A604-C634-4FC6-89AC-2776F12D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C9E64-17B7-4572-A00C-CD1E0E2D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BC9B-A1A4-45E2-8EF5-78D01565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2112F-BCEB-432E-B4D3-6002E43C0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45AE2-2000-4CBB-8492-DB23CAF62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59FF0-F9A4-4394-9880-64E8BE735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18342-C453-4EFF-B602-99DAD73C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38770-6004-4034-ABCA-26F2E5BD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42A7E-5797-474F-9C32-118BB6B6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81945-CC38-4A3B-A7BF-F0F7724E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DFB6-CD3B-4B71-B15E-30787CB1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55D70-5EDB-40D3-AD4B-2E2B3F3B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F1B02-36CF-4461-99C3-E458DC99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FAAC-FE03-4F2A-998A-76C028B0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78C5C-2DA0-484C-8757-2BB70A37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CABF7-6C81-4951-9E3D-5E74DA76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4702F-6E8D-4B99-AE05-809FE148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93FC-9143-4B84-A332-72A742F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9DFC-2E1F-428E-99AD-7F9BF2A1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AFDE0-115D-411D-9A3C-5703D7447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72CC-E7F0-4CDA-BBB1-FD46CF26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0A0EA-DF60-46F8-B3FA-A09208F4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10F0F-1EE0-4E86-BD48-865D42C0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4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EACD-53DF-477D-A5DF-D481CE6D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89D8D-0324-4D1B-B839-D83B82FF1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FA208-77F1-4DA6-8CBA-CAD1C35E0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1030B-8C4E-46CA-BFE7-ADCD3D10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C2440-AE73-47AD-9F39-0A142D75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F895C-713C-4417-8A92-BAFE33F2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541E7-A442-4826-AF57-9063D75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48EDA-4C03-4E35-8E2C-EC89DCF4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6418-757E-45BA-A205-A0F1FCBB9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0F16-7F08-4564-8FD0-0C6138BADD9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A2879-6CDF-42E0-A990-5E1F51CE2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6E36-2F86-4C97-A1E3-8BE3841F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7C92-326A-48D9-88EC-2A0194DB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1BB36C32-E9E5-4D0B-AF90-32C8E3BFD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124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F1212-0CC5-4C69-9B0D-E2CE591B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621906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Delete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1F92B-0CC4-49D2-98C9-535B3EAA5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21809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Killing those immortal heap variables!</a:t>
            </a:r>
          </a:p>
        </p:txBody>
      </p:sp>
    </p:spTree>
    <p:extLst>
      <p:ext uri="{BB962C8B-B14F-4D97-AF65-F5344CB8AC3E}">
        <p14:creationId xmlns:p14="http://schemas.microsoft.com/office/powerpoint/2010/main" val="214192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66FBD-15C3-457C-BE20-D7F92A43D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808" y="0"/>
            <a:ext cx="6464300" cy="685800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delete </a:t>
            </a:r>
            <a:br>
              <a:rPr lang="en-US" sz="68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(takes things off the heap)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38BA3C8-E924-4CFE-8D33-B665C18F28DB}"/>
              </a:ext>
            </a:extLst>
          </p:cNvPr>
          <p:cNvSpPr/>
          <p:nvPr/>
        </p:nvSpPr>
        <p:spPr>
          <a:xfrm>
            <a:off x="5727700" y="0"/>
            <a:ext cx="6936408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700" y="234952"/>
            <a:ext cx="6610350" cy="631189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</a:rPr>
              <a:t>Variables on the heap </a:t>
            </a:r>
            <a:r>
              <a:rPr lang="en-US" sz="2000" dirty="0">
                <a:solidFill>
                  <a:srgbClr val="FF0000"/>
                </a:solidFill>
              </a:rPr>
              <a:t>STAY ON THE HEAP FOREVER AND EVER AND EVER…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    …Until we remove them from the heap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(we’re variable slayers!!!   Yeah, I can hear you groaning through the computer…)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</a:rPr>
              <a:t>When you’re done with a variable… you want to remove it from the heap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</a:rPr>
              <a:t>otherwise it is </a:t>
            </a:r>
            <a:r>
              <a:rPr lang="en-US" sz="2000" dirty="0">
                <a:solidFill>
                  <a:srgbClr val="FF0000"/>
                </a:solidFill>
              </a:rPr>
              <a:t>wasting space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err="1">
                <a:solidFill>
                  <a:schemeClr val="bg1"/>
                </a:solidFill>
              </a:rPr>
              <a:t>c++</a:t>
            </a:r>
            <a:r>
              <a:rPr lang="en-US" sz="2000" dirty="0">
                <a:solidFill>
                  <a:schemeClr val="bg1"/>
                </a:solidFill>
              </a:rPr>
              <a:t> can be made to have a very small memory footprint (part of what makes it fast and efficient!)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</a:rPr>
              <a:t>we want to code so that we’re not wasting space!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Delete: frees up the space on the heap! </a:t>
            </a:r>
            <a:r>
              <a:rPr lang="en-US" sz="2000" dirty="0">
                <a:solidFill>
                  <a:schemeClr val="bg1"/>
                </a:solidFill>
              </a:rPr>
              <a:t>(free in c)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6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delete </a:t>
            </a:r>
            <a:br>
              <a:rPr lang="en-US" sz="68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(takes things off the heap)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2984" y="599243"/>
            <a:ext cx="5551918" cy="5080790"/>
          </a:xfrm>
        </p:spPr>
        <p:txBody>
          <a:bodyPr anchor="ctr">
            <a:normAutofit/>
          </a:bodyPr>
          <a:lstStyle/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int *x;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if( !(x  = new int ))   {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	</a:t>
            </a:r>
            <a:r>
              <a:rPr lang="en-US" sz="1700" dirty="0" err="1">
                <a:solidFill>
                  <a:srgbClr val="FF0000"/>
                </a:solidFill>
              </a:rPr>
              <a:t>cout</a:t>
            </a:r>
            <a:r>
              <a:rPr lang="en-US" sz="1700" dirty="0">
                <a:solidFill>
                  <a:srgbClr val="FF0000"/>
                </a:solidFill>
              </a:rPr>
              <a:t> &lt;&lt; "Error: out of memory." &lt;&lt;</a:t>
            </a:r>
            <a:r>
              <a:rPr lang="en-US" sz="1700" dirty="0" err="1">
                <a:solidFill>
                  <a:srgbClr val="FF0000"/>
                </a:solidFill>
              </a:rPr>
              <a:t>endl</a:t>
            </a:r>
            <a:r>
              <a:rPr lang="en-US" sz="1700" dirty="0">
                <a:solidFill>
                  <a:srgbClr val="FF0000"/>
                </a:solidFill>
              </a:rPr>
              <a:t>;   </a:t>
            </a:r>
            <a:br>
              <a:rPr lang="en-US" sz="1700" dirty="0">
                <a:solidFill>
                  <a:srgbClr val="FF0000"/>
                </a:solidFill>
              </a:rPr>
            </a:br>
            <a:r>
              <a:rPr lang="en-US" sz="1700" dirty="0">
                <a:solidFill>
                  <a:srgbClr val="FF0000"/>
                </a:solidFill>
              </a:rPr>
              <a:t>          </a:t>
            </a:r>
            <a:r>
              <a:rPr lang="en-US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checking to see if there’s space on the heap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	exit(1);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} //if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else  {</a:t>
            </a:r>
          </a:p>
          <a:p>
            <a:pPr marL="857250" lvl="2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*x = 2;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} //else</a:t>
            </a:r>
          </a:p>
          <a:p>
            <a:pPr marL="400050" lvl="1" indent="0">
              <a:spcBef>
                <a:spcPts val="300"/>
              </a:spcBef>
              <a:buNone/>
            </a:pPr>
            <a:endParaRPr lang="en-US" sz="1700" dirty="0">
              <a:solidFill>
                <a:srgbClr val="FF0000"/>
              </a:solidFill>
            </a:endParaRP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b="1" dirty="0">
                <a:solidFill>
                  <a:srgbClr val="FF0000"/>
                </a:solidFill>
              </a:rPr>
              <a:t>delete x; 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//deallocates the space in memory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       //now the space set aside for x is available to 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//be used by other variables</a:t>
            </a:r>
          </a:p>
          <a:p>
            <a:pPr marL="400050" lvl="1" indent="0">
              <a:spcBef>
                <a:spcPts val="300"/>
              </a:spcBef>
              <a:buNone/>
            </a:pPr>
            <a:endParaRPr lang="en-US" sz="17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4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What about arrays?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172" y="-88670"/>
            <a:ext cx="7362206" cy="6946667"/>
          </a:xfrm>
        </p:spPr>
        <p:txBody>
          <a:bodyPr anchor="ctr">
            <a:normAutofit/>
          </a:bodyPr>
          <a:lstStyle/>
          <a:p>
            <a:pPr marL="400050" lvl="1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int *x  = NULL;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Pointer initialized with null (default is undefined)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600" dirty="0" err="1">
                <a:solidFill>
                  <a:srgbClr val="FF0000"/>
                </a:solidFill>
              </a:rPr>
              <a:t>cout</a:t>
            </a:r>
            <a:r>
              <a:rPr lang="en-US" sz="1600" dirty="0">
                <a:solidFill>
                  <a:srgbClr val="FF0000"/>
                </a:solidFill>
              </a:rPr>
              <a:t> &lt;&lt; “Enter the number of numbers you want” &lt;&lt; </a:t>
            </a:r>
            <a:r>
              <a:rPr lang="en-US" sz="1600" dirty="0" err="1">
                <a:solidFill>
                  <a:srgbClr val="FF0000"/>
                </a:solidFill>
              </a:rPr>
              <a:t>endl</a:t>
            </a:r>
            <a:r>
              <a:rPr lang="en-US" sz="1600" dirty="0">
                <a:solidFill>
                  <a:srgbClr val="FF0000"/>
                </a:solidFill>
              </a:rPr>
              <a:t>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int y;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600" dirty="0" err="1">
                <a:solidFill>
                  <a:srgbClr val="FF0000"/>
                </a:solidFill>
              </a:rPr>
              <a:t>cin</a:t>
            </a:r>
            <a:r>
              <a:rPr lang="en-US" sz="1600" dirty="0">
                <a:solidFill>
                  <a:srgbClr val="FF0000"/>
                </a:solidFill>
              </a:rPr>
              <a:t> &gt;&gt; y;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x  = new int[y];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Request memory on heap for space for y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ints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(sequentially)</a:t>
            </a:r>
          </a:p>
          <a:p>
            <a:pPr marL="400050" lvl="1" indent="0">
              <a:spcBef>
                <a:spcPts val="300"/>
              </a:spcBef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for (int k = 0; k &lt; y; k++) {</a:t>
            </a:r>
          </a:p>
          <a:p>
            <a:pPr marL="857250" lvl="2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x[k] = k;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And now to free an array?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         </a:t>
            </a:r>
            <a:r>
              <a:rPr lang="en-US" sz="1600" dirty="0">
                <a:solidFill>
                  <a:srgbClr val="FF0000"/>
                </a:solidFill>
              </a:rPr>
              <a:t>delete [] x;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 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//delete x;  - why not?  It compiles…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defTabSz="341313"/>
            <a:r>
              <a:rPr lang="en-US" sz="1600" dirty="0">
                <a:solidFill>
                  <a:schemeClr val="bg1"/>
                </a:solidFill>
              </a:rPr>
              <a:t>	because you just freed up the address of the first space in the array</a:t>
            </a:r>
          </a:p>
          <a:p>
            <a:pPr defTabSz="341313"/>
            <a:r>
              <a:rPr lang="en-US" sz="1600" dirty="0">
                <a:solidFill>
                  <a:schemeClr val="bg1"/>
                </a:solidFill>
              </a:rPr>
              <a:t>	remember, x only holds the address of the first value.  </a:t>
            </a:r>
          </a:p>
          <a:p>
            <a:pPr defTabSz="341313"/>
            <a:r>
              <a:rPr lang="en-US" sz="1600" dirty="0">
                <a:solidFill>
                  <a:schemeClr val="bg1"/>
                </a:solidFill>
              </a:rPr>
              <a:t>	To free all the space set aside for the array, you must use []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deleting multidimensional arrays?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450" y="492710"/>
            <a:ext cx="6618303" cy="59791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int **x  = NULL;     	</a:t>
            </a:r>
            <a:r>
              <a:rPr lang="en-US" sz="1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Pointer initialized with null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x  = new int *[4]; 	</a:t>
            </a:r>
            <a:r>
              <a:rPr lang="en-US" sz="1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Allocate memory on heap for a 4x3 array</a:t>
            </a:r>
          </a:p>
          <a:p>
            <a:pPr marL="0" indent="0">
              <a:buNone/>
            </a:pPr>
            <a:r>
              <a:rPr lang="nn-NO" sz="1700" b="1" dirty="0">
                <a:solidFill>
                  <a:srgbClr val="FF0000"/>
                </a:solidFill>
              </a:rPr>
              <a:t>for (int i = 0; i &lt; 4; i++) {</a:t>
            </a:r>
          </a:p>
          <a:p>
            <a:pPr marL="400050" lvl="1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x[</a:t>
            </a:r>
            <a:r>
              <a:rPr lang="en-US" sz="1700" b="1" dirty="0" err="1">
                <a:solidFill>
                  <a:srgbClr val="FF0000"/>
                </a:solidFill>
              </a:rPr>
              <a:t>i</a:t>
            </a:r>
            <a:r>
              <a:rPr lang="en-US" sz="1700" b="1" dirty="0">
                <a:solidFill>
                  <a:srgbClr val="FF0000"/>
                </a:solidFill>
              </a:rPr>
              <a:t>] = new int[3];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} </a:t>
            </a:r>
            <a:r>
              <a:rPr lang="en-US" sz="1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0" indent="0">
              <a:buNone/>
            </a:pPr>
            <a:r>
              <a:rPr lang="nn-NO" sz="1700" dirty="0">
                <a:solidFill>
                  <a:srgbClr val="FF0000"/>
                </a:solidFill>
              </a:rPr>
              <a:t>for (int i = 0; i &lt; 4; i++) {</a:t>
            </a:r>
          </a:p>
          <a:p>
            <a:pPr marL="400050" lvl="1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for (int j = 0; j &lt; 3; </a:t>
            </a:r>
            <a:r>
              <a:rPr lang="en-US" sz="1700" dirty="0" err="1">
                <a:solidFill>
                  <a:srgbClr val="FF0000"/>
                </a:solidFill>
              </a:rPr>
              <a:t>j++</a:t>
            </a:r>
            <a:r>
              <a:rPr lang="en-US" sz="1700" dirty="0">
                <a:solidFill>
                  <a:srgbClr val="FF0000"/>
                </a:solidFill>
              </a:rPr>
              <a:t>) {</a:t>
            </a:r>
          </a:p>
          <a:p>
            <a:pPr marL="400050" lvl="1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	x[</a:t>
            </a:r>
            <a:r>
              <a:rPr lang="en-US" sz="1700" dirty="0" err="1">
                <a:solidFill>
                  <a:srgbClr val="FF0000"/>
                </a:solidFill>
              </a:rPr>
              <a:t>i</a:t>
            </a:r>
            <a:r>
              <a:rPr lang="en-US" sz="1700" dirty="0">
                <a:solidFill>
                  <a:srgbClr val="FF0000"/>
                </a:solidFill>
              </a:rPr>
              <a:t>][j] = </a:t>
            </a:r>
            <a:r>
              <a:rPr lang="en-US" sz="1700" dirty="0" err="1">
                <a:solidFill>
                  <a:srgbClr val="FF0000"/>
                </a:solidFill>
              </a:rPr>
              <a:t>i+j</a:t>
            </a:r>
            <a:r>
              <a:rPr lang="en-US" sz="1700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        } </a:t>
            </a:r>
            <a:r>
              <a:rPr lang="en-US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} </a:t>
            </a:r>
            <a:r>
              <a:rPr lang="en-US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0" indent="0">
              <a:buNone/>
            </a:pPr>
            <a:endParaRPr lang="en-US" sz="17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Why can’t we just do this?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delete [] x;  </a:t>
            </a:r>
            <a:r>
              <a:rPr lang="en-US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compiles just fine…</a:t>
            </a:r>
          </a:p>
        </p:txBody>
      </p:sp>
    </p:spTree>
    <p:extLst>
      <p:ext uri="{BB962C8B-B14F-4D97-AF65-F5344CB8AC3E}">
        <p14:creationId xmlns:p14="http://schemas.microsoft.com/office/powerpoint/2010/main" val="5235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A8B8FF7-C858-434F-BBD1-C40267F035F4}"/>
              </a:ext>
            </a:extLst>
          </p:cNvPr>
          <p:cNvSpPr/>
          <p:nvPr/>
        </p:nvSpPr>
        <p:spPr>
          <a:xfrm>
            <a:off x="23228" y="0"/>
            <a:ext cx="13955697" cy="69157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D24D-BB19-4329-82D4-0301DBF1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" y="320737"/>
            <a:ext cx="5575917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Why can’t we just do this?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78DAE1-C23F-4CFC-A5E3-D65E7FAEAFC5}"/>
              </a:ext>
            </a:extLst>
          </p:cNvPr>
          <p:cNvCxnSpPr>
            <a:cxnSpLocks/>
          </p:cNvCxnSpPr>
          <p:nvPr/>
        </p:nvCxnSpPr>
        <p:spPr>
          <a:xfrm>
            <a:off x="6522859" y="4356106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73BC8-73DB-46DB-A8AE-38EDDBFD097E}"/>
              </a:ext>
            </a:extLst>
          </p:cNvPr>
          <p:cNvCxnSpPr/>
          <p:nvPr/>
        </p:nvCxnSpPr>
        <p:spPr>
          <a:xfrm>
            <a:off x="6522859" y="3552271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682C4-9D65-4707-B17A-C35410E5682D}"/>
              </a:ext>
            </a:extLst>
          </p:cNvPr>
          <p:cNvCxnSpPr/>
          <p:nvPr/>
        </p:nvCxnSpPr>
        <p:spPr>
          <a:xfrm>
            <a:off x="6522859" y="5133045"/>
            <a:ext cx="6394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B05FD5C-A846-46CA-96FB-42E0802A37A0}"/>
              </a:ext>
            </a:extLst>
          </p:cNvPr>
          <p:cNvSpPr/>
          <p:nvPr/>
        </p:nvSpPr>
        <p:spPr>
          <a:xfrm>
            <a:off x="9616767" y="2769353"/>
            <a:ext cx="1800225" cy="571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AA3BD7-AB56-49DC-955B-8CC12C3D7271}"/>
              </a:ext>
            </a:extLst>
          </p:cNvPr>
          <p:cNvCxnSpPr/>
          <p:nvPr/>
        </p:nvCxnSpPr>
        <p:spPr>
          <a:xfrm>
            <a:off x="10207318" y="2764592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53380A-A75E-4C8E-8052-CB826B8F85D1}"/>
              </a:ext>
            </a:extLst>
          </p:cNvPr>
          <p:cNvCxnSpPr/>
          <p:nvPr/>
        </p:nvCxnSpPr>
        <p:spPr>
          <a:xfrm>
            <a:off x="10812171" y="2764594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52DD7-AA95-4D1A-8E96-2FC36BB744C2}"/>
              </a:ext>
            </a:extLst>
          </p:cNvPr>
          <p:cNvSpPr/>
          <p:nvPr/>
        </p:nvSpPr>
        <p:spPr>
          <a:xfrm>
            <a:off x="9611988" y="3588493"/>
            <a:ext cx="1800225" cy="571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0A0BD5-72DD-4988-AB1A-79A6F0C1D9D6}"/>
              </a:ext>
            </a:extLst>
          </p:cNvPr>
          <p:cNvCxnSpPr/>
          <p:nvPr/>
        </p:nvCxnSpPr>
        <p:spPr>
          <a:xfrm>
            <a:off x="10202539" y="3583732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B8E8EC-422E-4E38-A360-D6B90A6D57E7}"/>
              </a:ext>
            </a:extLst>
          </p:cNvPr>
          <p:cNvCxnSpPr/>
          <p:nvPr/>
        </p:nvCxnSpPr>
        <p:spPr>
          <a:xfrm>
            <a:off x="10807392" y="3583734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72B1D-0946-4117-A8D4-404688096D6C}"/>
              </a:ext>
            </a:extLst>
          </p:cNvPr>
          <p:cNvSpPr/>
          <p:nvPr/>
        </p:nvSpPr>
        <p:spPr>
          <a:xfrm>
            <a:off x="9611982" y="4379071"/>
            <a:ext cx="1800225" cy="571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5634E-640F-4F49-80E1-C5823FE53A79}"/>
              </a:ext>
            </a:extLst>
          </p:cNvPr>
          <p:cNvCxnSpPr/>
          <p:nvPr/>
        </p:nvCxnSpPr>
        <p:spPr>
          <a:xfrm>
            <a:off x="10202533" y="4374310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79B923-5227-41CD-B564-13F6F1712192}"/>
              </a:ext>
            </a:extLst>
          </p:cNvPr>
          <p:cNvCxnSpPr/>
          <p:nvPr/>
        </p:nvCxnSpPr>
        <p:spPr>
          <a:xfrm>
            <a:off x="10807386" y="4374312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686B30E-4B07-458B-AE0E-E4FD185467B1}"/>
              </a:ext>
            </a:extLst>
          </p:cNvPr>
          <p:cNvSpPr/>
          <p:nvPr/>
        </p:nvSpPr>
        <p:spPr>
          <a:xfrm>
            <a:off x="9602450" y="5155372"/>
            <a:ext cx="1800225" cy="571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EF4852-8C85-4584-80A7-76617D0B9FC7}"/>
              </a:ext>
            </a:extLst>
          </p:cNvPr>
          <p:cNvCxnSpPr/>
          <p:nvPr/>
        </p:nvCxnSpPr>
        <p:spPr>
          <a:xfrm>
            <a:off x="10193001" y="5150611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4B5BD8-DC40-4448-B862-2BDDEE3596B5}"/>
              </a:ext>
            </a:extLst>
          </p:cNvPr>
          <p:cNvCxnSpPr/>
          <p:nvPr/>
        </p:nvCxnSpPr>
        <p:spPr>
          <a:xfrm>
            <a:off x="10797854" y="5150613"/>
            <a:ext cx="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3AEC04-82EC-458D-98AB-EF579D2888D5}"/>
              </a:ext>
            </a:extLst>
          </p:cNvPr>
          <p:cNvCxnSpPr>
            <a:endCxn id="8" idx="1"/>
          </p:cNvCxnSpPr>
          <p:nvPr/>
        </p:nvCxnSpPr>
        <p:spPr>
          <a:xfrm>
            <a:off x="8773804" y="3055103"/>
            <a:ext cx="84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9C086D-0309-4351-9D2C-BF29618B6841}"/>
              </a:ext>
            </a:extLst>
          </p:cNvPr>
          <p:cNvCxnSpPr/>
          <p:nvPr/>
        </p:nvCxnSpPr>
        <p:spPr>
          <a:xfrm>
            <a:off x="8769019" y="3867094"/>
            <a:ext cx="84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1ACD23-2598-437A-A1EB-25D51C30C6AF}"/>
              </a:ext>
            </a:extLst>
          </p:cNvPr>
          <p:cNvCxnSpPr/>
          <p:nvPr/>
        </p:nvCxnSpPr>
        <p:spPr>
          <a:xfrm>
            <a:off x="8769019" y="4662441"/>
            <a:ext cx="84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3A315E-8561-44D2-894D-57552C5CA9C8}"/>
              </a:ext>
            </a:extLst>
          </p:cNvPr>
          <p:cNvCxnSpPr/>
          <p:nvPr/>
        </p:nvCxnSpPr>
        <p:spPr>
          <a:xfrm>
            <a:off x="8769019" y="5438742"/>
            <a:ext cx="84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F18BAA-7DC2-4A6C-A719-951878CA4AFC}"/>
              </a:ext>
            </a:extLst>
          </p:cNvPr>
          <p:cNvSpPr txBox="1"/>
          <p:nvPr/>
        </p:nvSpPr>
        <p:spPr>
          <a:xfrm>
            <a:off x="9832585" y="2894014"/>
            <a:ext cx="1502697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0      1       2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1C1E37-327D-44A7-9481-0D6AC13F6B4E}"/>
              </a:ext>
            </a:extLst>
          </p:cNvPr>
          <p:cNvSpPr txBox="1"/>
          <p:nvPr/>
        </p:nvSpPr>
        <p:spPr>
          <a:xfrm>
            <a:off x="9802704" y="3689576"/>
            <a:ext cx="1502697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1      2       3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7FD409-F623-4E09-85B8-1082A4FB39E4}"/>
              </a:ext>
            </a:extLst>
          </p:cNvPr>
          <p:cNvSpPr txBox="1"/>
          <p:nvPr/>
        </p:nvSpPr>
        <p:spPr>
          <a:xfrm>
            <a:off x="9817068" y="4477775"/>
            <a:ext cx="1502697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2      3       4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28BEC3-E404-4C2E-B5DF-C1C7A111EB8C}"/>
              </a:ext>
            </a:extLst>
          </p:cNvPr>
          <p:cNvSpPr txBox="1"/>
          <p:nvPr/>
        </p:nvSpPr>
        <p:spPr>
          <a:xfrm>
            <a:off x="9809909" y="5277881"/>
            <a:ext cx="1502697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3      4       5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6F5-583C-4407-B358-9EDD0D91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333"/>
            <a:ext cx="8596668" cy="45940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delete [] x;  // compiles just fine…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Because now you’ve freed the array of addresses of the first values of the arrays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STILL have a bunch of arrays taking up space </a:t>
            </a:r>
            <a:b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 the heap!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BUT NO WAY OF FINDING THEM!!!</a:t>
            </a:r>
          </a:p>
          <a:p>
            <a:pPr lvl="1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deleted their addresses!!!</a:t>
            </a:r>
          </a:p>
          <a:p>
            <a:pPr lvl="2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GARBAGE</a:t>
            </a:r>
          </a:p>
          <a:p>
            <a:pPr lvl="2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AKA Memory Leak!</a:t>
            </a:r>
          </a:p>
          <a:p>
            <a:pPr lvl="2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BAD PROGRAMMER!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9BF35-877B-4F28-92DE-690B8856DBC3}"/>
              </a:ext>
            </a:extLst>
          </p:cNvPr>
          <p:cNvSpPr txBox="1"/>
          <p:nvPr/>
        </p:nvSpPr>
        <p:spPr>
          <a:xfrm>
            <a:off x="10106155" y="2047365"/>
            <a:ext cx="161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heap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12D17D-431D-4F3E-9A0F-05F32A646436}"/>
              </a:ext>
            </a:extLst>
          </p:cNvPr>
          <p:cNvSpPr/>
          <p:nvPr/>
        </p:nvSpPr>
        <p:spPr>
          <a:xfrm>
            <a:off x="7976586" y="2965142"/>
            <a:ext cx="792422" cy="3156012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Deleting a multi-dimensional array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722CAD7-6E9B-4AC2-9824-C6A7BA2ED9DA}"/>
              </a:ext>
            </a:extLst>
          </p:cNvPr>
          <p:cNvSpPr/>
          <p:nvPr/>
        </p:nvSpPr>
        <p:spPr>
          <a:xfrm>
            <a:off x="6016310" y="3422899"/>
            <a:ext cx="5407601" cy="28400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024" y="1108061"/>
            <a:ext cx="5008901" cy="4755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int **x  = NULL;     	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Pointer initialized with null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x  = new int *[4]; 		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 Allocate memory </a:t>
            </a:r>
            <a:r>
              <a:rPr lang="en-US" sz="1900" dirty="0">
                <a:solidFill>
                  <a:srgbClr val="FF0000"/>
                </a:solidFill>
              </a:rPr>
              <a:t>on heap for a 4x3 array</a:t>
            </a:r>
          </a:p>
          <a:p>
            <a:pPr marL="0" indent="0">
              <a:buNone/>
            </a:pPr>
            <a:r>
              <a:rPr lang="nn-NO" sz="1900" dirty="0">
                <a:solidFill>
                  <a:srgbClr val="FF0000"/>
                </a:solidFill>
              </a:rPr>
              <a:t>for (int i = 0; i &lt; 4; i++) {</a:t>
            </a:r>
          </a:p>
          <a:p>
            <a:pPr marL="400050" lvl="1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x[</a:t>
            </a:r>
            <a:r>
              <a:rPr lang="en-US" sz="1900" dirty="0" err="1">
                <a:solidFill>
                  <a:srgbClr val="FF0000"/>
                </a:solidFill>
              </a:rPr>
              <a:t>i</a:t>
            </a:r>
            <a:r>
              <a:rPr lang="en-US" sz="1900" dirty="0">
                <a:solidFill>
                  <a:srgbClr val="FF0000"/>
                </a:solidFill>
              </a:rPr>
              <a:t>] = new int[3];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}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n-NO" sz="1900" b="1" dirty="0">
                <a:solidFill>
                  <a:srgbClr val="FF0000"/>
                </a:solidFill>
              </a:rPr>
              <a:t>for (int i = 0; i &lt; 4; i++) {</a:t>
            </a:r>
          </a:p>
          <a:p>
            <a:pPr marL="400050" lvl="1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delete [] x[</a:t>
            </a:r>
            <a:r>
              <a:rPr lang="en-US" sz="1900" b="1" dirty="0" err="1">
                <a:solidFill>
                  <a:srgbClr val="FF0000"/>
                </a:solidFill>
              </a:rPr>
              <a:t>i</a:t>
            </a:r>
            <a:r>
              <a:rPr lang="en-US" sz="1900" b="1" dirty="0">
                <a:solidFill>
                  <a:srgbClr val="FF0000"/>
                </a:solidFill>
              </a:rPr>
              <a:t>];  </a:t>
            </a: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//delete each array of </a:t>
            </a:r>
            <a:r>
              <a:rPr lang="en-US" sz="19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ints</a:t>
            </a: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first!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} </a:t>
            </a: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delete [] x;  </a:t>
            </a: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//delete the array of addresses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9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831C-1F4A-4813-A8B7-735F8ED7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598103"/>
          </a:xfrm>
        </p:spPr>
        <p:txBody>
          <a:bodyPr>
            <a:normAutofit fontScale="90000"/>
          </a:bodyPr>
          <a:lstStyle/>
          <a:p>
            <a:r>
              <a:rPr lang="en-US" dirty="0"/>
              <a:t>Take-aways!</a:t>
            </a: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023F8018-2DF0-4DE2-A871-FE47F6B3C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r="27500" b="-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853F-1B9A-49ED-B85D-B68B94AE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39" y="1589103"/>
            <a:ext cx="6431081" cy="503807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FF66FF"/>
                </a:solidFill>
              </a:rPr>
              <a:t>Delete </a:t>
            </a:r>
            <a:r>
              <a:rPr lang="en-US" sz="1600" dirty="0"/>
              <a:t>– removes stuff from the </a:t>
            </a:r>
            <a:r>
              <a:rPr lang="en-US" sz="1600" dirty="0">
                <a:solidFill>
                  <a:srgbClr val="FF66FF"/>
                </a:solidFill>
              </a:rPr>
              <a:t>HEAP ONLY</a:t>
            </a:r>
          </a:p>
          <a:p>
            <a:pPr lvl="1">
              <a:spcBef>
                <a:spcPts val="1200"/>
              </a:spcBef>
            </a:pPr>
            <a:r>
              <a:rPr lang="en-US" sz="1400" i="1" dirty="0"/>
              <a:t>Cannot use Delete on variables on the stack!!!!!!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When you are done with a variable on the heap, you should delete it!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FF66FF"/>
                </a:solidFill>
              </a:rPr>
              <a:t>Arrays: 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when you delete an array, you want to free the entire array space!</a:t>
            </a:r>
          </a:p>
          <a:p>
            <a:pPr lvl="2">
              <a:spcBef>
                <a:spcPts val="1200"/>
              </a:spcBef>
            </a:pPr>
            <a:r>
              <a:rPr lang="en-US" sz="1200" dirty="0"/>
              <a:t>Not just the space for the address of the first value of the array: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E.g., </a:t>
            </a:r>
            <a:r>
              <a:rPr lang="en-US" sz="1400" b="1" dirty="0">
                <a:solidFill>
                  <a:srgbClr val="FF0000"/>
                </a:solidFill>
              </a:rPr>
              <a:t>delete [] </a:t>
            </a:r>
            <a:r>
              <a:rPr lang="en-US" sz="1400" b="1" dirty="0" err="1">
                <a:solidFill>
                  <a:srgbClr val="FF0000"/>
                </a:solidFill>
              </a:rPr>
              <a:t>arr</a:t>
            </a:r>
            <a:r>
              <a:rPr lang="en-US" sz="1400" b="1" dirty="0">
                <a:solidFill>
                  <a:srgbClr val="FF0000"/>
                </a:solidFill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FF66FF"/>
                </a:solidFill>
              </a:rPr>
              <a:t>Multidimensional arrays: 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delete the arrays of values first, then the array of addresses of the arrays:</a:t>
            </a:r>
          </a:p>
          <a:p>
            <a:pPr marL="857250" lvl="2" indent="-169863">
              <a:spcBef>
                <a:spcPts val="1200"/>
              </a:spcBef>
              <a:buNone/>
            </a:pPr>
            <a:r>
              <a:rPr lang="nn-NO" sz="1400" dirty="0">
                <a:solidFill>
                  <a:srgbClr val="FF0000"/>
                </a:solidFill>
              </a:rPr>
              <a:t>for (int i = 0; i &lt; 4; i++) {</a:t>
            </a:r>
          </a:p>
          <a:p>
            <a:pPr marL="857250" lvl="3" indent="-169863">
              <a:spcBef>
                <a:spcPts val="1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b="1" dirty="0">
                <a:solidFill>
                  <a:srgbClr val="FF0000"/>
                </a:solidFill>
              </a:rPr>
              <a:t>delete [] x[</a:t>
            </a:r>
            <a:r>
              <a:rPr lang="en-US" sz="1400" b="1" dirty="0" err="1">
                <a:solidFill>
                  <a:srgbClr val="FF0000"/>
                </a:solidFill>
              </a:rPr>
              <a:t>i</a:t>
            </a:r>
            <a:r>
              <a:rPr lang="en-US" sz="1400" b="1" dirty="0">
                <a:solidFill>
                  <a:srgbClr val="FF0000"/>
                </a:solidFill>
              </a:rPr>
              <a:t>];</a:t>
            </a:r>
          </a:p>
          <a:p>
            <a:pPr marL="857250" lvl="3" indent="-169863">
              <a:spcBef>
                <a:spcPts val="1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}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//for</a:t>
            </a:r>
          </a:p>
          <a:p>
            <a:pPr marL="857250" lvl="2" indent="-169863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delete [] x;</a:t>
            </a:r>
          </a:p>
          <a:p>
            <a:pPr marL="285750">
              <a:spcBef>
                <a:spcPts val="1200"/>
              </a:spcBef>
            </a:pPr>
            <a:r>
              <a:rPr lang="en-US" sz="1600" b="1" dirty="0"/>
              <a:t>Classes and objects on the heap:</a:t>
            </a:r>
          </a:p>
          <a:p>
            <a:pPr marL="685800" lvl="1">
              <a:spcBef>
                <a:spcPts val="1200"/>
              </a:spcBef>
            </a:pPr>
            <a:r>
              <a:rPr lang="en-US" sz="1600" b="1" dirty="0"/>
              <a:t>Next ppt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8307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806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Delete</vt:lpstr>
      <vt:lpstr>delete  (takes things off the heap)</vt:lpstr>
      <vt:lpstr>delete  (takes things off the heap)</vt:lpstr>
      <vt:lpstr>What about arrays?</vt:lpstr>
      <vt:lpstr>deleting multidimensional arrays?</vt:lpstr>
      <vt:lpstr>Why can’t we just do this?</vt:lpstr>
      <vt:lpstr>Deleting a multi-dimensional array</vt:lpstr>
      <vt:lpstr>Take-aways!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</dc:title>
  <dc:creator>Yarrington, Debra</dc:creator>
  <cp:lastModifiedBy>Yarrington, Debra</cp:lastModifiedBy>
  <cp:revision>8</cp:revision>
  <dcterms:created xsi:type="dcterms:W3CDTF">2021-03-10T20:59:44Z</dcterms:created>
  <dcterms:modified xsi:type="dcterms:W3CDTF">2021-03-11T03:34:51Z</dcterms:modified>
</cp:coreProperties>
</file>