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94" r:id="rId8"/>
    <p:sldId id="39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91" autoAdjust="0"/>
    <p:restoredTop sz="94660"/>
  </p:normalViewPr>
  <p:slideViewPr>
    <p:cSldViewPr snapToGrid="0">
      <p:cViewPr varScale="1">
        <p:scale>
          <a:sx n="96" d="100"/>
          <a:sy n="96" d="100"/>
        </p:scale>
        <p:origin x="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1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8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14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8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71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08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9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0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A19E-3056-47DD-AF65-283B2FC858D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CAA175-ABDB-4D40-BA58-344D3C00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6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of the destructor animated character&#10;&#10;Description automatically generated">
            <a:extLst>
              <a:ext uri="{FF2B5EF4-FFF2-40B4-BE49-F238E27FC236}">
                <a16:creationId xmlns:a16="http://schemas.microsoft.com/office/drawing/2014/main" id="{083A1510-A3F6-4818-A109-54C9BC69B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8F5FD-6652-4AB2-8DF1-A0FD68435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en-US" dirty="0"/>
              <a:t>Classes and Destructors</a:t>
            </a:r>
          </a:p>
        </p:txBody>
      </p:sp>
    </p:spTree>
    <p:extLst>
      <p:ext uri="{BB962C8B-B14F-4D97-AF65-F5344CB8AC3E}">
        <p14:creationId xmlns:p14="http://schemas.microsoft.com/office/powerpoint/2010/main" val="164793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9E05-E18D-4042-9EBD-9EE2D0EE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4544"/>
          </a:xfrm>
        </p:spPr>
        <p:txBody>
          <a:bodyPr/>
          <a:lstStyle/>
          <a:p>
            <a:r>
              <a:rPr lang="en-US" dirty="0"/>
              <a:t>Classes and Delete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4A3A1-3AC0-470A-9743-91153C1B3445}"/>
              </a:ext>
            </a:extLst>
          </p:cNvPr>
          <p:cNvSpPr/>
          <p:nvPr/>
        </p:nvSpPr>
        <p:spPr>
          <a:xfrm>
            <a:off x="857956" y="3355759"/>
            <a:ext cx="4797777" cy="2291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416D-B573-449D-B62A-B5C4EC2FE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1581"/>
            <a:ext cx="8596668" cy="4639782"/>
          </a:xfrm>
        </p:spPr>
        <p:txBody>
          <a:bodyPr/>
          <a:lstStyle/>
          <a:p>
            <a:r>
              <a:rPr lang="en-US" dirty="0"/>
              <a:t>You CAN ONLY </a:t>
            </a:r>
            <a:r>
              <a:rPr lang="en-US" dirty="0">
                <a:solidFill>
                  <a:srgbClr val="FF0000"/>
                </a:solidFill>
              </a:rPr>
              <a:t>delete </a:t>
            </a:r>
            <a:r>
              <a:rPr lang="en-US" dirty="0"/>
              <a:t>class objects on the heap!</a:t>
            </a:r>
          </a:p>
          <a:p>
            <a:r>
              <a:rPr lang="en-US" dirty="0"/>
              <a:t>The object must have been </a:t>
            </a:r>
            <a:r>
              <a:rPr lang="en-US" dirty="0" err="1">
                <a:solidFill>
                  <a:srgbClr val="FF0000"/>
                </a:solidFill>
              </a:rPr>
              <a:t>new</a:t>
            </a:r>
            <a:r>
              <a:rPr lang="en-US" dirty="0" err="1"/>
              <a:t>ed</a:t>
            </a:r>
            <a:r>
              <a:rPr lang="en-US" dirty="0"/>
              <a:t> at some point in order to be </a:t>
            </a:r>
            <a:r>
              <a:rPr lang="en-US" dirty="0">
                <a:solidFill>
                  <a:srgbClr val="FF0000"/>
                </a:solidFill>
              </a:rPr>
              <a:t>delete</a:t>
            </a:r>
            <a:r>
              <a:rPr lang="en-US" dirty="0"/>
              <a:t>d.</a:t>
            </a:r>
          </a:p>
          <a:p>
            <a:r>
              <a:rPr lang="en-US" dirty="0"/>
              <a:t>Just like everything else!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YES!</a:t>
            </a:r>
          </a:p>
          <a:p>
            <a:pPr marL="400050" lvl="1" indent="0">
              <a:buNone/>
            </a:pPr>
            <a:r>
              <a:rPr lang="en-US" dirty="0" err="1">
                <a:solidFill>
                  <a:srgbClr val="C00000"/>
                </a:solidFill>
              </a:rPr>
              <a:t>ZooCreature</a:t>
            </a:r>
            <a:r>
              <a:rPr lang="en-US" dirty="0">
                <a:solidFill>
                  <a:srgbClr val="C00000"/>
                </a:solidFill>
              </a:rPr>
              <a:t> *wombat = new </a:t>
            </a:r>
            <a:r>
              <a:rPr lang="en-US" dirty="0" err="1">
                <a:solidFill>
                  <a:srgbClr val="C00000"/>
                </a:solidFill>
              </a:rPr>
              <a:t>ZooCreature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wombat-&gt;</a:t>
            </a:r>
            <a:r>
              <a:rPr lang="en-US" dirty="0" err="1">
                <a:solidFill>
                  <a:srgbClr val="C00000"/>
                </a:solidFill>
              </a:rPr>
              <a:t>firstname</a:t>
            </a:r>
            <a:r>
              <a:rPr lang="en-US" dirty="0">
                <a:solidFill>
                  <a:srgbClr val="C00000"/>
                </a:solidFill>
              </a:rPr>
              <a:t> = “</a:t>
            </a:r>
            <a:r>
              <a:rPr lang="en-US" dirty="0" err="1">
                <a:solidFill>
                  <a:srgbClr val="C00000"/>
                </a:solidFill>
              </a:rPr>
              <a:t>wendy</a:t>
            </a:r>
            <a:r>
              <a:rPr lang="en-US" dirty="0">
                <a:solidFill>
                  <a:srgbClr val="C00000"/>
                </a:solidFill>
              </a:rPr>
              <a:t>”;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wombat-&gt;</a:t>
            </a:r>
            <a:r>
              <a:rPr lang="en-US" dirty="0" err="1">
                <a:solidFill>
                  <a:srgbClr val="C00000"/>
                </a:solidFill>
              </a:rPr>
              <a:t>lastname</a:t>
            </a:r>
            <a:r>
              <a:rPr lang="en-US" dirty="0">
                <a:solidFill>
                  <a:srgbClr val="C00000"/>
                </a:solidFill>
              </a:rPr>
              <a:t> = “wombat”;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delete wombat;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34C37-ABEA-437A-9603-8F374F581D6A}"/>
              </a:ext>
            </a:extLst>
          </p:cNvPr>
          <p:cNvSpPr txBox="1"/>
          <p:nvPr/>
        </p:nvSpPr>
        <p:spPr>
          <a:xfrm>
            <a:off x="6378315" y="3355759"/>
            <a:ext cx="3349635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</a:rPr>
              <a:t>ZooCreature</a:t>
            </a:r>
            <a:r>
              <a:rPr lang="en-US" dirty="0">
                <a:solidFill>
                  <a:srgbClr val="C00000"/>
                </a:solidFill>
              </a:rPr>
              <a:t> wombat;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</a:rPr>
              <a:t>Wombat.firstname</a:t>
            </a:r>
            <a:r>
              <a:rPr lang="en-US" dirty="0">
                <a:solidFill>
                  <a:srgbClr val="C00000"/>
                </a:solidFill>
              </a:rPr>
              <a:t> = “</a:t>
            </a:r>
            <a:r>
              <a:rPr lang="en-US" dirty="0" err="1">
                <a:solidFill>
                  <a:srgbClr val="C00000"/>
                </a:solidFill>
              </a:rPr>
              <a:t>woger</a:t>
            </a:r>
            <a:r>
              <a:rPr lang="en-US" dirty="0">
                <a:solidFill>
                  <a:srgbClr val="C00000"/>
                </a:solidFill>
              </a:rPr>
              <a:t>”;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</a:rPr>
              <a:t>Wombat.lastname</a:t>
            </a:r>
            <a:r>
              <a:rPr lang="en-US" dirty="0">
                <a:solidFill>
                  <a:srgbClr val="C00000"/>
                </a:solidFill>
              </a:rPr>
              <a:t> = “wabbit”;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delete wombat;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B15F2-3855-4169-ADAC-CE1FF31EC22A}"/>
              </a:ext>
            </a:extLst>
          </p:cNvPr>
          <p:cNvSpPr txBox="1"/>
          <p:nvPr/>
        </p:nvSpPr>
        <p:spPr>
          <a:xfrm>
            <a:off x="7409257" y="2986427"/>
            <a:ext cx="148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(BOO!)</a:t>
            </a:r>
          </a:p>
        </p:txBody>
      </p:sp>
      <p:pic>
        <p:nvPicPr>
          <p:cNvPr id="8" name="Picture 7" descr="Hand giving the thumbs up sign">
            <a:extLst>
              <a:ext uri="{FF2B5EF4-FFF2-40B4-BE49-F238E27FC236}">
                <a16:creationId xmlns:a16="http://schemas.microsoft.com/office/drawing/2014/main" id="{083EAAC7-9440-4A8D-8F07-F331E3CDE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10845"/>
            <a:ext cx="928262" cy="696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3C1B0-D99A-411A-B9FF-73B7FAC68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34" y="2610845"/>
            <a:ext cx="1046196" cy="6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B37C-49E4-48D9-AA31-F201D1A9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6" y="731783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Small catch…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52BC-BB75-4009-9E60-C997AD4E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831" y="1494148"/>
            <a:ext cx="5882325" cy="49349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When a class object is removed from memory, anything on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stack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is freed.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dirty="0"/>
              <a:t>What if a class object has a field that has been allocated on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heap</a:t>
            </a:r>
            <a:r>
              <a:rPr lang="en-US" dirty="0"/>
              <a:t>?????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dirty="0"/>
              <a:t>When the object is removed from memory,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the address</a:t>
            </a:r>
            <a:r>
              <a:rPr lang="en-US" b="1" i="1" dirty="0"/>
              <a:t> </a:t>
            </a:r>
            <a:r>
              <a:rPr lang="en-US" dirty="0"/>
              <a:t>of where the heap field is will be freed up.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But the heap field itself will remain.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b="1" dirty="0" err="1"/>
              <a:t>Uht</a:t>
            </a:r>
            <a:r>
              <a:rPr lang="en-US" b="1" dirty="0"/>
              <a:t> oh!!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This is garbage!!!</a:t>
            </a:r>
          </a:p>
        </p:txBody>
      </p:sp>
      <p:pic>
        <p:nvPicPr>
          <p:cNvPr id="5" name="Picture 4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F7825F4B-0A0A-4412-8F54-303A6874A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r="10954" b="-2"/>
          <a:stretch/>
        </p:blipFill>
        <p:spPr>
          <a:xfrm>
            <a:off x="741284" y="2366038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4A3B-0A83-4E20-96C9-8F108870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988"/>
            <a:ext cx="8596668" cy="762000"/>
          </a:xfrm>
        </p:spPr>
        <p:txBody>
          <a:bodyPr/>
          <a:lstStyle/>
          <a:p>
            <a:r>
              <a:rPr lang="en-US" dirty="0"/>
              <a:t>Example of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89C4-4824-4099-92DA-2C43BCB9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21899"/>
            <a:ext cx="3767250" cy="265325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class Matrix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		int </a:t>
            </a:r>
            <a:r>
              <a:rPr lang="en-US" sz="1800" dirty="0" err="1">
                <a:solidFill>
                  <a:srgbClr val="FF0000"/>
                </a:solidFill>
              </a:rPr>
              <a:t>len</a:t>
            </a:r>
            <a:r>
              <a:rPr lang="en-US" sz="1800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		int </a:t>
            </a:r>
            <a:r>
              <a:rPr lang="en-US" sz="1800" dirty="0" err="1">
                <a:solidFill>
                  <a:srgbClr val="FF0000"/>
                </a:solidFill>
              </a:rPr>
              <a:t>wid</a:t>
            </a:r>
            <a:r>
              <a:rPr lang="en-US" sz="1800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		int **mat;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	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		Matrix(int x, int y);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</a:rPr>
              <a:t>		//…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}; //Matrix header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9E55F8-E0A0-4738-A106-684FD300FA22}"/>
              </a:ext>
            </a:extLst>
          </p:cNvPr>
          <p:cNvSpPr txBox="1">
            <a:spLocks/>
          </p:cNvSpPr>
          <p:nvPr/>
        </p:nvSpPr>
        <p:spPr>
          <a:xfrm>
            <a:off x="4751600" y="944384"/>
            <a:ext cx="5556076" cy="3755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#include “Matrix.hpp"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Matrix::Matrix(int x, int y) {   // constructor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 err="1">
                <a:solidFill>
                  <a:srgbClr val="C00000"/>
                </a:solidFill>
              </a:rPr>
              <a:t>len</a:t>
            </a:r>
            <a:r>
              <a:rPr lang="en-US" sz="1800" dirty="0">
                <a:solidFill>
                  <a:srgbClr val="C00000"/>
                </a:solidFill>
              </a:rPr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 err="1">
                <a:solidFill>
                  <a:srgbClr val="C00000"/>
                </a:solidFill>
              </a:rPr>
              <a:t>wid</a:t>
            </a:r>
            <a:r>
              <a:rPr lang="en-US" sz="1800" dirty="0">
                <a:solidFill>
                  <a:srgbClr val="C00000"/>
                </a:solidFill>
              </a:rPr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	mat = </a:t>
            </a:r>
            <a:r>
              <a:rPr lang="en-US" sz="1800" b="1" dirty="0">
                <a:solidFill>
                  <a:srgbClr val="C00000"/>
                </a:solidFill>
              </a:rPr>
              <a:t>new int *[x];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nn-NO" sz="1800" b="1" dirty="0">
                <a:solidFill>
                  <a:srgbClr val="C00000"/>
                </a:solidFill>
              </a:rPr>
              <a:t>	for (int i = 0; i &lt; x;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		mat[</a:t>
            </a:r>
            <a:r>
              <a:rPr lang="en-US" sz="1800" dirty="0" err="1">
                <a:solidFill>
                  <a:srgbClr val="C00000"/>
                </a:solidFill>
              </a:rPr>
              <a:t>i</a:t>
            </a:r>
            <a:r>
              <a:rPr lang="en-US" sz="1800" dirty="0">
                <a:solidFill>
                  <a:srgbClr val="C00000"/>
                </a:solidFill>
              </a:rPr>
              <a:t>] = </a:t>
            </a:r>
            <a:r>
              <a:rPr lang="en-US" sz="1800" b="1" dirty="0">
                <a:solidFill>
                  <a:srgbClr val="C00000"/>
                </a:solidFill>
              </a:rPr>
              <a:t>new int[y];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		for (int j = 0; j &lt; y; </a:t>
            </a:r>
            <a:r>
              <a:rPr lang="en-US" sz="1800" b="1" dirty="0" err="1">
                <a:solidFill>
                  <a:srgbClr val="C00000"/>
                </a:solidFill>
              </a:rPr>
              <a:t>j++</a:t>
            </a:r>
            <a:r>
              <a:rPr lang="en-US" sz="1800" b="1" dirty="0">
                <a:solidFill>
                  <a:srgbClr val="C00000"/>
                </a:solidFill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			mat[</a:t>
            </a:r>
            <a:r>
              <a:rPr lang="en-US" sz="1800" dirty="0" err="1">
                <a:solidFill>
                  <a:srgbClr val="C00000"/>
                </a:solidFill>
              </a:rPr>
              <a:t>i</a:t>
            </a:r>
            <a:r>
              <a:rPr lang="en-US" sz="1800" dirty="0">
                <a:solidFill>
                  <a:srgbClr val="C00000"/>
                </a:solidFill>
              </a:rPr>
              <a:t>][j]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		}//for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	} // for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) // constructor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ABE31-A5E5-4525-95A2-7C50CF4FB0DE}"/>
              </a:ext>
            </a:extLst>
          </p:cNvPr>
          <p:cNvSpPr txBox="1"/>
          <p:nvPr/>
        </p:nvSpPr>
        <p:spPr>
          <a:xfrm>
            <a:off x="622092" y="6435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  <a:r>
              <a:rPr lang="en-US" dirty="0" err="1"/>
              <a:t>hpp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6CE17-6690-4D2F-BE24-06BD8AE4BEDC}"/>
              </a:ext>
            </a:extLst>
          </p:cNvPr>
          <p:cNvSpPr txBox="1"/>
          <p:nvPr/>
        </p:nvSpPr>
        <p:spPr>
          <a:xfrm>
            <a:off x="4730326" y="61356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  <a:r>
              <a:rPr lang="en-US" dirty="0" err="1"/>
              <a:t>cpp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9812E-0AAB-4FD2-9322-B8196FEF90A4}"/>
              </a:ext>
            </a:extLst>
          </p:cNvPr>
          <p:cNvSpPr txBox="1"/>
          <p:nvPr/>
        </p:nvSpPr>
        <p:spPr>
          <a:xfrm>
            <a:off x="622092" y="4856818"/>
            <a:ext cx="9323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Here, when a matrix object is removed from memory, the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variable mat, which holds an address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will be freed </a:t>
            </a:r>
            <a:r>
              <a:rPr lang="en-US" dirty="0"/>
              <a:t>up.</a:t>
            </a:r>
          </a:p>
          <a:p>
            <a:endParaRPr lang="en-US" dirty="0"/>
          </a:p>
          <a:p>
            <a:r>
              <a:rPr lang="en-US" dirty="0"/>
              <a:t>                          HOWEVER…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matrix itself will remain on the heap</a:t>
            </a:r>
          </a:p>
          <a:p>
            <a:r>
              <a:rPr lang="en-US" dirty="0"/>
              <a:t>                          ACK  UGH  HORRORS!!</a:t>
            </a:r>
          </a:p>
          <a:p>
            <a:r>
              <a:rPr lang="en-US" dirty="0"/>
              <a:t>                          CAN ANYTHING BE DONE???</a:t>
            </a:r>
          </a:p>
        </p:txBody>
      </p:sp>
      <p:pic>
        <p:nvPicPr>
          <p:cNvPr id="9" name="Picture 8" descr="A person with his hands on his head&#10;&#10;Description automatically generated with medium confidence">
            <a:extLst>
              <a:ext uri="{FF2B5EF4-FFF2-40B4-BE49-F238E27FC236}">
                <a16:creationId xmlns:a16="http://schemas.microsoft.com/office/drawing/2014/main" id="{1C428239-9D0A-43E1-9C76-F668B9AD0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6" y="5528277"/>
            <a:ext cx="1584131" cy="11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1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0169-CF65-4760-B509-D59D4998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93" y="324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dist="88900" dir="2700000" algn="tl" rotWithShape="0">
                    <a:srgbClr val="FFC000">
                      <a:alpha val="40000"/>
                    </a:srgbClr>
                  </a:outerShdw>
                </a:effectLst>
                <a:latin typeface="Showcard Gothic" panose="04020904020102020604" pitchFamily="82" charset="0"/>
              </a:rPr>
              <a:t>Solution:  the Destructor!!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C4C7-8D9C-4F49-8914-0FBF2048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29" y="1636183"/>
            <a:ext cx="7775785" cy="22794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IN classes, a CONSTRUCTOR is defined</a:t>
            </a:r>
          </a:p>
          <a:p>
            <a:pPr lvl="1"/>
            <a:r>
              <a:rPr lang="en-US" dirty="0"/>
              <a:t>That is called whenever an object is created </a:t>
            </a:r>
            <a:br>
              <a:rPr lang="en-US" dirty="0"/>
            </a:br>
            <a:r>
              <a:rPr lang="en-US" dirty="0"/>
              <a:t>and placed in memory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ZooCreature</a:t>
            </a:r>
            <a:r>
              <a:rPr lang="en-US" dirty="0">
                <a:solidFill>
                  <a:srgbClr val="FF0000"/>
                </a:solidFill>
              </a:rPr>
              <a:t> x;</a:t>
            </a:r>
            <a:r>
              <a:rPr lang="en-US" dirty="0"/>
              <a:t>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//stack</a:t>
            </a:r>
          </a:p>
          <a:p>
            <a:pPr lvl="1"/>
            <a:r>
              <a:rPr lang="en-US" dirty="0"/>
              <a:t>Or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ZooCreature</a:t>
            </a:r>
            <a:r>
              <a:rPr lang="en-US" dirty="0">
                <a:solidFill>
                  <a:srgbClr val="FF0000"/>
                </a:solidFill>
              </a:rPr>
              <a:t> *x = new </a:t>
            </a:r>
            <a:r>
              <a:rPr lang="en-US" dirty="0" err="1">
                <a:solidFill>
                  <a:srgbClr val="FF0000"/>
                </a:solidFill>
              </a:rPr>
              <a:t>ZooCreature</a:t>
            </a:r>
            <a:r>
              <a:rPr lang="en-US" dirty="0">
                <a:solidFill>
                  <a:srgbClr val="FF0000"/>
                </a:solidFill>
              </a:rPr>
              <a:t>;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//heap</a:t>
            </a:r>
          </a:p>
        </p:txBody>
      </p:sp>
      <p:pic>
        <p:nvPicPr>
          <p:cNvPr id="10" name="Picture 9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2F6D4BB4-16B9-4149-A145-A6801DA7D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r="-2" b="11426"/>
          <a:stretch/>
        </p:blipFill>
        <p:spPr>
          <a:xfrm>
            <a:off x="679706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6BAF91-6188-4EC6-A45E-7A398630CC04}"/>
              </a:ext>
            </a:extLst>
          </p:cNvPr>
          <p:cNvSpPr txBox="1">
            <a:spLocks/>
          </p:cNvSpPr>
          <p:nvPr/>
        </p:nvSpPr>
        <p:spPr>
          <a:xfrm>
            <a:off x="70030" y="4140566"/>
            <a:ext cx="8596669" cy="2637019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classes, a </a:t>
            </a:r>
            <a:r>
              <a:rPr lang="en-US" b="1" dirty="0">
                <a:solidFill>
                  <a:srgbClr val="C00000"/>
                </a:solidFill>
              </a:rPr>
              <a:t>DESTRUCTOR</a:t>
            </a:r>
            <a:r>
              <a:rPr lang="en-US" dirty="0"/>
              <a:t> is defined</a:t>
            </a:r>
          </a:p>
          <a:p>
            <a:pPr lvl="1"/>
            <a:r>
              <a:rPr lang="en-US" dirty="0"/>
              <a:t>That is called whenever an object is destroyed and goes out of memory</a:t>
            </a:r>
          </a:p>
          <a:p>
            <a:pPr lvl="2"/>
            <a:r>
              <a:rPr lang="en-US" dirty="0"/>
              <a:t>When it goes out of scope (the end of a function, the end of a loop, etc.)</a:t>
            </a:r>
          </a:p>
          <a:p>
            <a:pPr lvl="1"/>
            <a:r>
              <a:rPr lang="en-US" dirty="0"/>
              <a:t>Or (if and only if it is on the heap!)</a:t>
            </a:r>
          </a:p>
          <a:p>
            <a:pPr lvl="2"/>
            <a:r>
              <a:rPr lang="en-US" dirty="0"/>
              <a:t>When we delete it!!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0070C0"/>
                </a:solidFill>
              </a:rPr>
              <a:t>WE ARE WRITING CODE FOR WHAT WE WANT TO HAPPEN TO AN OBJECT WHEN IT LEAVES THE HEAP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3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C979-746D-48BE-B56F-458C4674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8" y="0"/>
            <a:ext cx="11584120" cy="1320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sz="1950" dirty="0">
                <a:solidFill>
                  <a:schemeClr val="accent1">
                    <a:lumMod val="75000"/>
                  </a:schemeClr>
                </a:solidFill>
              </a:rPr>
              <a:t>(of a relatively useless destructor, but you can see what a destructor looks like and when it is called)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FD99-1B88-4CE8-BAFA-BFF5D882C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2A83D5-9A62-4104-9542-9F18AFB108F5}"/>
              </a:ext>
            </a:extLst>
          </p:cNvPr>
          <p:cNvSpPr txBox="1">
            <a:spLocks/>
          </p:cNvSpPr>
          <p:nvPr/>
        </p:nvSpPr>
        <p:spPr>
          <a:xfrm>
            <a:off x="226844" y="912900"/>
            <a:ext cx="3128301" cy="59295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b="1" dirty="0">
                <a:solidFill>
                  <a:schemeClr val="tx1"/>
                </a:solidFill>
              </a:rPr>
              <a:t>In Rectangle.hpp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class </a:t>
            </a:r>
            <a:r>
              <a:rPr lang="en-US" sz="1400" dirty="0" err="1">
                <a:solidFill>
                  <a:srgbClr val="FF0000"/>
                </a:solidFill>
              </a:rPr>
              <a:t>Rect</a:t>
            </a:r>
            <a:r>
              <a:rPr lang="en-US" sz="1400" dirty="0">
                <a:solidFill>
                  <a:srgbClr val="FF0000"/>
                </a:solidFill>
              </a:rPr>
              <a:t> {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		int length;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		int width;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		int area;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	public: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400" dirty="0" err="1">
                <a:solidFill>
                  <a:srgbClr val="FF0000"/>
                </a:solidFill>
              </a:rPr>
              <a:t>Rect</a:t>
            </a:r>
            <a:r>
              <a:rPr lang="en-US" sz="1400" dirty="0">
                <a:solidFill>
                  <a:srgbClr val="FF0000"/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400" dirty="0" err="1">
                <a:solidFill>
                  <a:srgbClr val="FF0000"/>
                </a:solidFill>
              </a:rPr>
              <a:t>Rect</a:t>
            </a:r>
            <a:r>
              <a:rPr lang="en-US" sz="1400" dirty="0">
                <a:solidFill>
                  <a:srgbClr val="FF0000"/>
                </a:solidFill>
              </a:rPr>
              <a:t>(int x);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400" dirty="0" err="1">
                <a:solidFill>
                  <a:srgbClr val="FF0000"/>
                </a:solidFill>
              </a:rPr>
              <a:t>Rect</a:t>
            </a:r>
            <a:r>
              <a:rPr lang="en-US" sz="1400" dirty="0">
                <a:solidFill>
                  <a:srgbClr val="FF0000"/>
                </a:solidFill>
              </a:rPr>
              <a:t> (int x, int y);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 dirty="0"/>
              <a:t>		~</a:t>
            </a:r>
            <a:r>
              <a:rPr lang="en-US" sz="1400" b="1" dirty="0" err="1"/>
              <a:t>Rect</a:t>
            </a:r>
            <a:r>
              <a:rPr lang="en-US" sz="1400" b="1" dirty="0"/>
              <a:t>(); //destructor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b="1" dirty="0">
                <a:solidFill>
                  <a:srgbClr val="FF0000"/>
                </a:solidFill>
              </a:rPr>
              <a:t>		//…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		int </a:t>
            </a:r>
            <a:r>
              <a:rPr lang="en-US" sz="1400" dirty="0" err="1">
                <a:solidFill>
                  <a:srgbClr val="FF0000"/>
                </a:solidFill>
              </a:rPr>
              <a:t>getArea</a:t>
            </a:r>
            <a:r>
              <a:rPr lang="en-US" sz="1400" dirty="0">
                <a:solidFill>
                  <a:srgbClr val="FF0000"/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}; //</a:t>
            </a:r>
            <a:r>
              <a:rPr lang="en-US" sz="1400" dirty="0" err="1">
                <a:solidFill>
                  <a:srgbClr val="FF0000"/>
                </a:solidFill>
              </a:rPr>
              <a:t>Rect</a:t>
            </a:r>
            <a:r>
              <a:rPr lang="en-US" sz="1400" dirty="0">
                <a:solidFill>
                  <a:srgbClr val="FF0000"/>
                </a:solidFill>
              </a:rPr>
              <a:t> header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B49132-2529-4768-A13D-0730DF98C737}"/>
              </a:ext>
            </a:extLst>
          </p:cNvPr>
          <p:cNvSpPr txBox="1">
            <a:spLocks/>
          </p:cNvSpPr>
          <p:nvPr/>
        </p:nvSpPr>
        <p:spPr>
          <a:xfrm>
            <a:off x="7558415" y="912900"/>
            <a:ext cx="3865002" cy="59295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Running main: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main() {</a:t>
            </a:r>
          </a:p>
          <a:p>
            <a:pPr marL="400050" lvl="1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 err="1">
                <a:solidFill>
                  <a:srgbClr val="FF0000"/>
                </a:solidFill>
              </a:rPr>
              <a:t>Rect</a:t>
            </a:r>
            <a:r>
              <a:rPr lang="en-US" sz="1400" dirty="0">
                <a:solidFill>
                  <a:srgbClr val="FF0000"/>
                </a:solidFill>
              </a:rPr>
              <a:t> r(3,4);   // constructor happens</a:t>
            </a:r>
          </a:p>
          <a:p>
            <a:pPr marL="400050" lvl="1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 err="1">
                <a:solidFill>
                  <a:srgbClr val="FF0000"/>
                </a:solidFill>
              </a:rPr>
              <a:t>Rect</a:t>
            </a:r>
            <a:r>
              <a:rPr lang="en-US" sz="1400" dirty="0">
                <a:solidFill>
                  <a:srgbClr val="FF0000"/>
                </a:solidFill>
              </a:rPr>
              <a:t> r2;</a:t>
            </a:r>
          </a:p>
          <a:p>
            <a:pPr marL="400050" lvl="1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 err="1">
                <a:solidFill>
                  <a:srgbClr val="FF0000"/>
                </a:solidFill>
              </a:rPr>
              <a:t>Rect</a:t>
            </a:r>
            <a:r>
              <a:rPr lang="en-US" sz="1400" dirty="0">
                <a:solidFill>
                  <a:srgbClr val="FF0000"/>
                </a:solidFill>
              </a:rPr>
              <a:t> r3(4);</a:t>
            </a:r>
          </a:p>
          <a:p>
            <a:pPr marL="400050" lvl="1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 err="1">
                <a:solidFill>
                  <a:srgbClr val="FF0000"/>
                </a:solidFill>
              </a:rPr>
              <a:t>cout</a:t>
            </a:r>
            <a:r>
              <a:rPr lang="en-US" sz="1400" dirty="0">
                <a:solidFill>
                  <a:srgbClr val="FF0000"/>
                </a:solidFill>
              </a:rPr>
              <a:t> &lt;&lt; </a:t>
            </a:r>
            <a:r>
              <a:rPr lang="en-US" sz="1400" dirty="0" err="1">
                <a:solidFill>
                  <a:srgbClr val="FF0000"/>
                </a:solidFill>
              </a:rPr>
              <a:t>r.getArea</a:t>
            </a:r>
            <a:r>
              <a:rPr lang="en-US" sz="1400" dirty="0">
                <a:solidFill>
                  <a:srgbClr val="FF0000"/>
                </a:solidFill>
              </a:rPr>
              <a:t>() &lt;&lt; </a:t>
            </a:r>
            <a:r>
              <a:rPr lang="en-US" sz="1400" dirty="0" err="1">
                <a:solidFill>
                  <a:srgbClr val="FF0000"/>
                </a:solidFill>
              </a:rPr>
              <a:t>endl</a:t>
            </a:r>
            <a:r>
              <a:rPr lang="en-US" sz="1400" dirty="0">
                <a:solidFill>
                  <a:srgbClr val="FF0000"/>
                </a:solidFill>
              </a:rPr>
              <a:t>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rgbClr val="FF0000"/>
                </a:solidFill>
              </a:rPr>
              <a:t>cout</a:t>
            </a:r>
            <a:r>
              <a:rPr lang="en-US" sz="1400" dirty="0">
                <a:solidFill>
                  <a:srgbClr val="FF0000"/>
                </a:solidFill>
              </a:rPr>
              <a:t> &lt;&lt; r2.getArea() &lt;&lt; </a:t>
            </a:r>
            <a:r>
              <a:rPr lang="en-US" sz="1400" dirty="0" err="1">
                <a:solidFill>
                  <a:srgbClr val="FF0000"/>
                </a:solidFill>
              </a:rPr>
              <a:t>endl</a:t>
            </a:r>
            <a:r>
              <a:rPr lang="en-US" sz="1400" dirty="0">
                <a:solidFill>
                  <a:srgbClr val="FF0000"/>
                </a:solidFill>
              </a:rPr>
              <a:t>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rgbClr val="FF0000"/>
                </a:solidFill>
              </a:rPr>
              <a:t>cout</a:t>
            </a:r>
            <a:r>
              <a:rPr lang="en-US" sz="1400" dirty="0">
                <a:solidFill>
                  <a:srgbClr val="FF0000"/>
                </a:solidFill>
              </a:rPr>
              <a:t> &lt;&lt; r3.getArea() &lt;&lt; </a:t>
            </a:r>
            <a:r>
              <a:rPr lang="en-US" sz="1400" dirty="0" err="1">
                <a:solidFill>
                  <a:srgbClr val="FF0000"/>
                </a:solidFill>
              </a:rPr>
              <a:t>endl</a:t>
            </a:r>
            <a:r>
              <a:rPr lang="en-US" sz="1400" dirty="0">
                <a:solidFill>
                  <a:srgbClr val="FF0000"/>
                </a:solidFill>
              </a:rPr>
              <a:t>;</a:t>
            </a:r>
          </a:p>
          <a:p>
            <a:pPr marL="400050" lvl="1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return 0;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} //main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400" b="1" u="sng" dirty="0">
                <a:solidFill>
                  <a:schemeClr val="tx1"/>
                </a:solidFill>
              </a:rPr>
              <a:t>Output: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/>
              <a:t>12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/>
              <a:t>30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/>
              <a:t>20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/>
              <a:t>destroying: 20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/>
              <a:t>destroying: 30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/>
              <a:t>destroying: 12 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B13B84-A971-462D-8990-8B9FDB4B7C69}"/>
              </a:ext>
            </a:extLst>
          </p:cNvPr>
          <p:cNvSpPr txBox="1">
            <a:spLocks/>
          </p:cNvSpPr>
          <p:nvPr/>
        </p:nvSpPr>
        <p:spPr>
          <a:xfrm>
            <a:off x="3444301" y="912900"/>
            <a:ext cx="4037426" cy="59295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In Rectangle.cpp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300" dirty="0">
                <a:solidFill>
                  <a:srgbClr val="FF0000"/>
                </a:solidFill>
              </a:rPr>
              <a:t>#include "Rect.hpp"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solidFill>
                  <a:srgbClr val="FF0000"/>
                </a:solidFill>
              </a:rPr>
              <a:t>Rect</a:t>
            </a:r>
            <a:r>
              <a:rPr lang="en-US" sz="1300" dirty="0">
                <a:solidFill>
                  <a:srgbClr val="FF0000"/>
                </a:solidFill>
              </a:rPr>
              <a:t>::</a:t>
            </a:r>
            <a:r>
              <a:rPr lang="en-US" sz="1300" dirty="0" err="1">
                <a:solidFill>
                  <a:srgbClr val="FF0000"/>
                </a:solidFill>
              </a:rPr>
              <a:t>Rect</a:t>
            </a:r>
            <a:r>
              <a:rPr lang="en-US" sz="1300" dirty="0">
                <a:solidFill>
                  <a:srgbClr val="FF0000"/>
                </a:solidFill>
              </a:rPr>
              <a:t>() {   // constructor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length = 6;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width = 5;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area = length * width;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solidFill>
                  <a:srgbClr val="FF0000"/>
                </a:solidFill>
              </a:rPr>
              <a:t>Rect</a:t>
            </a:r>
            <a:r>
              <a:rPr lang="en-US" sz="1300" dirty="0">
                <a:solidFill>
                  <a:srgbClr val="FF0000"/>
                </a:solidFill>
              </a:rPr>
              <a:t>::</a:t>
            </a:r>
            <a:r>
              <a:rPr lang="en-US" sz="1300" dirty="0" err="1">
                <a:solidFill>
                  <a:srgbClr val="FF0000"/>
                </a:solidFill>
              </a:rPr>
              <a:t>Rect</a:t>
            </a:r>
            <a:r>
              <a:rPr lang="en-US" sz="1300" dirty="0">
                <a:solidFill>
                  <a:srgbClr val="FF0000"/>
                </a:solidFill>
              </a:rPr>
              <a:t>(</a:t>
            </a:r>
            <a:r>
              <a:rPr lang="en-US" sz="1300" dirty="0" err="1">
                <a:solidFill>
                  <a:srgbClr val="FF0000"/>
                </a:solidFill>
              </a:rPr>
              <a:t>int</a:t>
            </a:r>
            <a:r>
              <a:rPr lang="en-US" sz="1300" dirty="0">
                <a:solidFill>
                  <a:srgbClr val="FF0000"/>
                </a:solidFill>
              </a:rPr>
              <a:t> x) {   // constructor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length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width = 5;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area = length * width;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solidFill>
                  <a:srgbClr val="FF0000"/>
                </a:solidFill>
              </a:rPr>
              <a:t>Rect</a:t>
            </a:r>
            <a:r>
              <a:rPr lang="en-US" sz="1300" dirty="0">
                <a:solidFill>
                  <a:srgbClr val="FF0000"/>
                </a:solidFill>
              </a:rPr>
              <a:t>::</a:t>
            </a:r>
            <a:r>
              <a:rPr lang="en-US" sz="1300" dirty="0" err="1">
                <a:solidFill>
                  <a:srgbClr val="FF0000"/>
                </a:solidFill>
              </a:rPr>
              <a:t>Rect</a:t>
            </a:r>
            <a:r>
              <a:rPr lang="en-US" sz="1300" dirty="0">
                <a:solidFill>
                  <a:srgbClr val="FF0000"/>
                </a:solidFill>
              </a:rPr>
              <a:t>(</a:t>
            </a:r>
            <a:r>
              <a:rPr lang="en-US" sz="1300" dirty="0" err="1">
                <a:solidFill>
                  <a:srgbClr val="FF0000"/>
                </a:solidFill>
              </a:rPr>
              <a:t>int</a:t>
            </a:r>
            <a:r>
              <a:rPr lang="en-US" sz="1300" dirty="0">
                <a:solidFill>
                  <a:srgbClr val="FF0000"/>
                </a:solidFill>
              </a:rPr>
              <a:t> x, </a:t>
            </a:r>
            <a:r>
              <a:rPr lang="en-US" sz="1300" dirty="0" err="1">
                <a:solidFill>
                  <a:srgbClr val="FF0000"/>
                </a:solidFill>
              </a:rPr>
              <a:t>int</a:t>
            </a:r>
            <a:r>
              <a:rPr lang="en-US" sz="1300" dirty="0">
                <a:solidFill>
                  <a:srgbClr val="FF0000"/>
                </a:solidFill>
              </a:rPr>
              <a:t> y) {  // constructor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length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width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area = length * width;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rgbClr val="FF0000"/>
                </a:solidFill>
              </a:rPr>
              <a:t>Rect</a:t>
            </a:r>
            <a:r>
              <a:rPr lang="en-US" sz="1400" b="1" dirty="0">
                <a:solidFill>
                  <a:srgbClr val="FF0000"/>
                </a:solidFill>
              </a:rPr>
              <a:t>::~</a:t>
            </a:r>
            <a:r>
              <a:rPr lang="en-US" sz="1400" b="1" dirty="0" err="1">
                <a:solidFill>
                  <a:srgbClr val="FF0000"/>
                </a:solidFill>
              </a:rPr>
              <a:t>Rect</a:t>
            </a:r>
            <a:r>
              <a:rPr lang="en-US" sz="1400" b="1" dirty="0">
                <a:solidFill>
                  <a:srgbClr val="FF0000"/>
                </a:solidFill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	</a:t>
            </a:r>
            <a:r>
              <a:rPr lang="en-US" sz="1400" b="1" dirty="0" err="1">
                <a:solidFill>
                  <a:srgbClr val="FF0000"/>
                </a:solidFill>
              </a:rPr>
              <a:t>cout</a:t>
            </a:r>
            <a:r>
              <a:rPr lang="en-US" sz="1400" b="1" dirty="0">
                <a:solidFill>
                  <a:srgbClr val="FF0000"/>
                </a:solidFill>
              </a:rPr>
              <a:t> &lt;&lt; "destroying: " &lt;&lt;c area &lt;&lt; </a:t>
            </a:r>
            <a:r>
              <a:rPr lang="en-US" sz="1400" b="1" dirty="0" err="1">
                <a:solidFill>
                  <a:srgbClr val="FF0000"/>
                </a:solidFill>
              </a:rPr>
              <a:t>endl</a:t>
            </a:r>
            <a:r>
              <a:rPr lang="en-US" sz="14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//…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300" dirty="0" err="1">
                <a:solidFill>
                  <a:srgbClr val="FF0000"/>
                </a:solidFill>
              </a:rPr>
              <a:t>int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Rect</a:t>
            </a:r>
            <a:r>
              <a:rPr lang="en-US" sz="1300" dirty="0">
                <a:solidFill>
                  <a:srgbClr val="FF0000"/>
                </a:solidFill>
              </a:rPr>
              <a:t>::</a:t>
            </a:r>
            <a:r>
              <a:rPr lang="en-US" sz="1300" dirty="0" err="1">
                <a:solidFill>
                  <a:srgbClr val="FF0000"/>
                </a:solidFill>
              </a:rPr>
              <a:t>getArea</a:t>
            </a:r>
            <a:r>
              <a:rPr lang="en-US" sz="1300" dirty="0">
                <a:solidFill>
                  <a:srgbClr val="FF0000"/>
                </a:solidFill>
              </a:rPr>
              <a:t>() {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300" dirty="0">
                <a:solidFill>
                  <a:srgbClr val="FF0000"/>
                </a:solidFill>
              </a:rPr>
              <a:t>	return area;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3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EB38500-79C3-462A-90A5-48A2BBB87439}"/>
              </a:ext>
            </a:extLst>
          </p:cNvPr>
          <p:cNvSpPr/>
          <p:nvPr/>
        </p:nvSpPr>
        <p:spPr>
          <a:xfrm flipH="1">
            <a:off x="8820569" y="4493029"/>
            <a:ext cx="336767" cy="181527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8F8D9-755D-4DAE-8909-87C104EFDCFF}"/>
              </a:ext>
            </a:extLst>
          </p:cNvPr>
          <p:cNvSpPr txBox="1"/>
          <p:nvPr/>
        </p:nvSpPr>
        <p:spPr>
          <a:xfrm>
            <a:off x="9081655" y="4163209"/>
            <a:ext cx="3038302" cy="24519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1250" dirty="0"/>
              <a:t>T</a:t>
            </a:r>
            <a:r>
              <a:rPr lang="en-US" sz="1250" dirty="0">
                <a:solidFill>
                  <a:schemeClr val="tx1"/>
                </a:solidFill>
              </a:rPr>
              <a:t>he destructor is called on objects </a:t>
            </a:r>
            <a:r>
              <a:rPr lang="en-US" sz="1250" dirty="0">
                <a:solidFill>
                  <a:srgbClr val="00B050"/>
                </a:solidFill>
              </a:rPr>
              <a:t>in the reverse order </a:t>
            </a:r>
            <a:r>
              <a:rPr lang="en-US" sz="1250" dirty="0">
                <a:solidFill>
                  <a:schemeClr val="tx1"/>
                </a:solidFill>
              </a:rPr>
              <a:t>of how they are created on the stack</a:t>
            </a:r>
          </a:p>
          <a:p>
            <a:pPr defTabSz="231775">
              <a:spcBef>
                <a:spcPts val="0"/>
              </a:spcBef>
              <a:spcAft>
                <a:spcPts val="700"/>
              </a:spcAft>
            </a:pPr>
            <a:r>
              <a:rPr lang="en-US" sz="1250" dirty="0">
                <a:solidFill>
                  <a:schemeClr val="tx1"/>
                </a:solidFill>
              </a:rPr>
              <a:t>	(Last in-first out! - LIFO)</a:t>
            </a:r>
          </a:p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1250" dirty="0">
                <a:solidFill>
                  <a:srgbClr val="0070C0"/>
                </a:solidFill>
              </a:rPr>
              <a:t>This is true for every variable that is on the stack.</a:t>
            </a:r>
          </a:p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1250" dirty="0">
                <a:solidFill>
                  <a:schemeClr val="accent5">
                    <a:lumMod val="75000"/>
                  </a:schemeClr>
                </a:solidFill>
              </a:rPr>
              <a:t>This IS NOT TRUE for variables on the heap!</a:t>
            </a:r>
          </a:p>
          <a:p>
            <a:pPr marL="231775">
              <a:spcBef>
                <a:spcPts val="0"/>
              </a:spcBef>
              <a:spcAft>
                <a:spcPts val="700"/>
              </a:spcAft>
            </a:pPr>
            <a:r>
              <a:rPr lang="en-US" sz="1250" dirty="0">
                <a:solidFill>
                  <a:schemeClr val="accent5">
                    <a:lumMod val="75000"/>
                  </a:schemeClr>
                </a:solidFill>
              </a:rPr>
              <a:t>They only disappear when </a:t>
            </a:r>
            <a:r>
              <a:rPr lang="en-US" sz="1250" dirty="0">
                <a:solidFill>
                  <a:srgbClr val="FF0000"/>
                </a:solidFill>
              </a:rPr>
              <a:t>delete</a:t>
            </a:r>
            <a:r>
              <a:rPr lang="en-US" sz="1250" dirty="0">
                <a:solidFill>
                  <a:schemeClr val="accent5">
                    <a:lumMod val="75000"/>
                  </a:schemeClr>
                </a:solidFill>
              </a:rPr>
              <a:t> is called!</a:t>
            </a:r>
          </a:p>
        </p:txBody>
      </p:sp>
    </p:spTree>
    <p:extLst>
      <p:ext uri="{BB962C8B-B14F-4D97-AF65-F5344CB8AC3E}">
        <p14:creationId xmlns:p14="http://schemas.microsoft.com/office/powerpoint/2010/main" val="20846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41" y="88900"/>
            <a:ext cx="7237856" cy="614485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Destructor: More useful example: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44" y="822960"/>
            <a:ext cx="3128301" cy="592953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In Matrix.hpp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class Matrix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len</a:t>
            </a:r>
            <a:r>
              <a:rPr lang="en-US" sz="1400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wid</a:t>
            </a:r>
            <a:r>
              <a:rPr lang="en-US" sz="1400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**mat;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Matrix(</a:t>
            </a: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x, </a:t>
            </a: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y);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400" b="1" dirty="0"/>
              <a:t>~Matrix(); //destructor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		//…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}; //Matrix header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56806" y="822960"/>
            <a:ext cx="3865002" cy="585919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Running main: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main() {</a:t>
            </a:r>
          </a:p>
          <a:p>
            <a:pPr marL="400050" lvl="1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Matrix m(3,4);   // constructor happens</a:t>
            </a:r>
          </a:p>
          <a:p>
            <a:pPr marL="400050" lvl="1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return 0;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} //main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400" b="1" u="sng" dirty="0">
                <a:solidFill>
                  <a:schemeClr val="tx1"/>
                </a:solidFill>
              </a:rPr>
              <a:t>Output: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/>
              <a:t>matrix destroyed!!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59126" y="822960"/>
            <a:ext cx="4037426" cy="59295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In Matrix.cpp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#include “Matrix.hpp"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Matrix::Matrix(</a:t>
            </a: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x, </a:t>
            </a: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y) {   // constructor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err="1">
                <a:solidFill>
                  <a:srgbClr val="FF0000"/>
                </a:solidFill>
              </a:rPr>
              <a:t>len</a:t>
            </a:r>
            <a:r>
              <a:rPr lang="en-US" sz="1400" dirty="0">
                <a:solidFill>
                  <a:srgbClr val="FF0000"/>
                </a:solidFill>
              </a:rPr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err="1">
                <a:solidFill>
                  <a:srgbClr val="FF0000"/>
                </a:solidFill>
              </a:rPr>
              <a:t>wid</a:t>
            </a:r>
            <a:r>
              <a:rPr lang="en-US" sz="1400" dirty="0">
                <a:solidFill>
                  <a:srgbClr val="FF0000"/>
                </a:solidFill>
              </a:rPr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mat = </a:t>
            </a:r>
            <a:r>
              <a:rPr lang="en-US" sz="1400" b="1" dirty="0">
                <a:solidFill>
                  <a:srgbClr val="FF0000"/>
                </a:solidFill>
              </a:rPr>
              <a:t>new </a:t>
            </a:r>
            <a:r>
              <a:rPr lang="en-US" sz="1400" b="1" dirty="0" err="1">
                <a:solidFill>
                  <a:srgbClr val="FF0000"/>
                </a:solidFill>
              </a:rPr>
              <a:t>int</a:t>
            </a:r>
            <a:r>
              <a:rPr lang="en-US" sz="1400" b="1" dirty="0">
                <a:solidFill>
                  <a:srgbClr val="FF0000"/>
                </a:solidFill>
              </a:rPr>
              <a:t> *[x];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nn-NO" sz="1400" b="1" dirty="0">
                <a:solidFill>
                  <a:srgbClr val="FF0000"/>
                </a:solidFill>
              </a:rPr>
              <a:t>	for (int i = 0; i &lt; x;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mat[</a:t>
            </a:r>
            <a:r>
              <a:rPr lang="en-US" sz="1400" dirty="0" err="1">
                <a:solidFill>
                  <a:srgbClr val="FF0000"/>
                </a:solidFill>
              </a:rPr>
              <a:t>i</a:t>
            </a:r>
            <a:r>
              <a:rPr lang="en-US" sz="1400" dirty="0">
                <a:solidFill>
                  <a:srgbClr val="FF0000"/>
                </a:solidFill>
              </a:rPr>
              <a:t>] = </a:t>
            </a:r>
            <a:r>
              <a:rPr lang="en-US" sz="1400" b="1" dirty="0">
                <a:solidFill>
                  <a:srgbClr val="FF0000"/>
                </a:solidFill>
              </a:rPr>
              <a:t>new </a:t>
            </a:r>
            <a:r>
              <a:rPr lang="en-US" sz="1400" b="1" dirty="0" err="1">
                <a:solidFill>
                  <a:srgbClr val="FF0000"/>
                </a:solidFill>
              </a:rPr>
              <a:t>int</a:t>
            </a:r>
            <a:r>
              <a:rPr lang="en-US" sz="1400" b="1" dirty="0">
                <a:solidFill>
                  <a:srgbClr val="FF0000"/>
                </a:solidFill>
              </a:rPr>
              <a:t>[y];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		for (</a:t>
            </a:r>
            <a:r>
              <a:rPr lang="en-US" sz="1400" b="1" dirty="0" err="1">
                <a:solidFill>
                  <a:srgbClr val="FF0000"/>
                </a:solidFill>
              </a:rPr>
              <a:t>int</a:t>
            </a:r>
            <a:r>
              <a:rPr lang="en-US" sz="1400" b="1" dirty="0">
                <a:solidFill>
                  <a:srgbClr val="FF0000"/>
                </a:solidFill>
              </a:rPr>
              <a:t> j = 0; j &lt; y; j++)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	mat[</a:t>
            </a:r>
            <a:r>
              <a:rPr lang="en-US" sz="1400" dirty="0" err="1">
                <a:solidFill>
                  <a:srgbClr val="FF0000"/>
                </a:solidFill>
              </a:rPr>
              <a:t>i</a:t>
            </a:r>
            <a:r>
              <a:rPr lang="en-US" sz="1400" dirty="0">
                <a:solidFill>
                  <a:srgbClr val="FF0000"/>
                </a:solidFill>
              </a:rPr>
              <a:t>][j]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}//for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} // for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) // constructor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Matrix::~Matrix()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	//needed to prevent memory leak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	</a:t>
            </a:r>
            <a:r>
              <a:rPr lang="nn-NO" sz="1400" b="1" dirty="0">
                <a:solidFill>
                  <a:schemeClr val="tx1"/>
                </a:solidFill>
              </a:rPr>
              <a:t>for (int i = 0; i &lt; len;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		delete [] mat[</a:t>
            </a:r>
            <a:r>
              <a:rPr lang="en-US" sz="1400" b="1" dirty="0" err="1">
                <a:solidFill>
                  <a:schemeClr val="tx1"/>
                </a:solidFill>
              </a:rPr>
              <a:t>i</a:t>
            </a:r>
            <a:r>
              <a:rPr lang="en-US" sz="1400" b="1" dirty="0">
                <a:solidFill>
                  <a:schemeClr val="tx1"/>
                </a:solidFill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	delete [] mat;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err="1"/>
              <a:t>cout</a:t>
            </a:r>
            <a:r>
              <a:rPr lang="en-US" sz="1400" dirty="0"/>
              <a:t> &lt;&lt; “matrix destroyed!!“&lt;&lt; </a:t>
            </a:r>
            <a:r>
              <a:rPr lang="en-US" sz="1400" b="1" dirty="0" err="1"/>
              <a:t>endl</a:t>
            </a:r>
            <a:r>
              <a:rPr lang="en-US" sz="14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}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//…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8E697-4049-4CED-8A90-987023C35F32}"/>
              </a:ext>
            </a:extLst>
          </p:cNvPr>
          <p:cNvGrpSpPr/>
          <p:nvPr/>
        </p:nvGrpSpPr>
        <p:grpSpPr>
          <a:xfrm>
            <a:off x="7088534" y="3600268"/>
            <a:ext cx="4360490" cy="3049780"/>
            <a:chOff x="7088534" y="3600268"/>
            <a:chExt cx="4360490" cy="30497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7DD903-8421-4CFD-B4E3-862FF6FF5DD4}"/>
                </a:ext>
              </a:extLst>
            </p:cNvPr>
            <p:cNvSpPr txBox="1"/>
            <p:nvPr/>
          </p:nvSpPr>
          <p:spPr>
            <a:xfrm>
              <a:off x="7581562" y="3787726"/>
              <a:ext cx="3867462" cy="286232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Here if we didn’t have a destructor, when the  matrix object was removed from memory, the POINTER to the matrix would be removed, but the actual matrix would remain on the heap!</a:t>
              </a:r>
            </a:p>
            <a:p>
              <a:endParaRPr lang="en-US" dirty="0"/>
            </a:p>
            <a:p>
              <a:r>
                <a:rPr lang="en-US" b="1" i="1" dirty="0"/>
                <a:t>WOULD BE GARBAGE!</a:t>
              </a:r>
            </a:p>
            <a:p>
              <a:endParaRPr lang="en-US" b="1" i="1" dirty="0"/>
            </a:p>
            <a:p>
              <a:r>
                <a:rPr lang="en-US" b="1" i="1" dirty="0"/>
                <a:t>LUCKILY WE HAVE A DESTRUCTOR!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300489C2-256C-4806-9BF6-B3281B25B3C9}"/>
                </a:ext>
              </a:extLst>
            </p:cNvPr>
            <p:cNvSpPr/>
            <p:nvPr/>
          </p:nvSpPr>
          <p:spPr>
            <a:xfrm flipH="1">
              <a:off x="7088534" y="3600268"/>
              <a:ext cx="485390" cy="2683240"/>
            </a:xfrm>
            <a:prstGeom prst="rightArrow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close up of a garbage can&#10;&#10;Description automatically generated">
            <a:extLst>
              <a:ext uri="{FF2B5EF4-FFF2-40B4-BE49-F238E27FC236}">
                <a16:creationId xmlns:a16="http://schemas.microsoft.com/office/drawing/2014/main" id="{6F3CA0CF-D520-4754-BB7A-D81F076EA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75" y="5096199"/>
            <a:ext cx="955413" cy="11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02EE-2E80-4C10-A6C1-7C37F2E9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20" y="114924"/>
            <a:ext cx="11607105" cy="776990"/>
          </a:xfrm>
        </p:spPr>
        <p:txBody>
          <a:bodyPr/>
          <a:lstStyle/>
          <a:p>
            <a:r>
              <a:rPr lang="en-US" dirty="0"/>
              <a:t>Another example (for scope and destructors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2E44-4EE3-4A89-ACF2-87218B73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2" y="891914"/>
            <a:ext cx="4092314" cy="56587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l">
              <a:spcBef>
                <a:spcPts val="30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hpp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class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desttest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public: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string s;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desttest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(string s);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~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desttest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 algn="l">
              <a:spcBef>
                <a:spcPts val="300"/>
              </a:spcBef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cpp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desttest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::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desttest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(string s1) {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	s = s1;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desttest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::~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desttest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&lt;&lt; s;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algn="l">
              <a:spcBef>
                <a:spcPts val="300"/>
              </a:spcBef>
              <a:buNone/>
            </a:pPr>
            <a:endParaRPr lang="en-US" sz="18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 algn="l">
              <a:spcBef>
                <a:spcPts val="3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66197A-4EB6-4782-9329-1A4E86D7C418}"/>
              </a:ext>
            </a:extLst>
          </p:cNvPr>
          <p:cNvSpPr txBox="1">
            <a:spLocks/>
          </p:cNvSpPr>
          <p:nvPr/>
        </p:nvSpPr>
        <p:spPr>
          <a:xfrm>
            <a:off x="4358529" y="909402"/>
            <a:ext cx="5047799" cy="5658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Main: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void func2();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b="1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int main() {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desttest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s1("y");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desttest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*s2 =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new 	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desttest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("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wa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");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desttest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s3("b");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	delete s2;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	func2();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	return 0;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b="1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void func2() {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desttest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fs1("a");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	int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ct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 = 0;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	while 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ct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 &lt; 2) {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		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desttest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fs2("l");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		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ct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++;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	}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3C2D2-DFAE-4CC6-A3AB-A40C14BA4DB3}"/>
              </a:ext>
            </a:extLst>
          </p:cNvPr>
          <p:cNvSpPr txBox="1"/>
          <p:nvPr/>
        </p:nvSpPr>
        <p:spPr>
          <a:xfrm>
            <a:off x="8229601" y="3267856"/>
            <a:ext cx="3127459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IS PRINTED??</a:t>
            </a:r>
          </a:p>
          <a:p>
            <a:r>
              <a:rPr lang="en-US" dirty="0"/>
              <a:t>CAN YOU FIGURE THIS OUT??</a:t>
            </a:r>
          </a:p>
          <a:p>
            <a:endParaRPr lang="en-US" dirty="0"/>
          </a:p>
          <a:p>
            <a:r>
              <a:rPr lang="en-US" dirty="0"/>
              <a:t>HINT: It’s not gibberish</a:t>
            </a:r>
          </a:p>
        </p:txBody>
      </p:sp>
    </p:spTree>
    <p:extLst>
      <p:ext uri="{BB962C8B-B14F-4D97-AF65-F5344CB8AC3E}">
        <p14:creationId xmlns:p14="http://schemas.microsoft.com/office/powerpoint/2010/main" val="391460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C112-E888-481C-8796-9C0A3C4B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Take-aways: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B508-DE10-4AB3-A982-DFAA83558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319753"/>
            <a:ext cx="4396350" cy="52978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You</a:t>
            </a:r>
            <a:r>
              <a:rPr lang="en-US" sz="1400" dirty="0">
                <a:solidFill>
                  <a:srgbClr val="FF0000"/>
                </a:solidFill>
              </a:rPr>
              <a:t> delete </a:t>
            </a:r>
            <a:r>
              <a:rPr lang="en-US" sz="1400" dirty="0"/>
              <a:t>class objects that have been </a:t>
            </a:r>
            <a:r>
              <a:rPr lang="en-US" sz="1400" dirty="0" err="1">
                <a:solidFill>
                  <a:srgbClr val="FF0000"/>
                </a:solidFill>
              </a:rPr>
              <a:t>newed</a:t>
            </a:r>
            <a:endParaRPr lang="en-US" sz="1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/>
              <a:t>Just like all other types!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Destructors: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All </a:t>
            </a:r>
            <a:r>
              <a:rPr lang="en-US" sz="1400" b="1" dirty="0"/>
              <a:t>classes </a:t>
            </a:r>
            <a:r>
              <a:rPr lang="en-US" sz="1400" dirty="0"/>
              <a:t>can have a destructor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If you don’t write one, there’s a default destructor 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Problem – the default does not automatically remove anything that is on the heap!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If the class has a field with a pointer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You should usually write a destructor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If a class does not have a field with a pointer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You can write a destructor to see when things go out of scope (or out of the heap!)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FE839A8-0369-4E9F-B569-0E63C81BF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82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41914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14231</TotalTime>
  <Words>1354</Words>
  <Application>Microsoft Office PowerPoint</Application>
  <PresentationFormat>Widescreen</PresentationFormat>
  <Paragraphs>239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Consolas</vt:lpstr>
      <vt:lpstr>Showcard Gothic</vt:lpstr>
      <vt:lpstr>Trebuchet MS</vt:lpstr>
      <vt:lpstr>Wingdings 3</vt:lpstr>
      <vt:lpstr>Facet</vt:lpstr>
      <vt:lpstr>Classes and Destructors</vt:lpstr>
      <vt:lpstr>Classes and Delete</vt:lpstr>
      <vt:lpstr>Small catch…</vt:lpstr>
      <vt:lpstr>Example of problem:</vt:lpstr>
      <vt:lpstr>Solution:  the Destructor!!</vt:lpstr>
      <vt:lpstr>Example: (of a relatively useless destructor, but you can see what a destructor looks like and when it is called)</vt:lpstr>
      <vt:lpstr>Destructor: More useful example:</vt:lpstr>
      <vt:lpstr>Another example (for scope and destructors!)</vt:lpstr>
      <vt:lpstr>Take-aways: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and Destructors</dc:title>
  <dc:creator>Yarrington, Debra</dc:creator>
  <cp:lastModifiedBy>Yarrington, Debra</cp:lastModifiedBy>
  <cp:revision>17</cp:revision>
  <dcterms:created xsi:type="dcterms:W3CDTF">2020-09-23T20:46:57Z</dcterms:created>
  <dcterms:modified xsi:type="dcterms:W3CDTF">2021-09-26T03:32:31Z</dcterms:modified>
</cp:coreProperties>
</file>