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69" r:id="rId3"/>
    <p:sldId id="277" r:id="rId4"/>
    <p:sldId id="278" r:id="rId5"/>
    <p:sldId id="267" r:id="rId6"/>
    <p:sldId id="268" r:id="rId7"/>
    <p:sldId id="27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4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36A0-9F24-45BF-B389-F6478DB45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8700"/>
            <a:ext cx="9144000" cy="2481263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 spc="7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D85EF-076F-4C35-862A-BAFF685DD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4376"/>
            <a:ext cx="9144000" cy="143342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221EC-BF54-4DDD-8900-F2027CDAD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13A3-10E9-421F-81BE-56E0786AB515}" type="datetime2">
              <a:rPr lang="en-US" smtClean="0"/>
              <a:t>Wednesday, September 16,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5AB69-7069-48FB-8925-F2BA84129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9C32A-F7A5-4E3B-A28F-09C82341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3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A997B-D473-47DE-8B7B-22AB6F31E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26035-4B81-4537-A22D-92C2E0DBB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2A44D-F637-4017-BAA2-77756A386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ABC0-2199-478F-BA77-33A651B6CB89}" type="datetime2">
              <a:rPr lang="en-US" smtClean="0"/>
              <a:t>Wednesday, September 16,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1DCE6-ED7D-417C-ABD4-41D61570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AF19A-FDAE-446A-A6B6-128F7F96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5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6D838-45E9-4D61-AA4E-92A32B579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2628900" cy="5719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183D0-4392-4364-8A2D-C47A2AF7A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57199"/>
            <a:ext cx="7734300" cy="5719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36C9-28D5-4820-84F1-E4B9F4E5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30C6-DF61-47F4-B8C5-1B70E884BF06}" type="datetime2">
              <a:rPr lang="en-US" smtClean="0"/>
              <a:t>Wednesday, September 16,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7EDC8-558D-4646-86D9-A5424CF2A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B7537-E67A-411A-BBA4-061521D3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33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99D7-1EE5-4262-9359-A0E2B733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3080"/>
            <a:ext cx="10240903" cy="12334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DA1C5-272A-45C2-A11A-E7769A27D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4939"/>
            <a:ext cx="10240903" cy="395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3DA15-1EAB-4524-9BB7-8A7DA82A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B50C-7EEE-46CD-BAF7-BBC4026D959A}" type="datetime2">
              <a:rPr lang="en-US" smtClean="0"/>
              <a:t>Wednesday, September 16,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B93B9-7818-489D-AFFB-B6EAD27FF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28D36-894E-4FCB-B8BB-84DE89949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23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64F1-5687-421F-B3DF-BA3C8DADC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930" y="1709738"/>
            <a:ext cx="9966519" cy="2852737"/>
          </a:xfrm>
        </p:spPr>
        <p:txBody>
          <a:bodyPr anchor="b">
            <a:normAutofit/>
          </a:bodyPr>
          <a:lstStyle>
            <a:lvl1pPr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BB876-5FD9-4964-BD37-6F05DAEBE32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0930" y="4976327"/>
            <a:ext cx="9966520" cy="1113323"/>
          </a:xfrm>
        </p:spPr>
        <p:txBody>
          <a:bodyPr>
            <a:normAutofit/>
          </a:bodyPr>
          <a:lstStyle>
            <a:lvl1pPr marL="0" indent="0">
              <a:buNone/>
              <a:defRPr sz="1200" spc="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EA80A-FCDD-4009-9A1F-8B5481786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11C4-AE09-4254-A5E3-6DA9B099C971}" type="datetime2">
              <a:rPr lang="en-US" smtClean="0"/>
              <a:t>Wednesday, September 16,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A3422-56D9-4942-BC63-831AED91F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4B42A-AC2C-4FD8-AD0D-BECDD384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34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FDAF1-8359-4A0F-91B3-03E77C670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54" y="457200"/>
            <a:ext cx="10309745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1E3D3-6B33-4CA0-B06B-A8BB05CAB3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4054" y="1996141"/>
            <a:ext cx="4975746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9C334-815D-47FD-A9B5-E871E2864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96141"/>
            <a:ext cx="5181600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975F2-7A90-4820-B90F-D28E31A3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2C3-E082-4760-93B2-E209268DD00C}" type="datetime2">
              <a:rPr lang="en-US" smtClean="0"/>
              <a:t>Wednesday, September 16,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CFAD5-8AF8-4610-8324-85AA062E2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08CC8-C46E-4A10-8A83-7A251067E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0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E82B8-F9D9-4F53-A4A6-F12EB5F12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490" y="457200"/>
            <a:ext cx="9986898" cy="12334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070CA-85E9-47C7-8564-FFA1AE34B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8490" y="1681163"/>
            <a:ext cx="462908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8D4B1-41B3-4BF5-9076-A16984A81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68490" y="2505075"/>
            <a:ext cx="46290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6A38DC-A016-4CFD-AC19-F24A9E062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4816" y="1681163"/>
            <a:ext cx="501057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F930FA-8C00-42AB-B2D1-FE4E4BDB3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4814" y="2505075"/>
            <a:ext cx="501057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8B698E-FAE5-4F2C-AE0E-4FD281E8F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C950-F824-48B9-B984-CAEE265865E5}" type="datetime2">
              <a:rPr lang="en-US" smtClean="0"/>
              <a:t>Wednesday, September 16, 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C4BB6C-CAA4-4EA8-8EA1-65ADE056F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BB6A12-0532-47CA-B070-232141CC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15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8FA1-831E-4AD6-B0D1-BA85E67A5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457200"/>
            <a:ext cx="9982199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94142-C469-4B0E-8C01-C64BA28F5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3A0F-68E7-4D17-BB84-ED1BA4F6AC6B}" type="datetime2">
              <a:rPr lang="en-US" smtClean="0"/>
              <a:t>Wednesday, September 16,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AFCE6-5C7E-438F-8D4A-21E155681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CFD88-63EA-427F-978C-B7844D1A5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3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82A4F0-76A5-4852-982B-32B3B685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BC4F-EDA1-4BA2-BFF3-FE5B31CCB58B}" type="datetime2">
              <a:rPr lang="en-US" smtClean="0"/>
              <a:t>Wednesday, September 16,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50CFAE-4BEB-4272-A2E6-FDD9D6A03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B71B7-74B7-4CF1-8FE0-F4863CD7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432BE-C4E5-4F12-AB53-EBEF2B76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755" y="457200"/>
            <a:ext cx="3932237" cy="192143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E7F57-4ABF-4BA4-A892-38857A02F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130" y="987425"/>
            <a:ext cx="5707257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2E444-E5BD-443F-AB83-84D7CE0AB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8755" y="2799184"/>
            <a:ext cx="3932237" cy="30698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998A4-FD2F-4126-99C5-E2063AE0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694C-1394-4838-A564-7380835C2E77}" type="datetime2">
              <a:rPr lang="en-US" smtClean="0"/>
              <a:t>Wednesday, September 16,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457D3-F808-4DB2-9C9C-B185E71F2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1BC9B-21D1-4D2D-B02E-C887A02C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28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3EC2-2D8C-4E8D-8CC7-96764801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966" y="68113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66AF89-5FBD-43DD-958D-A5C608AE2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34742" y="858417"/>
            <a:ext cx="5520645" cy="50026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0A545-2CE6-48C4-A725-EF68A3F1B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8966" y="228133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466B2-6FE6-4352-BBF9-84BCD946C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4B19-1A00-4EDB-8425-E1827A377364}" type="datetime2">
              <a:rPr lang="en-US" smtClean="0"/>
              <a:t>Wednesday, September 16,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991BC-29A5-4182-BD83-9D99D288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1C78F-6633-4604-8832-8E9D2DC7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1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</a:extLst>
          </p:cNvPr>
          <p:cNvSpPr/>
          <p:nvPr/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44F520-2598-460E-9F91-B02F60830CA2}"/>
              </a:ext>
            </a:extLst>
          </p:cNvPr>
          <p:cNvSpPr/>
          <p:nvPr/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478F2F-4F04-4604-9005-BF0CB114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1666"/>
            <a:ext cx="9810376" cy="1659404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A17D2-52AF-4B40-80A8-3E0DB855F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810376" cy="38578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2E0AA-D5B3-4BCF-BA69-209D9B335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10111" y="6409170"/>
            <a:ext cx="370239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chemeClr val="bg1"/>
                </a:solidFill>
              </a:defRPr>
            </a:lvl1pPr>
          </a:lstStyle>
          <a:p>
            <a:fld id="{10076A27-8146-4F75-9851-A83577C6FD8A}" type="datetime2">
              <a:rPr lang="en-US" smtClean="0"/>
              <a:t>Wednesday, September 16,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A637-D86F-4FA1-985D-2D8245651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1" y="1912217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2FA4D-A931-46BA-B767-29A6FD5AA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9678" y="6408742"/>
            <a:ext cx="43865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2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2" r:id="rId6"/>
    <p:sldLayoutId id="2147483708" r:id="rId7"/>
    <p:sldLayoutId id="2147483709" r:id="rId8"/>
    <p:sldLayoutId id="2147483710" r:id="rId9"/>
    <p:sldLayoutId id="2147483711" r:id="rId10"/>
    <p:sldLayoutId id="2147483713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6F292AA-C8DB-4CAA-97C9-456CF8540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93B5FE-A919-4B36-8801-7AAA4B84DA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818" r="25854"/>
          <a:stretch/>
        </p:blipFill>
        <p:spPr>
          <a:xfrm>
            <a:off x="-1" y="10"/>
            <a:ext cx="458790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16">
            <a:extLst>
              <a:ext uri="{FF2B5EF4-FFF2-40B4-BE49-F238E27FC236}">
                <a16:creationId xmlns:a16="http://schemas.microsoft.com/office/drawing/2014/main" id="{2256CF5B-1DAD-4912-86B9-FCA73369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1AF13D-0FB5-4185-99AC-7A8DBFEE6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81862" y="768485"/>
            <a:ext cx="6627219" cy="3169674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Call By Pointer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D0954E-973D-4C30-BAEA-6E5750BAB3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62918" y="4793128"/>
            <a:ext cx="5462494" cy="1141157"/>
          </a:xfrm>
        </p:spPr>
        <p:txBody>
          <a:bodyPr>
            <a:norm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</a:rPr>
              <a:t>(Still Reviewing…)- </a:t>
            </a:r>
          </a:p>
          <a:p>
            <a:pPr algn="r"/>
            <a:r>
              <a:rPr lang="en-US" sz="1400" dirty="0">
                <a:solidFill>
                  <a:schemeClr val="bg1"/>
                </a:solidFill>
              </a:rPr>
              <a:t>We will use this frequently in Data Structures!</a:t>
            </a:r>
          </a:p>
        </p:txBody>
      </p:sp>
    </p:spTree>
    <p:extLst>
      <p:ext uri="{BB962C8B-B14F-4D97-AF65-F5344CB8AC3E}">
        <p14:creationId xmlns:p14="http://schemas.microsoft.com/office/powerpoint/2010/main" val="2567621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51076"/>
            <a:ext cx="8596668" cy="652006"/>
          </a:xfrm>
        </p:spPr>
        <p:txBody>
          <a:bodyPr>
            <a:normAutofit/>
          </a:bodyPr>
          <a:lstStyle/>
          <a:p>
            <a:r>
              <a:rPr lang="en-US" dirty="0"/>
              <a:t>Functions and Methods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4F4F467-5128-4594-B9CC-40669E7EBDD8}"/>
              </a:ext>
            </a:extLst>
          </p:cNvPr>
          <p:cNvSpPr txBox="1">
            <a:spLocks/>
          </p:cNvSpPr>
          <p:nvPr/>
        </p:nvSpPr>
        <p:spPr>
          <a:xfrm>
            <a:off x="410800" y="1050536"/>
            <a:ext cx="7275702" cy="26225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AE471DB-08D3-43FF-BC16-092A629B29E7}"/>
              </a:ext>
            </a:extLst>
          </p:cNvPr>
          <p:cNvSpPr txBox="1">
            <a:spLocks/>
          </p:cNvSpPr>
          <p:nvPr/>
        </p:nvSpPr>
        <p:spPr>
          <a:xfrm>
            <a:off x="677334" y="1158240"/>
            <a:ext cx="10882899" cy="2333105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C00000"/>
                </a:solidFill>
                <a:latin typeface="+mj-lt"/>
              </a:rPr>
              <a:t>Call by value:</a:t>
            </a:r>
          </a:p>
          <a:p>
            <a:pPr lvl="1"/>
            <a:r>
              <a:rPr lang="en-US" b="1" dirty="0"/>
              <a:t>Default for what happens with parameters with </a:t>
            </a:r>
            <a:br>
              <a:rPr lang="en-US" b="1" dirty="0"/>
            </a:br>
            <a:r>
              <a:rPr lang="en-US" b="1" dirty="0"/>
              <a:t>primitive types</a:t>
            </a:r>
          </a:p>
          <a:p>
            <a:pPr lvl="1"/>
            <a:r>
              <a:rPr lang="en-US" b="1" dirty="0"/>
              <a:t>A COPY of the value being passed in is made</a:t>
            </a:r>
          </a:p>
          <a:p>
            <a:pPr lvl="2"/>
            <a:r>
              <a:rPr lang="en-US" b="1" dirty="0"/>
              <a:t>The parameter is the copy</a:t>
            </a:r>
          </a:p>
          <a:p>
            <a:pPr lvl="1"/>
            <a:r>
              <a:rPr lang="en-US" b="1" dirty="0"/>
              <a:t>The copy is what is used within the function</a:t>
            </a:r>
          </a:p>
          <a:p>
            <a:pPr lvl="1"/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0A3BDD2-5EFD-410E-BA49-9355B1EC6D69}"/>
              </a:ext>
            </a:extLst>
          </p:cNvPr>
          <p:cNvSpPr txBox="1">
            <a:spLocks/>
          </p:cNvSpPr>
          <p:nvPr/>
        </p:nvSpPr>
        <p:spPr>
          <a:xfrm>
            <a:off x="5061676" y="3391242"/>
            <a:ext cx="6832355" cy="180357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F125054-960F-41EA-A59C-FBB82550EABA}"/>
              </a:ext>
            </a:extLst>
          </p:cNvPr>
          <p:cNvSpPr txBox="1">
            <a:spLocks/>
          </p:cNvSpPr>
          <p:nvPr/>
        </p:nvSpPr>
        <p:spPr>
          <a:xfrm>
            <a:off x="5247589" y="3591754"/>
            <a:ext cx="6460528" cy="13615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+mj-lt"/>
              </a:rPr>
              <a:t>What if you want to change a value within a function?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+mj-lt"/>
              </a:rPr>
              <a:t>And you want that value to remain changed outside of the function?</a:t>
            </a:r>
          </a:p>
          <a:p>
            <a:pPr lvl="1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AF4DD3-57D5-45D7-B8CD-DB0B6B127A96}"/>
              </a:ext>
            </a:extLst>
          </p:cNvPr>
          <p:cNvSpPr txBox="1"/>
          <p:nvPr/>
        </p:nvSpPr>
        <p:spPr>
          <a:xfrm>
            <a:off x="5277395" y="5194812"/>
            <a:ext cx="65491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There are other reasons to use call by pointer that we will see </a:t>
            </a:r>
          </a:p>
          <a:p>
            <a:r>
              <a:rPr lang="en-US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as the semester progresses!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308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676" y="-76075"/>
            <a:ext cx="8893386" cy="652006"/>
          </a:xfrm>
        </p:spPr>
        <p:txBody>
          <a:bodyPr>
            <a:normAutofit/>
          </a:bodyPr>
          <a:lstStyle/>
          <a:p>
            <a:r>
              <a:rPr lang="en-US" dirty="0"/>
              <a:t>Call By Pointer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4F4F467-5128-4594-B9CC-40669E7EBDD8}"/>
              </a:ext>
            </a:extLst>
          </p:cNvPr>
          <p:cNvSpPr txBox="1">
            <a:spLocks/>
          </p:cNvSpPr>
          <p:nvPr/>
        </p:nvSpPr>
        <p:spPr>
          <a:xfrm>
            <a:off x="834574" y="607285"/>
            <a:ext cx="10631448" cy="17539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AE471DB-08D3-43FF-BC16-092A629B29E7}"/>
              </a:ext>
            </a:extLst>
          </p:cNvPr>
          <p:cNvSpPr txBox="1">
            <a:spLocks/>
          </p:cNvSpPr>
          <p:nvPr/>
        </p:nvSpPr>
        <p:spPr>
          <a:xfrm>
            <a:off x="972414" y="714988"/>
            <a:ext cx="9501623" cy="1502491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+mj-lt"/>
              </a:rPr>
              <a:t>1: When calling a function (or method) with a value, send in the address!</a:t>
            </a:r>
          </a:p>
          <a:p>
            <a:pPr lvl="1"/>
            <a:r>
              <a:rPr lang="en-US" dirty="0">
                <a:latin typeface="+mj-lt"/>
              </a:rPr>
              <a:t>So:</a:t>
            </a:r>
            <a:r>
              <a:rPr lang="en-US" b="1" dirty="0">
                <a:solidFill>
                  <a:srgbClr val="C00000"/>
                </a:solidFill>
                <a:latin typeface="+mj-lt"/>
              </a:rPr>
              <a:t>	 </a:t>
            </a:r>
          </a:p>
          <a:p>
            <a:pPr marL="914400" lvl="2" indent="0">
              <a:buNone/>
            </a:pPr>
            <a:r>
              <a:rPr lang="en-US" b="1" dirty="0">
                <a:solidFill>
                  <a:srgbClr val="C00000"/>
                </a:solidFill>
                <a:latin typeface="+mj-lt"/>
              </a:rPr>
              <a:t>int x = 3; 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b="1" dirty="0" err="1">
                <a:solidFill>
                  <a:srgbClr val="C00000"/>
                </a:solidFill>
                <a:latin typeface="+mj-lt"/>
              </a:rPr>
              <a:t>calcSomethingFunc</a:t>
            </a:r>
            <a:r>
              <a:rPr lang="en-US" b="1" dirty="0">
                <a:solidFill>
                  <a:srgbClr val="C00000"/>
                </a:solidFill>
                <a:latin typeface="+mj-lt"/>
              </a:rPr>
              <a:t>(&amp;x);</a:t>
            </a:r>
          </a:p>
          <a:p>
            <a:pPr lvl="1"/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E44F764-AD3F-40D1-A03A-0F0110E0ECB0}"/>
              </a:ext>
            </a:extLst>
          </p:cNvPr>
          <p:cNvSpPr txBox="1">
            <a:spLocks/>
          </p:cNvSpPr>
          <p:nvPr/>
        </p:nvSpPr>
        <p:spPr>
          <a:xfrm>
            <a:off x="841855" y="2544579"/>
            <a:ext cx="10624167" cy="14219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67134F9-5293-446D-8C77-6853C0F450C5}"/>
              </a:ext>
            </a:extLst>
          </p:cNvPr>
          <p:cNvSpPr txBox="1">
            <a:spLocks/>
          </p:cNvSpPr>
          <p:nvPr/>
        </p:nvSpPr>
        <p:spPr>
          <a:xfrm>
            <a:off x="972414" y="2598271"/>
            <a:ext cx="10316270" cy="133288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+mj-lt"/>
              </a:rPr>
              <a:t>2: The function parameters MUST BE ADDRESSES!</a:t>
            </a:r>
          </a:p>
          <a:p>
            <a:pPr lvl="1"/>
            <a:r>
              <a:rPr lang="en-US" dirty="0">
                <a:latin typeface="+mj-lt"/>
              </a:rPr>
              <a:t>So:</a:t>
            </a:r>
            <a:r>
              <a:rPr lang="en-US" b="1" dirty="0">
                <a:solidFill>
                  <a:srgbClr val="C00000"/>
                </a:solidFill>
                <a:latin typeface="+mj-lt"/>
              </a:rPr>
              <a:t>	 </a:t>
            </a:r>
          </a:p>
          <a:p>
            <a:pPr marL="914400" lvl="2" indent="0">
              <a:buNone/>
            </a:pPr>
            <a:r>
              <a:rPr lang="en-US" b="1" dirty="0">
                <a:solidFill>
                  <a:srgbClr val="C00000"/>
                </a:solidFill>
                <a:latin typeface="+mj-lt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+mj-lt"/>
              </a:rPr>
              <a:t>calcSomethingFunc</a:t>
            </a:r>
            <a:r>
              <a:rPr lang="en-US" b="1" dirty="0">
                <a:solidFill>
                  <a:srgbClr val="C00000"/>
                </a:solidFill>
                <a:latin typeface="+mj-lt"/>
              </a:rPr>
              <a:t>(int *y) {…</a:t>
            </a:r>
          </a:p>
          <a:p>
            <a:pPr lvl="1"/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0C10643-ED0C-4003-9578-8C26D41DC4FA}"/>
              </a:ext>
            </a:extLst>
          </p:cNvPr>
          <p:cNvSpPr txBox="1">
            <a:spLocks/>
          </p:cNvSpPr>
          <p:nvPr/>
        </p:nvSpPr>
        <p:spPr>
          <a:xfrm>
            <a:off x="834574" y="4157178"/>
            <a:ext cx="10631448" cy="20934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B3D6A00D-B83A-41EA-BC52-5DF92DFE2B00}"/>
              </a:ext>
            </a:extLst>
          </p:cNvPr>
          <p:cNvSpPr txBox="1">
            <a:spLocks/>
          </p:cNvSpPr>
          <p:nvPr/>
        </p:nvSpPr>
        <p:spPr>
          <a:xfrm>
            <a:off x="972414" y="4259984"/>
            <a:ext cx="10360605" cy="199061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+mj-lt"/>
              </a:rPr>
              <a:t>3: Inside the function, you want to change the value at the address (not the address itself)!</a:t>
            </a:r>
          </a:p>
          <a:p>
            <a:pPr lvl="1"/>
            <a:r>
              <a:rPr lang="en-US" dirty="0">
                <a:latin typeface="+mj-lt"/>
              </a:rPr>
              <a:t>So:</a:t>
            </a:r>
            <a:r>
              <a:rPr lang="en-US" b="1" dirty="0">
                <a:solidFill>
                  <a:srgbClr val="C00000"/>
                </a:solidFill>
                <a:latin typeface="+mj-lt"/>
              </a:rPr>
              <a:t>	 </a:t>
            </a:r>
          </a:p>
          <a:p>
            <a:pPr marL="914400" lvl="2" indent="0">
              <a:buNone/>
            </a:pPr>
            <a:r>
              <a:rPr lang="en-US" b="1" dirty="0">
                <a:solidFill>
                  <a:srgbClr val="C00000"/>
                </a:solidFill>
                <a:latin typeface="+mj-lt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+mj-lt"/>
              </a:rPr>
              <a:t>calcSomethingFunc</a:t>
            </a:r>
            <a:r>
              <a:rPr lang="en-US" b="1" dirty="0">
                <a:solidFill>
                  <a:srgbClr val="C00000"/>
                </a:solidFill>
                <a:latin typeface="+mj-lt"/>
              </a:rPr>
              <a:t>(int *y) {</a:t>
            </a:r>
          </a:p>
          <a:p>
            <a:pPr marL="914400" lvl="2" indent="0">
              <a:buNone/>
            </a:pPr>
            <a:r>
              <a:rPr lang="en-US" b="1" dirty="0">
                <a:solidFill>
                  <a:srgbClr val="C00000"/>
                </a:solidFill>
                <a:latin typeface="+mj-lt"/>
              </a:rPr>
              <a:t>	*y = *y +7;  // now the value is changed to 10</a:t>
            </a:r>
          </a:p>
          <a:p>
            <a:pPr marL="914400" lvl="2" indent="0">
              <a:buNone/>
            </a:pPr>
            <a:r>
              <a:rPr lang="en-US" b="1" dirty="0">
                <a:solidFill>
                  <a:srgbClr val="C00000"/>
                </a:solidFill>
                <a:latin typeface="+mj-lt"/>
              </a:rPr>
              <a:t>}</a:t>
            </a:r>
          </a:p>
          <a:p>
            <a:pPr lvl="1"/>
            <a:endParaRPr lang="en-US" dirty="0"/>
          </a:p>
        </p:txBody>
      </p:sp>
      <p:sp>
        <p:nvSpPr>
          <p:cNvPr id="3" name="Star: 5 Points 2">
            <a:extLst>
              <a:ext uri="{FF2B5EF4-FFF2-40B4-BE49-F238E27FC236}">
                <a16:creationId xmlns:a16="http://schemas.microsoft.com/office/drawing/2014/main" id="{596E392D-3588-4275-93CF-BA168DE85C8E}"/>
              </a:ext>
            </a:extLst>
          </p:cNvPr>
          <p:cNvSpPr/>
          <p:nvPr/>
        </p:nvSpPr>
        <p:spPr>
          <a:xfrm>
            <a:off x="532015" y="665018"/>
            <a:ext cx="440399" cy="42672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tar: 5 Points 14">
            <a:extLst>
              <a:ext uri="{FF2B5EF4-FFF2-40B4-BE49-F238E27FC236}">
                <a16:creationId xmlns:a16="http://schemas.microsoft.com/office/drawing/2014/main" id="{6DBD79E2-05C2-4633-AEF7-A1CF52637944}"/>
              </a:ext>
            </a:extLst>
          </p:cNvPr>
          <p:cNvSpPr/>
          <p:nvPr/>
        </p:nvSpPr>
        <p:spPr>
          <a:xfrm>
            <a:off x="536082" y="2593592"/>
            <a:ext cx="440399" cy="42672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tar: 5 Points 15">
            <a:extLst>
              <a:ext uri="{FF2B5EF4-FFF2-40B4-BE49-F238E27FC236}">
                <a16:creationId xmlns:a16="http://schemas.microsoft.com/office/drawing/2014/main" id="{F543B232-0C39-4A55-A50D-CC0490D3D941}"/>
              </a:ext>
            </a:extLst>
          </p:cNvPr>
          <p:cNvSpPr/>
          <p:nvPr/>
        </p:nvSpPr>
        <p:spPr>
          <a:xfrm>
            <a:off x="519990" y="4244577"/>
            <a:ext cx="440399" cy="42672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41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676" y="57256"/>
            <a:ext cx="8893386" cy="652006"/>
          </a:xfrm>
        </p:spPr>
        <p:txBody>
          <a:bodyPr>
            <a:normAutofit/>
          </a:bodyPr>
          <a:lstStyle/>
          <a:p>
            <a:r>
              <a:rPr lang="en-US" dirty="0"/>
              <a:t>NOTE THIS!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0A3BDD2-5EFD-410E-BA49-9355B1EC6D69}"/>
              </a:ext>
            </a:extLst>
          </p:cNvPr>
          <p:cNvSpPr txBox="1">
            <a:spLocks/>
          </p:cNvSpPr>
          <p:nvPr/>
        </p:nvSpPr>
        <p:spPr>
          <a:xfrm>
            <a:off x="475033" y="1235735"/>
            <a:ext cx="10032255" cy="1832884"/>
          </a:xfrm>
          <a:prstGeom prst="rect">
            <a:avLst/>
          </a:prstGeom>
          <a:solidFill>
            <a:schemeClr val="accent2">
              <a:lumMod val="5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F125054-960F-41EA-A59C-FBB82550EABA}"/>
              </a:ext>
            </a:extLst>
          </p:cNvPr>
          <p:cNvSpPr txBox="1">
            <a:spLocks/>
          </p:cNvSpPr>
          <p:nvPr/>
        </p:nvSpPr>
        <p:spPr>
          <a:xfrm>
            <a:off x="407676" y="1582931"/>
            <a:ext cx="9748763" cy="12899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2500"/>
              </a:spcBef>
              <a:buNone/>
            </a:pPr>
            <a:r>
              <a:rPr lang="en-US" sz="2500" dirty="0">
                <a:solidFill>
                  <a:schemeClr val="bg1"/>
                </a:solidFill>
                <a:latin typeface="+mj-lt"/>
              </a:rPr>
              <a:t>In C:  </a:t>
            </a:r>
            <a:r>
              <a:rPr lang="en-US" sz="2500" dirty="0">
                <a:solidFill>
                  <a:srgbClr val="FFC000"/>
                </a:solidFill>
                <a:latin typeface="+mj-lt"/>
              </a:rPr>
              <a:t>Call by Pointer </a:t>
            </a:r>
            <a:r>
              <a:rPr lang="en-US" sz="2500" dirty="0">
                <a:solidFill>
                  <a:schemeClr val="bg1"/>
                </a:solidFill>
                <a:latin typeface="+mj-lt"/>
              </a:rPr>
              <a:t>is also known as </a:t>
            </a:r>
            <a:r>
              <a:rPr lang="en-US" sz="2500" dirty="0">
                <a:solidFill>
                  <a:srgbClr val="FFC000"/>
                </a:solidFill>
                <a:latin typeface="+mj-lt"/>
              </a:rPr>
              <a:t>Call By Reference (bleh)</a:t>
            </a:r>
          </a:p>
          <a:p>
            <a:pPr marL="457200" lvl="1" indent="0">
              <a:spcBef>
                <a:spcPts val="1400"/>
              </a:spcBef>
              <a:buNone/>
            </a:pPr>
            <a:r>
              <a:rPr lang="en-US" sz="2500" b="1" i="1" dirty="0">
                <a:solidFill>
                  <a:srgbClr val="FFC000"/>
                </a:solidFill>
                <a:latin typeface="+mj-lt"/>
              </a:rPr>
              <a:t>CALL BY REFERENCE </a:t>
            </a:r>
            <a:r>
              <a:rPr lang="en-US" sz="2500" i="1" dirty="0">
                <a:solidFill>
                  <a:schemeClr val="bg1"/>
                </a:solidFill>
                <a:latin typeface="+mj-lt"/>
              </a:rPr>
              <a:t> is something else in C++!!!</a:t>
            </a:r>
          </a:p>
          <a:p>
            <a:pPr lvl="1"/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29F3D42-7D4D-4D5F-A31D-3BEC78D6C9DD}"/>
              </a:ext>
            </a:extLst>
          </p:cNvPr>
          <p:cNvSpPr txBox="1">
            <a:spLocks/>
          </p:cNvSpPr>
          <p:nvPr/>
        </p:nvSpPr>
        <p:spPr>
          <a:xfrm>
            <a:off x="475033" y="3857450"/>
            <a:ext cx="10032255" cy="191150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98A4089-3CC7-4E72-853D-B9E4F91B8655}"/>
              </a:ext>
            </a:extLst>
          </p:cNvPr>
          <p:cNvSpPr txBox="1">
            <a:spLocks/>
          </p:cNvSpPr>
          <p:nvPr/>
        </p:nvSpPr>
        <p:spPr>
          <a:xfrm>
            <a:off x="407676" y="4230782"/>
            <a:ext cx="9748763" cy="125799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5000"/>
              </a:spcBef>
              <a:buNone/>
            </a:pPr>
            <a:r>
              <a:rPr lang="en-US" sz="2500" b="1" i="1" dirty="0">
                <a:solidFill>
                  <a:srgbClr val="FFC000"/>
                </a:solidFill>
                <a:latin typeface="+mj-lt"/>
              </a:rPr>
              <a:t>Call  by Pointer</a:t>
            </a:r>
            <a:r>
              <a:rPr lang="en-US" sz="2500" b="1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500" i="1" dirty="0">
                <a:solidFill>
                  <a:schemeClr val="bg1"/>
                </a:solidFill>
                <a:latin typeface="+mj-lt"/>
              </a:rPr>
              <a:t>and</a:t>
            </a:r>
            <a:r>
              <a:rPr lang="en-US" sz="2500" b="1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500" b="1" i="1" dirty="0">
                <a:solidFill>
                  <a:srgbClr val="FFC000"/>
                </a:solidFill>
                <a:latin typeface="+mj-lt"/>
              </a:rPr>
              <a:t>Call by Reference </a:t>
            </a:r>
            <a:r>
              <a:rPr lang="en-US" sz="2500" i="1" dirty="0">
                <a:solidFill>
                  <a:schemeClr val="bg1"/>
                </a:solidFill>
                <a:latin typeface="+mj-lt"/>
              </a:rPr>
              <a:t>are not the same in C++</a:t>
            </a:r>
          </a:p>
          <a:p>
            <a:pPr marL="457200" lvl="1" indent="0">
              <a:spcBef>
                <a:spcPts val="1400"/>
              </a:spcBef>
              <a:buNone/>
            </a:pPr>
            <a:r>
              <a:rPr lang="en-US" sz="2500" i="1" dirty="0">
                <a:solidFill>
                  <a:schemeClr val="bg1"/>
                </a:solidFill>
                <a:latin typeface="+mj-lt"/>
              </a:rPr>
              <a:t>(We will discuss Call by Reference shortly…)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539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87" y="1724951"/>
            <a:ext cx="4145280" cy="2514540"/>
          </a:xfrm>
        </p:spPr>
        <p:txBody>
          <a:bodyPr>
            <a:normAutofit/>
          </a:bodyPr>
          <a:lstStyle/>
          <a:p>
            <a:r>
              <a:rPr lang="en-US" dirty="0"/>
              <a:t>Example of </a:t>
            </a:r>
            <a:br>
              <a:rPr lang="en-US" dirty="0"/>
            </a:br>
            <a:r>
              <a:rPr lang="en-US" dirty="0"/>
              <a:t>Call By Pointer: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DD0BE6-71E4-4EE6-AFAC-B0B115B88B9B}"/>
              </a:ext>
            </a:extLst>
          </p:cNvPr>
          <p:cNvSpPr/>
          <p:nvPr/>
        </p:nvSpPr>
        <p:spPr>
          <a:xfrm>
            <a:off x="4045528" y="0"/>
            <a:ext cx="8107680" cy="639525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1905" y="138545"/>
            <a:ext cx="7886008" cy="617912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15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void change2(int *x, int *y);  </a:t>
            </a:r>
            <a:r>
              <a:rPr lang="en-US" sz="155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parameters are </a:t>
            </a:r>
            <a:r>
              <a:rPr lang="en-US" sz="155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ADDRESSES</a:t>
            </a:r>
            <a:r>
              <a:rPr lang="en-US" sz="155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US" sz="155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ints</a:t>
            </a:r>
            <a:endParaRPr lang="en-US" sz="155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endParaRPr lang="en-US" sz="155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15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 main () {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15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int a = 100;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15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int b = 200;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155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/* calling a function to change the values.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155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*  &amp;a gets at the address of a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155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*  &amp;b gets at the address of b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155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*/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15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change2(&amp;a, &amp;b);	</a:t>
            </a:r>
            <a:r>
              <a:rPr lang="en-US" sz="155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//sending in </a:t>
            </a:r>
            <a:r>
              <a:rPr lang="en-US" sz="1550" b="1" u="sng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addresses in memory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15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55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5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"After change, value of a :" &lt;&lt; a &lt;&lt; </a:t>
            </a:r>
            <a:r>
              <a:rPr lang="en-US" sz="155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5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15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55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5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"After change, value of b :" &lt;&lt; b &lt;&lt; </a:t>
            </a:r>
            <a:r>
              <a:rPr lang="en-US" sz="155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5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15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return 0;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15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 //main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endParaRPr lang="en-US" sz="155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15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void change2(int *x, int *y)  </a:t>
            </a:r>
            <a:r>
              <a:rPr lang="en-US" sz="155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parameters hold addresses of </a:t>
            </a:r>
            <a:r>
              <a:rPr lang="en-US" sz="155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ints</a:t>
            </a:r>
            <a:r>
              <a:rPr lang="en-US" sz="155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550" b="1" i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and y are pointers!)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15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  *x -=50; </a:t>
            </a:r>
            <a:r>
              <a:rPr lang="en-US" sz="155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// x holds an address.  Go to that address and modify the value inside that address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15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*y /=2; 		</a:t>
            </a:r>
            <a:r>
              <a:rPr lang="en-US" sz="155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modifies the value at address that y holds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15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return;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15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 //change2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endParaRPr lang="en-US" sz="155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1550" b="1" i="1" dirty="0">
                <a:solidFill>
                  <a:schemeClr val="bg1"/>
                </a:solidFill>
                <a:latin typeface="+mj-lt"/>
              </a:rPr>
              <a:t>Now we can change parameter values and they will stay changed outside of the function!</a:t>
            </a:r>
          </a:p>
        </p:txBody>
      </p:sp>
    </p:spTree>
    <p:extLst>
      <p:ext uri="{BB962C8B-B14F-4D97-AF65-F5344CB8AC3E}">
        <p14:creationId xmlns:p14="http://schemas.microsoft.com/office/powerpoint/2010/main" val="3122165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D2806-C99B-4F74-9BD6-E197213FA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174" y="64467"/>
            <a:ext cx="11815157" cy="639344"/>
          </a:xfrm>
        </p:spPr>
        <p:txBody>
          <a:bodyPr/>
          <a:lstStyle/>
          <a:p>
            <a:r>
              <a:rPr lang="en-US" dirty="0"/>
              <a:t>Call By Value </a:t>
            </a:r>
            <a:r>
              <a:rPr lang="en-US" dirty="0">
                <a:solidFill>
                  <a:schemeClr val="accent1"/>
                </a:solidFill>
              </a:rPr>
              <a:t>VS</a:t>
            </a:r>
            <a:r>
              <a:rPr lang="en-US" dirty="0"/>
              <a:t> Call by pointer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FDFAA-BA22-4815-80E7-DC17CCC91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381" y="798022"/>
            <a:ext cx="6367550" cy="4445319"/>
          </a:xfrm>
          <a:solidFill>
            <a:schemeClr val="bg2"/>
          </a:solidFill>
          <a:ln w="57150"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  Why use Call by Value?</a:t>
            </a:r>
            <a:r>
              <a:rPr lang="en-US" dirty="0"/>
              <a:t> </a:t>
            </a:r>
          </a:p>
          <a:p>
            <a:r>
              <a:rPr lang="en-US" sz="1700" dirty="0"/>
              <a:t>Provides Protection:</a:t>
            </a:r>
          </a:p>
          <a:p>
            <a:pPr lvl="1"/>
            <a:r>
              <a:rPr lang="en-US" sz="1700" dirty="0"/>
              <a:t>Can’t accidentally change a value in another function</a:t>
            </a:r>
          </a:p>
          <a:p>
            <a:pPr lvl="1"/>
            <a:r>
              <a:rPr lang="en-US" sz="1700" dirty="0"/>
              <a:t>Make sure, if you’re working with others, they don’t accidentally change the value</a:t>
            </a:r>
          </a:p>
          <a:p>
            <a:pPr lvl="2"/>
            <a:r>
              <a:rPr lang="en-US" sz="1700" dirty="0"/>
              <a:t>Maintain “privacy”</a:t>
            </a:r>
          </a:p>
          <a:p>
            <a:r>
              <a:rPr lang="en-US" sz="1700" dirty="0"/>
              <a:t>More straightforward</a:t>
            </a:r>
          </a:p>
          <a:p>
            <a:pPr lvl="1"/>
            <a:r>
              <a:rPr lang="en-US" sz="1700" dirty="0"/>
              <a:t>if you’re not changing a value, why send in a pointer?</a:t>
            </a:r>
          </a:p>
          <a:p>
            <a:r>
              <a:rPr lang="en-US" sz="1700" dirty="0"/>
              <a:t>Enhances readability</a:t>
            </a:r>
          </a:p>
          <a:p>
            <a:pPr lvl="1"/>
            <a:r>
              <a:rPr lang="en-US" sz="1700" dirty="0"/>
              <a:t>When using call by value, you know the </a:t>
            </a:r>
            <a:br>
              <a:rPr lang="en-US" sz="1700" dirty="0"/>
            </a:br>
            <a:r>
              <a:rPr lang="en-US" sz="1700" dirty="0"/>
              <a:t>values aren’t designed to be changed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ED736AC-1C90-4867-A786-C7F1510A6807}"/>
              </a:ext>
            </a:extLst>
          </p:cNvPr>
          <p:cNvSpPr txBox="1">
            <a:spLocks/>
          </p:cNvSpPr>
          <p:nvPr/>
        </p:nvSpPr>
        <p:spPr>
          <a:xfrm>
            <a:off x="6245629" y="1684713"/>
            <a:ext cx="5802284" cy="45886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Why use Call by Pointer?</a:t>
            </a:r>
          </a:p>
          <a:p>
            <a:pPr lvl="1"/>
            <a:r>
              <a:rPr lang="en-US" sz="1800" dirty="0"/>
              <a:t>Makes code more readable</a:t>
            </a:r>
          </a:p>
          <a:p>
            <a:pPr lvl="2"/>
            <a:r>
              <a:rPr lang="en-US" sz="1600" dirty="0"/>
              <a:t>Can change variables from one function within the confines of another function</a:t>
            </a:r>
          </a:p>
          <a:p>
            <a:pPr lvl="1"/>
            <a:r>
              <a:rPr lang="en-US" sz="1800" dirty="0"/>
              <a:t>Reduces or eliminates the need for global variables</a:t>
            </a:r>
          </a:p>
          <a:p>
            <a:pPr lvl="3"/>
            <a:r>
              <a:rPr lang="en-US" sz="1400" dirty="0"/>
              <a:t>Better form (I was taught never to use global variables)</a:t>
            </a:r>
          </a:p>
          <a:p>
            <a:pPr lvl="4"/>
            <a:r>
              <a:rPr lang="en-US" sz="1400" dirty="0"/>
              <a:t>Easier to read</a:t>
            </a:r>
          </a:p>
          <a:p>
            <a:pPr lvl="4"/>
            <a:r>
              <a:rPr lang="en-US" sz="1400" dirty="0"/>
              <a:t>Don’t have variables sticking around when you’re done with them</a:t>
            </a:r>
          </a:p>
          <a:p>
            <a:pPr lvl="1"/>
            <a:r>
              <a:rPr lang="en-US" sz="1800" dirty="0"/>
              <a:t>Can change what a variable points to (invaluable in data structures!)</a:t>
            </a:r>
          </a:p>
        </p:txBody>
      </p:sp>
    </p:spTree>
    <p:extLst>
      <p:ext uri="{BB962C8B-B14F-4D97-AF65-F5344CB8AC3E}">
        <p14:creationId xmlns:p14="http://schemas.microsoft.com/office/powerpoint/2010/main" val="646189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552" y="105756"/>
            <a:ext cx="8596668" cy="787400"/>
          </a:xfrm>
        </p:spPr>
        <p:txBody>
          <a:bodyPr/>
          <a:lstStyle/>
          <a:p>
            <a:r>
              <a:rPr lang="en-US" dirty="0"/>
              <a:t>Summary so far: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D6A35F-7EAC-4835-BC99-8A2DE6168255}"/>
              </a:ext>
            </a:extLst>
          </p:cNvPr>
          <p:cNvSpPr/>
          <p:nvPr/>
        </p:nvSpPr>
        <p:spPr>
          <a:xfrm>
            <a:off x="443345" y="1008611"/>
            <a:ext cx="11515899" cy="520376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124989"/>
            <a:ext cx="8727131" cy="5048596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Variables: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3 parts: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Name, 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value, 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Address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To get the address: &amp;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To hold the address: *</a:t>
            </a:r>
          </a:p>
          <a:p>
            <a:pPr>
              <a:spcBef>
                <a:spcPts val="200"/>
              </a:spcBef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Call by value: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Default for primitive </a:t>
            </a:r>
            <a:r>
              <a:rPr lang="en-US">
                <a:solidFill>
                  <a:schemeClr val="accent2">
                    <a:lumMod val="50000"/>
                  </a:schemeClr>
                </a:solidFill>
                <a:latin typeface="+mj-lt"/>
              </a:rPr>
              <a:t>types with parameters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in function and method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A copy of the value being sent in is created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Changes to the copy don’t affect the original value</a:t>
            </a:r>
          </a:p>
          <a:p>
            <a:pPr>
              <a:spcBef>
                <a:spcPts val="200"/>
              </a:spcBef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Call by Pointer: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Send in the address of the variable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Parameter is a pointer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Changes made to the pointer’s value remain outside of the function</a:t>
            </a:r>
          </a:p>
        </p:txBody>
      </p:sp>
    </p:spTree>
    <p:extLst>
      <p:ext uri="{BB962C8B-B14F-4D97-AF65-F5344CB8AC3E}">
        <p14:creationId xmlns:p14="http://schemas.microsoft.com/office/powerpoint/2010/main" val="3364257858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LightSeed_2SEEDS">
      <a:dk1>
        <a:srgbClr val="000000"/>
      </a:dk1>
      <a:lt1>
        <a:srgbClr val="FFFFFF"/>
      </a:lt1>
      <a:dk2>
        <a:srgbClr val="242A41"/>
      </a:dk2>
      <a:lt2>
        <a:srgbClr val="E8E7E2"/>
      </a:lt2>
      <a:accent1>
        <a:srgbClr val="7F8BBA"/>
      </a:accent1>
      <a:accent2>
        <a:srgbClr val="86A8BE"/>
      </a:accent2>
      <a:accent3>
        <a:srgbClr val="A196C6"/>
      </a:accent3>
      <a:accent4>
        <a:srgbClr val="BA8B7F"/>
      </a:accent4>
      <a:accent5>
        <a:srgbClr val="B5A17E"/>
      </a:accent5>
      <a:accent6>
        <a:srgbClr val="A5A772"/>
      </a:accent6>
      <a:hlink>
        <a:srgbClr val="8E8256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8921</TotalTime>
  <Words>701</Words>
  <Application>Microsoft Office PowerPoint</Application>
  <PresentationFormat>Widescreen</PresentationFormat>
  <Paragraphs>90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Avenir Next LT Pro</vt:lpstr>
      <vt:lpstr>Avenir Next LT Pro Light</vt:lpstr>
      <vt:lpstr>Wingdings 3</vt:lpstr>
      <vt:lpstr>GradientRiseVTI</vt:lpstr>
      <vt:lpstr>Call By Pointer</vt:lpstr>
      <vt:lpstr>Functions and Methods</vt:lpstr>
      <vt:lpstr>Call By Pointer</vt:lpstr>
      <vt:lpstr>NOTE THIS!</vt:lpstr>
      <vt:lpstr>Example of  Call By Pointer:</vt:lpstr>
      <vt:lpstr>Call By Value VS Call by pointer</vt:lpstr>
      <vt:lpstr>Summary so far: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Basics  (Mostly Review)</dc:title>
  <dc:creator>Yarrington, Debra</dc:creator>
  <cp:lastModifiedBy>Yarrington, Debra</cp:lastModifiedBy>
  <cp:revision>46</cp:revision>
  <dcterms:created xsi:type="dcterms:W3CDTF">2020-07-10T22:50:37Z</dcterms:created>
  <dcterms:modified xsi:type="dcterms:W3CDTF">2020-09-16T20:06:48Z</dcterms:modified>
</cp:coreProperties>
</file>