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9" r:id="rId1"/>
  </p:sldMasterIdLst>
  <p:sldIdLst>
    <p:sldId id="256" r:id="rId2"/>
    <p:sldId id="269" r:id="rId3"/>
    <p:sldId id="277" r:id="rId4"/>
    <p:sldId id="278" r:id="rId5"/>
    <p:sldId id="267" r:id="rId6"/>
    <p:sldId id="268" r:id="rId7"/>
    <p:sldId id="27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A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946" autoAdjust="0"/>
    <p:restoredTop sz="94660"/>
  </p:normalViewPr>
  <p:slideViewPr>
    <p:cSldViewPr snapToGrid="0">
      <p:cViewPr varScale="1">
        <p:scale>
          <a:sx n="74" d="100"/>
          <a:sy n="74" d="100"/>
        </p:scale>
        <p:origin x="36" y="4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E736A0-9F24-45BF-B389-F6478DB45C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028700"/>
            <a:ext cx="9144000" cy="2481263"/>
          </a:xfrm>
        </p:spPr>
        <p:txBody>
          <a:bodyPr anchor="b">
            <a:normAutofit/>
          </a:bodyPr>
          <a:lstStyle>
            <a:lvl1pPr algn="ctr">
              <a:lnSpc>
                <a:spcPct val="100000"/>
              </a:lnSpc>
              <a:defRPr sz="4000" spc="7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13D85EF-076F-4C35-862A-BAFF685DD6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24376"/>
            <a:ext cx="9144000" cy="1433423"/>
          </a:xfrm>
        </p:spPr>
        <p:txBody>
          <a:bodyPr>
            <a:normAutofit/>
          </a:bodyPr>
          <a:lstStyle>
            <a:lvl1pPr marL="0" indent="0" algn="ctr">
              <a:lnSpc>
                <a:spcPct val="150000"/>
              </a:lnSpc>
              <a:buNone/>
              <a:defRPr sz="1600" b="1" cap="all" spc="6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E221EC-BF54-4DDD-8900-F2027CDAD3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213A3-10E9-421F-81BE-56E0786AB515}" type="datetime2">
              <a:rPr lang="en-US" smtClean="0"/>
              <a:t>Wednesday, September 16, 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D5AB69-7069-48FB-8925-F2BA84129A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29C32A-F7A5-4E3B-A28F-09C82341E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4363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CA997B-D473-47DE-8B7B-22AB6F31E4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526035-4B81-4537-A22D-92C2E0DBB6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C2A44D-F637-4017-BAA2-77756A386D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DABC0-2199-478F-BA77-33A651B6CB89}" type="datetime2">
              <a:rPr lang="en-US" smtClean="0"/>
              <a:t>Wednesday, September 16, 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C1DCE6-ED7D-417C-ABD4-41D61570F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AAF19A-FDAE-446A-A6B6-128F7F96A9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7514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C96D838-45E9-4D61-AA4E-92A32B579F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457199"/>
            <a:ext cx="2628900" cy="5719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3183D0-4392-4364-8A2D-C47A2AF7A8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457199"/>
            <a:ext cx="7734300" cy="5719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4A36C9-28D5-4820-84F1-E4B9F4E50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230C6-DF61-47F4-B8C5-1B70E884BF06}" type="datetime2">
              <a:rPr lang="en-US" smtClean="0"/>
              <a:t>Wednesday, September 16, 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97EDC8-558D-4646-86D9-A5424CF2A2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0B7537-E67A-411A-BBA4-061521D3D8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933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8E99D7-1EE5-4262-9359-A0E2B73311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793080"/>
            <a:ext cx="10240903" cy="12334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3DA1C5-272A-45C2-A11A-E7769A27D3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114939"/>
            <a:ext cx="10240903" cy="395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63DA15-1EAB-4524-9BB7-8A7DA82A20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2B50C-7EEE-46CD-BAF7-BBC4026D959A}" type="datetime2">
              <a:rPr lang="en-US" smtClean="0"/>
              <a:t>Wednesday, September 16, 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EB93B9-7818-489D-AFFB-B6EAD27FF1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528D36-894E-4FCB-B8BB-84DE89949B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623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6964F1-5687-421F-B3DF-BA3C8DADC0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0930" y="1709738"/>
            <a:ext cx="9966519" cy="2852737"/>
          </a:xfrm>
        </p:spPr>
        <p:txBody>
          <a:bodyPr anchor="b">
            <a:normAutofit/>
          </a:bodyPr>
          <a:lstStyle>
            <a:lvl1pPr>
              <a:defRPr sz="4400" spc="7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DBB876-5FD9-4964-BD37-6F05DAEBE325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380930" y="4976327"/>
            <a:ext cx="9966520" cy="1113323"/>
          </a:xfrm>
        </p:spPr>
        <p:txBody>
          <a:bodyPr>
            <a:normAutofit/>
          </a:bodyPr>
          <a:lstStyle>
            <a:lvl1pPr marL="0" indent="0">
              <a:buNone/>
              <a:defRPr sz="1200" spc="6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5EA80A-FCDD-4009-9A1F-8B54817869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211C4-AE09-4254-A5E3-6DA9B099C971}" type="datetime2">
              <a:rPr lang="en-US" smtClean="0"/>
              <a:t>Wednesday, September 16, 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4A3422-56D9-4942-BC63-831AED91F1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D4B42A-AC2C-4FD8-AD0D-BECDD3846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034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FFDAF1-8359-4A0F-91B3-03E77C6705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4054" y="457200"/>
            <a:ext cx="10309745" cy="1233488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21E3D3-6B33-4CA0-B06B-A8BB05CAB3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44054" y="1996141"/>
            <a:ext cx="4975746" cy="41808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29C334-815D-47FD-A9B5-E871E28641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96141"/>
            <a:ext cx="5181600" cy="41808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7975F2-7A90-4820-B90F-D28E31A35E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742C3-E082-4760-93B2-E209268DD00C}" type="datetime2">
              <a:rPr lang="en-US" smtClean="0"/>
              <a:t>Wednesday, September 16, 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3CFAD5-8AF8-4610-8324-85AA062E27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808CC8-C46E-4A10-8A83-7A251067E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207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4E82B8-F9D9-4F53-A4A6-F12EB5F128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8490" y="457200"/>
            <a:ext cx="9986898" cy="1233488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F070CA-85E9-47C7-8564-FFA1AE34B9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68490" y="1681163"/>
            <a:ext cx="462908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38D4B1-41B3-4BF5-9076-A16984A81F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368490" y="2505075"/>
            <a:ext cx="4629085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E6A38DC-A016-4CFD-AC19-F24A9E0620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44816" y="1681163"/>
            <a:ext cx="501057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1F930FA-8C00-42AB-B2D1-FE4E4BDB3C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44814" y="2505075"/>
            <a:ext cx="5010573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18B698E-FAE5-4F2C-AE0E-4FD281E8F3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FC950-F824-48B9-B984-CAEE265865E5}" type="datetime2">
              <a:rPr lang="en-US" smtClean="0"/>
              <a:t>Wednesday, September 16, 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5C4BB6C-CAA4-4EA8-8EA1-65ADE056F2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5BB6A12-0532-47CA-B070-232141CC10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915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08FA1-831E-4AD6-B0D1-BA85E67A50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457200"/>
            <a:ext cx="9982199" cy="1233488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E94142-C469-4B0E-8C01-C64BA28F52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E3A0F-68E7-4D17-BB84-ED1BA4F6AC6B}" type="datetime2">
              <a:rPr lang="en-US" smtClean="0"/>
              <a:t>Wednesday, September 16, 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AAFCE6-5C7E-438F-8D4A-21E1556814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2ACFD88-63EA-427F-978C-B7844D1A5E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233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682A4F0-76A5-4852-982B-32B3B68573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BC4F-EDA1-4BA2-BFF3-FE5B31CCB58B}" type="datetime2">
              <a:rPr lang="en-US" smtClean="0"/>
              <a:t>Wednesday, September 16, 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750CFAE-4BEB-4272-A2E6-FDD9D6A032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3B71B7-74B7-4CF1-8FE0-F4863CD7D9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968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F432BE-C4E5-4F12-AB53-EBEF2B76B2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8755" y="457200"/>
            <a:ext cx="3932237" cy="192143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AE7F57-4ABF-4BA4-A892-38857A02F6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48130" y="987425"/>
            <a:ext cx="5707257" cy="4873625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32E444-E5BD-443F-AB83-84D7CE0AB7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18755" y="2799184"/>
            <a:ext cx="3932237" cy="3069803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1998A4-FD2F-4126-99C5-E2063AE02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E694C-1394-4838-A564-7380835C2E77}" type="datetime2">
              <a:rPr lang="en-US" smtClean="0"/>
              <a:t>Wednesday, September 16, 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6457D3-F808-4DB2-9C9C-B185E71F26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31BC9B-21D1-4D2D-B02E-C887A02CA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2834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143EC2-2D8C-4E8D-8CC7-9676480146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8966" y="681135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566AF89-5FBD-43DD-958D-A5C608AE2E2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834742" y="858417"/>
            <a:ext cx="5520645" cy="500263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70A545-2CE6-48C4-A725-EF68A3F1BF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78966" y="2281335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4466B2-6FE6-4352-BBF9-84BCD946C2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84B19-1A00-4EDB-8425-E1827A377364}" type="datetime2">
              <a:rPr lang="en-US" smtClean="0"/>
              <a:t>Wednesday, September 16, 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8991BC-29A5-4182-BD83-9D99D28894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C1C78F-6633-4604-8832-8E9D2DC768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411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BD4C0BBB-0042-4603-A226-6117F3FD5B3C}"/>
              </a:ext>
            </a:extLst>
          </p:cNvPr>
          <p:cNvSpPr/>
          <p:nvPr/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14000">
                <a:schemeClr val="accent4">
                  <a:alpha val="28000"/>
                </a:schemeClr>
              </a:gs>
              <a:gs pos="100000">
                <a:schemeClr val="accent5">
                  <a:alpha val="8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C44F520-2598-460E-9F91-B02F60830CA2}"/>
              </a:ext>
            </a:extLst>
          </p:cNvPr>
          <p:cNvSpPr/>
          <p:nvPr/>
        </p:nvSpPr>
        <p:spPr>
          <a:xfrm flipH="1">
            <a:off x="4038600" y="6400799"/>
            <a:ext cx="8153398" cy="456772"/>
          </a:xfrm>
          <a:prstGeom prst="rect">
            <a:avLst/>
          </a:prstGeom>
          <a:gradFill>
            <a:gsLst>
              <a:gs pos="9000">
                <a:schemeClr val="accent2">
                  <a:lumMod val="60000"/>
                  <a:lumOff val="40000"/>
                  <a:alpha val="55000"/>
                </a:schemeClr>
              </a:gs>
              <a:gs pos="99000">
                <a:schemeClr val="accent2"/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D478F2F-4F04-4604-9005-BF0CB11425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361666"/>
            <a:ext cx="9810376" cy="1659404"/>
          </a:xfrm>
          <a:prstGeom prst="rect">
            <a:avLst/>
          </a:prstGeom>
        </p:spPr>
        <p:txBody>
          <a:bodyPr vert="horz" lIns="0" tIns="0" rIns="0" bIns="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4A17D2-52AF-4B40-80A8-3E0DB855F2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810376" cy="38578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92E0AA-D5B3-4BCF-BA69-209D9B335A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910111" y="6409170"/>
            <a:ext cx="3702392" cy="4488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cap="all" spc="300" baseline="0">
                <a:solidFill>
                  <a:schemeClr val="bg1"/>
                </a:solidFill>
              </a:defRPr>
            </a:lvl1pPr>
          </a:lstStyle>
          <a:p>
            <a:fld id="{10076A27-8146-4F75-9851-A83577C6FD8A}" type="datetime2">
              <a:rPr lang="en-US" smtClean="0"/>
              <a:t>Wednesday, September 16, 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10A637-D86F-4FA1-985D-2D82456511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-1828801" y="1912217"/>
            <a:ext cx="41148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1">
                <a:solidFill>
                  <a:schemeClr val="tx1"/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F2FA4D-A931-46BA-B767-29A6FD5AAD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69678" y="6408742"/>
            <a:ext cx="438652" cy="4488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bg1"/>
                </a:solidFill>
              </a:defRPr>
            </a:lvl1pPr>
          </a:lstStyle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429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2" r:id="rId6"/>
    <p:sldLayoutId id="2147483708" r:id="rId7"/>
    <p:sldLayoutId id="2147483709" r:id="rId8"/>
    <p:sldLayoutId id="2147483710" r:id="rId9"/>
    <p:sldLayoutId id="2147483711" r:id="rId10"/>
    <p:sldLayoutId id="2147483713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600" b="1" i="0" kern="1200" cap="all" spc="7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6F292AA-C8DB-4CAA-97C9-456CF85406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193B5FE-A919-4B36-8801-7AAA4B84DA8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7818" r="25854"/>
          <a:stretch/>
        </p:blipFill>
        <p:spPr>
          <a:xfrm>
            <a:off x="-1" y="10"/>
            <a:ext cx="4587901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AA065953-3D69-4CD4-80C3-DF10DEB4C7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87902" y="-429"/>
            <a:ext cx="7604097" cy="6857571"/>
          </a:xfrm>
          <a:prstGeom prst="rect">
            <a:avLst/>
          </a:prstGeom>
          <a:gradFill>
            <a:gsLst>
              <a:gs pos="0">
                <a:schemeClr val="accent6">
                  <a:lumMod val="75000"/>
                  <a:alpha val="73000"/>
                </a:schemeClr>
              </a:gs>
              <a:gs pos="100000">
                <a:schemeClr val="accent2"/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2">
            <a:extLst>
              <a:ext uri="{FF2B5EF4-FFF2-40B4-BE49-F238E27FC236}">
                <a16:creationId xmlns:a16="http://schemas.microsoft.com/office/drawing/2014/main" id="{2AB36DB5-F10D-4EDB-87E2-ECB9301FFC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87901" y="0"/>
            <a:ext cx="7604097" cy="6858000"/>
          </a:xfrm>
          <a:prstGeom prst="rect">
            <a:avLst/>
          </a:prstGeom>
          <a:gradFill>
            <a:gsLst>
              <a:gs pos="0">
                <a:schemeClr val="accent5">
                  <a:alpha val="37000"/>
                </a:schemeClr>
              </a:gs>
              <a:gs pos="98000">
                <a:schemeClr val="accent2">
                  <a:alpha val="66000"/>
                </a:schemeClr>
              </a:gs>
            </a:gsLst>
            <a:lin ang="12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4">
            <a:extLst>
              <a:ext uri="{FF2B5EF4-FFF2-40B4-BE49-F238E27FC236}">
                <a16:creationId xmlns:a16="http://schemas.microsoft.com/office/drawing/2014/main" id="{446F195D-95DC-419E-BBC1-E2B601A606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599847" y="4355164"/>
            <a:ext cx="7592151" cy="2502836"/>
          </a:xfrm>
          <a:prstGeom prst="rect">
            <a:avLst/>
          </a:prstGeom>
          <a:gradFill>
            <a:gsLst>
              <a:gs pos="22000">
                <a:schemeClr val="accent6">
                  <a:alpha val="39000"/>
                </a:schemeClr>
              </a:gs>
              <a:gs pos="82000">
                <a:schemeClr val="accent5">
                  <a:alpha val="19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16">
            <a:extLst>
              <a:ext uri="{FF2B5EF4-FFF2-40B4-BE49-F238E27FC236}">
                <a16:creationId xmlns:a16="http://schemas.microsoft.com/office/drawing/2014/main" id="{2256CF5B-1DAD-4912-86B9-FCA733692F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3704304">
            <a:off x="6080918" y="830588"/>
            <a:ext cx="4998441" cy="4998441"/>
          </a:xfrm>
          <a:prstGeom prst="ellipse">
            <a:avLst/>
          </a:prstGeom>
          <a:gradFill>
            <a:gsLst>
              <a:gs pos="39000">
                <a:schemeClr val="accent4">
                  <a:lumMod val="20000"/>
                  <a:lumOff val="80000"/>
                  <a:alpha val="0"/>
                </a:schemeClr>
              </a:gs>
              <a:gs pos="100000">
                <a:schemeClr val="accent6">
                  <a:alpha val="18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01AF13D-0FB5-4185-99AC-7A8DBFEE6B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81862" y="768485"/>
            <a:ext cx="6627219" cy="3169674"/>
          </a:xfrm>
        </p:spPr>
        <p:txBody>
          <a:bodyPr>
            <a:norm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</a:rPr>
              <a:t>Call By Pointer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D0954E-973D-4C30-BAEA-6E5750BAB3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62918" y="4793128"/>
            <a:ext cx="5462494" cy="1141157"/>
          </a:xfrm>
        </p:spPr>
        <p:txBody>
          <a:bodyPr>
            <a:normAutofit/>
          </a:bodyPr>
          <a:lstStyle/>
          <a:p>
            <a:pPr algn="r"/>
            <a:r>
              <a:rPr lang="en-US" sz="1400" dirty="0">
                <a:solidFill>
                  <a:schemeClr val="bg1"/>
                </a:solidFill>
              </a:rPr>
              <a:t>(Still Reviewing…)- </a:t>
            </a:r>
          </a:p>
          <a:p>
            <a:pPr algn="r"/>
            <a:r>
              <a:rPr lang="en-US" sz="1400" dirty="0">
                <a:solidFill>
                  <a:schemeClr val="bg1"/>
                </a:solidFill>
              </a:rPr>
              <a:t>We will use this frequently in Data Structures!</a:t>
            </a:r>
          </a:p>
        </p:txBody>
      </p:sp>
    </p:spTree>
    <p:extLst>
      <p:ext uri="{BB962C8B-B14F-4D97-AF65-F5344CB8AC3E}">
        <p14:creationId xmlns:p14="http://schemas.microsoft.com/office/powerpoint/2010/main" val="25676215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51076"/>
            <a:ext cx="8596668" cy="652006"/>
          </a:xfrm>
        </p:spPr>
        <p:txBody>
          <a:bodyPr>
            <a:normAutofit/>
          </a:bodyPr>
          <a:lstStyle/>
          <a:p>
            <a:r>
              <a:rPr lang="en-US" dirty="0"/>
              <a:t>Functions and Methods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4F4F467-5128-4594-B9CC-40669E7EBDD8}"/>
              </a:ext>
            </a:extLst>
          </p:cNvPr>
          <p:cNvSpPr txBox="1">
            <a:spLocks/>
          </p:cNvSpPr>
          <p:nvPr/>
        </p:nvSpPr>
        <p:spPr>
          <a:xfrm>
            <a:off x="410800" y="1050536"/>
            <a:ext cx="7275702" cy="262256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57150">
            <a:solidFill>
              <a:schemeClr val="accent2">
                <a:lumMod val="50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00050" lvl="1" indent="0">
              <a:spcBef>
                <a:spcPts val="200"/>
              </a:spcBef>
              <a:buFont typeface="Arial" panose="020B0604020202020204" pitchFamily="34" charset="0"/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AE471DB-08D3-43FF-BC16-092A629B29E7}"/>
              </a:ext>
            </a:extLst>
          </p:cNvPr>
          <p:cNvSpPr txBox="1">
            <a:spLocks/>
          </p:cNvSpPr>
          <p:nvPr/>
        </p:nvSpPr>
        <p:spPr>
          <a:xfrm>
            <a:off x="677334" y="1158240"/>
            <a:ext cx="10882899" cy="2333105"/>
          </a:xfrm>
          <a:prstGeom prst="rect">
            <a:avLst/>
          </a:prstGeom>
        </p:spPr>
        <p:txBody>
          <a:bodyPr vert="horz" lIns="0" tIns="0" rIns="0" bIns="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solidFill>
                  <a:srgbClr val="C00000"/>
                </a:solidFill>
                <a:latin typeface="+mj-lt"/>
              </a:rPr>
              <a:t>Call by value:</a:t>
            </a:r>
          </a:p>
          <a:p>
            <a:pPr lvl="1"/>
            <a:r>
              <a:rPr lang="en-US" b="1" dirty="0"/>
              <a:t>Default for what happens with parameters with </a:t>
            </a:r>
            <a:br>
              <a:rPr lang="en-US" b="1" dirty="0"/>
            </a:br>
            <a:r>
              <a:rPr lang="en-US" b="1" dirty="0"/>
              <a:t>primitive types</a:t>
            </a:r>
          </a:p>
          <a:p>
            <a:pPr lvl="1"/>
            <a:r>
              <a:rPr lang="en-US" b="1" dirty="0"/>
              <a:t>A COPY of the value being passed in is made</a:t>
            </a:r>
          </a:p>
          <a:p>
            <a:pPr lvl="2"/>
            <a:r>
              <a:rPr lang="en-US" b="1" dirty="0"/>
              <a:t>The parameter is the copy</a:t>
            </a:r>
          </a:p>
          <a:p>
            <a:pPr lvl="1"/>
            <a:r>
              <a:rPr lang="en-US" b="1" dirty="0"/>
              <a:t>The copy is what is used within the function</a:t>
            </a:r>
          </a:p>
          <a:p>
            <a:pPr lvl="1"/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C0A3BDD2-5EFD-410E-BA49-9355B1EC6D69}"/>
              </a:ext>
            </a:extLst>
          </p:cNvPr>
          <p:cNvSpPr txBox="1">
            <a:spLocks/>
          </p:cNvSpPr>
          <p:nvPr/>
        </p:nvSpPr>
        <p:spPr>
          <a:xfrm>
            <a:off x="5061676" y="3391242"/>
            <a:ext cx="6832355" cy="1803570"/>
          </a:xfrm>
          <a:prstGeom prst="rect">
            <a:avLst/>
          </a:prstGeom>
          <a:solidFill>
            <a:schemeClr val="accent2">
              <a:lumMod val="50000"/>
            </a:schemeClr>
          </a:solidFill>
          <a:ln w="57150"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00050" lvl="1" indent="0">
              <a:spcBef>
                <a:spcPts val="200"/>
              </a:spcBef>
              <a:buFont typeface="Arial" panose="020B0604020202020204" pitchFamily="34" charset="0"/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DF125054-960F-41EA-A59C-FBB82550EABA}"/>
              </a:ext>
            </a:extLst>
          </p:cNvPr>
          <p:cNvSpPr txBox="1">
            <a:spLocks/>
          </p:cNvSpPr>
          <p:nvPr/>
        </p:nvSpPr>
        <p:spPr>
          <a:xfrm>
            <a:off x="5247589" y="3591754"/>
            <a:ext cx="6460528" cy="13615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  <a:latin typeface="+mj-lt"/>
              </a:rPr>
              <a:t>What if you want to change a value within a function?</a:t>
            </a:r>
          </a:p>
          <a:p>
            <a:pPr lvl="1"/>
            <a:r>
              <a:rPr lang="en-US" dirty="0">
                <a:solidFill>
                  <a:schemeClr val="bg1"/>
                </a:solidFill>
                <a:latin typeface="+mj-lt"/>
              </a:rPr>
              <a:t>And you want that value to remain changed outside of the function?</a:t>
            </a:r>
          </a:p>
          <a:p>
            <a:pPr lvl="1"/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CAF4DD3-57D5-45D7-B8CD-DB0B6B127A96}"/>
              </a:ext>
            </a:extLst>
          </p:cNvPr>
          <p:cNvSpPr txBox="1"/>
          <p:nvPr/>
        </p:nvSpPr>
        <p:spPr>
          <a:xfrm>
            <a:off x="5277395" y="5194812"/>
            <a:ext cx="654916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There are other reasons to use call by pointer that we will see </a:t>
            </a:r>
          </a:p>
          <a:p>
            <a:r>
              <a:rPr lang="en-US" i="1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as the semester progresses!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83087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7676" y="-76075"/>
            <a:ext cx="8893386" cy="652006"/>
          </a:xfrm>
        </p:spPr>
        <p:txBody>
          <a:bodyPr>
            <a:normAutofit/>
          </a:bodyPr>
          <a:lstStyle/>
          <a:p>
            <a:r>
              <a:rPr lang="en-US" dirty="0"/>
              <a:t>Call By Pointer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4F4F467-5128-4594-B9CC-40669E7EBDD8}"/>
              </a:ext>
            </a:extLst>
          </p:cNvPr>
          <p:cNvSpPr txBox="1">
            <a:spLocks/>
          </p:cNvSpPr>
          <p:nvPr/>
        </p:nvSpPr>
        <p:spPr>
          <a:xfrm>
            <a:off x="834574" y="607285"/>
            <a:ext cx="10631448" cy="175398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57150">
            <a:solidFill>
              <a:schemeClr val="accent2">
                <a:lumMod val="50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00050" lvl="1" indent="0">
              <a:spcBef>
                <a:spcPts val="200"/>
              </a:spcBef>
              <a:buFont typeface="Arial" panose="020B0604020202020204" pitchFamily="34" charset="0"/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AE471DB-08D3-43FF-BC16-092A629B29E7}"/>
              </a:ext>
            </a:extLst>
          </p:cNvPr>
          <p:cNvSpPr txBox="1">
            <a:spLocks/>
          </p:cNvSpPr>
          <p:nvPr/>
        </p:nvSpPr>
        <p:spPr>
          <a:xfrm>
            <a:off x="972414" y="714988"/>
            <a:ext cx="9501623" cy="1502491"/>
          </a:xfrm>
          <a:prstGeom prst="rect">
            <a:avLst/>
          </a:prstGeom>
        </p:spPr>
        <p:txBody>
          <a:bodyPr vert="horz" lIns="0" tIns="0" rIns="0" bIns="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latin typeface="+mj-lt"/>
              </a:rPr>
              <a:t>1: When calling a function (or method) with a value, send in the address!</a:t>
            </a:r>
          </a:p>
          <a:p>
            <a:pPr lvl="1"/>
            <a:r>
              <a:rPr lang="en-US" dirty="0">
                <a:latin typeface="+mj-lt"/>
              </a:rPr>
              <a:t>So:</a:t>
            </a:r>
            <a:r>
              <a:rPr lang="en-US" b="1" dirty="0">
                <a:solidFill>
                  <a:srgbClr val="C00000"/>
                </a:solidFill>
                <a:latin typeface="+mj-lt"/>
              </a:rPr>
              <a:t>	 </a:t>
            </a:r>
          </a:p>
          <a:p>
            <a:pPr marL="914400" lvl="2" indent="0">
              <a:buNone/>
            </a:pPr>
            <a:r>
              <a:rPr lang="en-US" b="1" dirty="0">
                <a:solidFill>
                  <a:srgbClr val="C00000"/>
                </a:solidFill>
                <a:latin typeface="+mj-lt"/>
              </a:rPr>
              <a:t>int x = 3; </a:t>
            </a:r>
          </a:p>
          <a:p>
            <a:pPr marL="914400" lvl="2" indent="0">
              <a:spcBef>
                <a:spcPts val="0"/>
              </a:spcBef>
              <a:buNone/>
            </a:pPr>
            <a:r>
              <a:rPr lang="en-US" b="1" dirty="0" err="1">
                <a:solidFill>
                  <a:srgbClr val="C00000"/>
                </a:solidFill>
                <a:latin typeface="+mj-lt"/>
              </a:rPr>
              <a:t>calcSomethingFunc</a:t>
            </a:r>
            <a:r>
              <a:rPr lang="en-US" b="1" dirty="0">
                <a:solidFill>
                  <a:srgbClr val="C00000"/>
                </a:solidFill>
                <a:latin typeface="+mj-lt"/>
              </a:rPr>
              <a:t>(&amp;x);</a:t>
            </a:r>
          </a:p>
          <a:p>
            <a:pPr lvl="1"/>
            <a:endParaRPr lang="en-US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1E44F764-AD3F-40D1-A03A-0F0110E0ECB0}"/>
              </a:ext>
            </a:extLst>
          </p:cNvPr>
          <p:cNvSpPr txBox="1">
            <a:spLocks/>
          </p:cNvSpPr>
          <p:nvPr/>
        </p:nvSpPr>
        <p:spPr>
          <a:xfrm>
            <a:off x="841855" y="2544579"/>
            <a:ext cx="10624167" cy="142198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57150">
            <a:solidFill>
              <a:schemeClr val="accent2">
                <a:lumMod val="50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00050" lvl="1" indent="0">
              <a:spcBef>
                <a:spcPts val="200"/>
              </a:spcBef>
              <a:buFont typeface="Arial" panose="020B0604020202020204" pitchFamily="34" charset="0"/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867134F9-5293-446D-8C77-6853C0F450C5}"/>
              </a:ext>
            </a:extLst>
          </p:cNvPr>
          <p:cNvSpPr txBox="1">
            <a:spLocks/>
          </p:cNvSpPr>
          <p:nvPr/>
        </p:nvSpPr>
        <p:spPr>
          <a:xfrm>
            <a:off x="972414" y="2598271"/>
            <a:ext cx="10316270" cy="133288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latin typeface="+mj-lt"/>
              </a:rPr>
              <a:t>2: The function parameters MUST BE ADDRESSES!</a:t>
            </a:r>
          </a:p>
          <a:p>
            <a:pPr lvl="1"/>
            <a:r>
              <a:rPr lang="en-US" dirty="0">
                <a:latin typeface="+mj-lt"/>
              </a:rPr>
              <a:t>So:</a:t>
            </a:r>
            <a:r>
              <a:rPr lang="en-US" b="1" dirty="0">
                <a:solidFill>
                  <a:srgbClr val="C00000"/>
                </a:solidFill>
                <a:latin typeface="+mj-lt"/>
              </a:rPr>
              <a:t>	 </a:t>
            </a:r>
          </a:p>
          <a:p>
            <a:pPr marL="914400" lvl="2" indent="0">
              <a:buNone/>
            </a:pPr>
            <a:r>
              <a:rPr lang="en-US" b="1" dirty="0">
                <a:solidFill>
                  <a:srgbClr val="C00000"/>
                </a:solidFill>
                <a:latin typeface="+mj-lt"/>
              </a:rPr>
              <a:t>void </a:t>
            </a:r>
            <a:r>
              <a:rPr lang="en-US" b="1" dirty="0" err="1">
                <a:solidFill>
                  <a:srgbClr val="C00000"/>
                </a:solidFill>
                <a:latin typeface="+mj-lt"/>
              </a:rPr>
              <a:t>calcSomethingFunc</a:t>
            </a:r>
            <a:r>
              <a:rPr lang="en-US" b="1" dirty="0">
                <a:solidFill>
                  <a:srgbClr val="C00000"/>
                </a:solidFill>
                <a:latin typeface="+mj-lt"/>
              </a:rPr>
              <a:t>(int *y) {…</a:t>
            </a:r>
          </a:p>
          <a:p>
            <a:pPr lvl="1"/>
            <a:endParaRPr lang="en-US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00C10643-ED0C-4003-9578-8C26D41DC4FA}"/>
              </a:ext>
            </a:extLst>
          </p:cNvPr>
          <p:cNvSpPr txBox="1">
            <a:spLocks/>
          </p:cNvSpPr>
          <p:nvPr/>
        </p:nvSpPr>
        <p:spPr>
          <a:xfrm>
            <a:off x="834574" y="4157178"/>
            <a:ext cx="10631448" cy="209342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57150">
            <a:solidFill>
              <a:schemeClr val="accent2">
                <a:lumMod val="50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00050" lvl="1" indent="0">
              <a:spcBef>
                <a:spcPts val="200"/>
              </a:spcBef>
              <a:buFont typeface="Arial" panose="020B0604020202020204" pitchFamily="34" charset="0"/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B3D6A00D-B83A-41EA-BC52-5DF92DFE2B00}"/>
              </a:ext>
            </a:extLst>
          </p:cNvPr>
          <p:cNvSpPr txBox="1">
            <a:spLocks/>
          </p:cNvSpPr>
          <p:nvPr/>
        </p:nvSpPr>
        <p:spPr>
          <a:xfrm>
            <a:off x="972414" y="4259984"/>
            <a:ext cx="10360605" cy="199061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latin typeface="+mj-lt"/>
              </a:rPr>
              <a:t>3: Inside the function, you want to change the value at the address (not the address itself)!</a:t>
            </a:r>
          </a:p>
          <a:p>
            <a:pPr lvl="1"/>
            <a:r>
              <a:rPr lang="en-US" dirty="0">
                <a:latin typeface="+mj-lt"/>
              </a:rPr>
              <a:t>So:</a:t>
            </a:r>
            <a:r>
              <a:rPr lang="en-US" b="1" dirty="0">
                <a:solidFill>
                  <a:srgbClr val="C00000"/>
                </a:solidFill>
                <a:latin typeface="+mj-lt"/>
              </a:rPr>
              <a:t>	 </a:t>
            </a:r>
          </a:p>
          <a:p>
            <a:pPr marL="914400" lvl="2" indent="0">
              <a:buNone/>
            </a:pPr>
            <a:r>
              <a:rPr lang="en-US" b="1" dirty="0">
                <a:solidFill>
                  <a:srgbClr val="C00000"/>
                </a:solidFill>
                <a:latin typeface="+mj-lt"/>
              </a:rPr>
              <a:t>void </a:t>
            </a:r>
            <a:r>
              <a:rPr lang="en-US" b="1" dirty="0" err="1">
                <a:solidFill>
                  <a:srgbClr val="C00000"/>
                </a:solidFill>
                <a:latin typeface="+mj-lt"/>
              </a:rPr>
              <a:t>calcSomethingFunc</a:t>
            </a:r>
            <a:r>
              <a:rPr lang="en-US" b="1" dirty="0">
                <a:solidFill>
                  <a:srgbClr val="C00000"/>
                </a:solidFill>
                <a:latin typeface="+mj-lt"/>
              </a:rPr>
              <a:t>(int *y) {</a:t>
            </a:r>
          </a:p>
          <a:p>
            <a:pPr marL="914400" lvl="2" indent="0">
              <a:buNone/>
            </a:pPr>
            <a:r>
              <a:rPr lang="en-US" b="1" dirty="0">
                <a:solidFill>
                  <a:srgbClr val="C00000"/>
                </a:solidFill>
                <a:latin typeface="+mj-lt"/>
              </a:rPr>
              <a:t>	*y = *y +7;  // now the value is changed to 10</a:t>
            </a:r>
          </a:p>
          <a:p>
            <a:pPr marL="914400" lvl="2" indent="0">
              <a:buNone/>
            </a:pPr>
            <a:r>
              <a:rPr lang="en-US" b="1" dirty="0">
                <a:solidFill>
                  <a:srgbClr val="C00000"/>
                </a:solidFill>
                <a:latin typeface="+mj-lt"/>
              </a:rPr>
              <a:t>}</a:t>
            </a:r>
          </a:p>
          <a:p>
            <a:pPr lvl="1"/>
            <a:endParaRPr lang="en-US" dirty="0"/>
          </a:p>
        </p:txBody>
      </p:sp>
      <p:sp>
        <p:nvSpPr>
          <p:cNvPr id="3" name="Star: 5 Points 2">
            <a:extLst>
              <a:ext uri="{FF2B5EF4-FFF2-40B4-BE49-F238E27FC236}">
                <a16:creationId xmlns:a16="http://schemas.microsoft.com/office/drawing/2014/main" id="{596E392D-3588-4275-93CF-BA168DE85C8E}"/>
              </a:ext>
            </a:extLst>
          </p:cNvPr>
          <p:cNvSpPr/>
          <p:nvPr/>
        </p:nvSpPr>
        <p:spPr>
          <a:xfrm>
            <a:off x="532015" y="665018"/>
            <a:ext cx="440399" cy="426720"/>
          </a:xfrm>
          <a:prstGeom prst="star5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Star: 5 Points 14">
            <a:extLst>
              <a:ext uri="{FF2B5EF4-FFF2-40B4-BE49-F238E27FC236}">
                <a16:creationId xmlns:a16="http://schemas.microsoft.com/office/drawing/2014/main" id="{6DBD79E2-05C2-4633-AEF7-A1CF52637944}"/>
              </a:ext>
            </a:extLst>
          </p:cNvPr>
          <p:cNvSpPr/>
          <p:nvPr/>
        </p:nvSpPr>
        <p:spPr>
          <a:xfrm>
            <a:off x="536082" y="2593592"/>
            <a:ext cx="440399" cy="426720"/>
          </a:xfrm>
          <a:prstGeom prst="star5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Star: 5 Points 15">
            <a:extLst>
              <a:ext uri="{FF2B5EF4-FFF2-40B4-BE49-F238E27FC236}">
                <a16:creationId xmlns:a16="http://schemas.microsoft.com/office/drawing/2014/main" id="{F543B232-0C39-4A55-A50D-CC0490D3D941}"/>
              </a:ext>
            </a:extLst>
          </p:cNvPr>
          <p:cNvSpPr/>
          <p:nvPr/>
        </p:nvSpPr>
        <p:spPr>
          <a:xfrm>
            <a:off x="519990" y="4244577"/>
            <a:ext cx="440399" cy="426720"/>
          </a:xfrm>
          <a:prstGeom prst="star5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1418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7676" y="57256"/>
            <a:ext cx="8893386" cy="652006"/>
          </a:xfrm>
        </p:spPr>
        <p:txBody>
          <a:bodyPr>
            <a:normAutofit/>
          </a:bodyPr>
          <a:lstStyle/>
          <a:p>
            <a:r>
              <a:rPr lang="en-US" dirty="0"/>
              <a:t>NOTE THIS!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C0A3BDD2-5EFD-410E-BA49-9355B1EC6D69}"/>
              </a:ext>
            </a:extLst>
          </p:cNvPr>
          <p:cNvSpPr txBox="1">
            <a:spLocks/>
          </p:cNvSpPr>
          <p:nvPr/>
        </p:nvSpPr>
        <p:spPr>
          <a:xfrm>
            <a:off x="475033" y="1235735"/>
            <a:ext cx="10032255" cy="1832884"/>
          </a:xfrm>
          <a:prstGeom prst="rect">
            <a:avLst/>
          </a:prstGeom>
          <a:solidFill>
            <a:schemeClr val="accent2">
              <a:lumMod val="50000"/>
            </a:schemeClr>
          </a:solidFill>
          <a:ln w="57150"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00050" lvl="1" indent="0">
              <a:spcBef>
                <a:spcPts val="200"/>
              </a:spcBef>
              <a:buFont typeface="Arial" panose="020B0604020202020204" pitchFamily="34" charset="0"/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DF125054-960F-41EA-A59C-FBB82550EABA}"/>
              </a:ext>
            </a:extLst>
          </p:cNvPr>
          <p:cNvSpPr txBox="1">
            <a:spLocks/>
          </p:cNvSpPr>
          <p:nvPr/>
        </p:nvSpPr>
        <p:spPr>
          <a:xfrm>
            <a:off x="407676" y="1582931"/>
            <a:ext cx="9748763" cy="128995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spcBef>
                <a:spcPts val="2500"/>
              </a:spcBef>
              <a:buNone/>
            </a:pPr>
            <a:r>
              <a:rPr lang="en-US" sz="2500" dirty="0">
                <a:solidFill>
                  <a:schemeClr val="bg1"/>
                </a:solidFill>
                <a:latin typeface="+mj-lt"/>
              </a:rPr>
              <a:t>In C:  </a:t>
            </a:r>
            <a:r>
              <a:rPr lang="en-US" sz="2500" dirty="0">
                <a:solidFill>
                  <a:srgbClr val="FFC000"/>
                </a:solidFill>
                <a:latin typeface="+mj-lt"/>
              </a:rPr>
              <a:t>Call by Pointer </a:t>
            </a:r>
            <a:r>
              <a:rPr lang="en-US" sz="2500" dirty="0">
                <a:solidFill>
                  <a:schemeClr val="bg1"/>
                </a:solidFill>
                <a:latin typeface="+mj-lt"/>
              </a:rPr>
              <a:t>is also known as </a:t>
            </a:r>
            <a:r>
              <a:rPr lang="en-US" sz="2500" dirty="0">
                <a:solidFill>
                  <a:srgbClr val="FFC000"/>
                </a:solidFill>
                <a:latin typeface="+mj-lt"/>
              </a:rPr>
              <a:t>Call By Reference (bleh)</a:t>
            </a:r>
          </a:p>
          <a:p>
            <a:pPr marL="457200" lvl="1" indent="0">
              <a:spcBef>
                <a:spcPts val="1400"/>
              </a:spcBef>
              <a:buNone/>
            </a:pPr>
            <a:r>
              <a:rPr lang="en-US" sz="2500" b="1" i="1" dirty="0">
                <a:solidFill>
                  <a:srgbClr val="FFC000"/>
                </a:solidFill>
                <a:latin typeface="+mj-lt"/>
              </a:rPr>
              <a:t>CALL BY REFERENCE </a:t>
            </a:r>
            <a:r>
              <a:rPr lang="en-US" sz="2500" i="1" dirty="0">
                <a:solidFill>
                  <a:schemeClr val="bg1"/>
                </a:solidFill>
                <a:latin typeface="+mj-lt"/>
              </a:rPr>
              <a:t> is something else in C++!!!</a:t>
            </a:r>
          </a:p>
          <a:p>
            <a:pPr lvl="1"/>
            <a:endParaRPr lang="en-US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529F3D42-7D4D-4D5F-A31D-3BEC78D6C9DD}"/>
              </a:ext>
            </a:extLst>
          </p:cNvPr>
          <p:cNvSpPr txBox="1">
            <a:spLocks/>
          </p:cNvSpPr>
          <p:nvPr/>
        </p:nvSpPr>
        <p:spPr>
          <a:xfrm>
            <a:off x="475033" y="3857450"/>
            <a:ext cx="10032255" cy="1911505"/>
          </a:xfrm>
          <a:prstGeom prst="rect">
            <a:avLst/>
          </a:prstGeom>
          <a:solidFill>
            <a:schemeClr val="accent2">
              <a:lumMod val="50000"/>
            </a:schemeClr>
          </a:solidFill>
          <a:ln w="57150"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00050" lvl="1" indent="0">
              <a:spcBef>
                <a:spcPts val="200"/>
              </a:spcBef>
              <a:buFont typeface="Arial" panose="020B0604020202020204" pitchFamily="34" charset="0"/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F98A4089-3CC7-4E72-853D-B9E4F91B8655}"/>
              </a:ext>
            </a:extLst>
          </p:cNvPr>
          <p:cNvSpPr txBox="1">
            <a:spLocks/>
          </p:cNvSpPr>
          <p:nvPr/>
        </p:nvSpPr>
        <p:spPr>
          <a:xfrm>
            <a:off x="407676" y="4230782"/>
            <a:ext cx="9748763" cy="125799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spcBef>
                <a:spcPts val="5000"/>
              </a:spcBef>
              <a:buNone/>
            </a:pPr>
            <a:r>
              <a:rPr lang="en-US" sz="2500" b="1" i="1" dirty="0">
                <a:solidFill>
                  <a:srgbClr val="FFC000"/>
                </a:solidFill>
                <a:latin typeface="+mj-lt"/>
              </a:rPr>
              <a:t>Call  by Pointer</a:t>
            </a:r>
            <a:r>
              <a:rPr lang="en-US" sz="2500" b="1" i="1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2500" i="1" dirty="0">
                <a:solidFill>
                  <a:schemeClr val="bg1"/>
                </a:solidFill>
                <a:latin typeface="+mj-lt"/>
              </a:rPr>
              <a:t>and</a:t>
            </a:r>
            <a:r>
              <a:rPr lang="en-US" sz="2500" b="1" i="1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2500" b="1" i="1" dirty="0">
                <a:solidFill>
                  <a:srgbClr val="FFC000"/>
                </a:solidFill>
                <a:latin typeface="+mj-lt"/>
              </a:rPr>
              <a:t>Call by Reference </a:t>
            </a:r>
            <a:r>
              <a:rPr lang="en-US" sz="2500" i="1" dirty="0">
                <a:solidFill>
                  <a:schemeClr val="bg1"/>
                </a:solidFill>
                <a:latin typeface="+mj-lt"/>
              </a:rPr>
              <a:t>are not the same in C++</a:t>
            </a:r>
          </a:p>
          <a:p>
            <a:pPr marL="457200" lvl="1" indent="0">
              <a:spcBef>
                <a:spcPts val="1400"/>
              </a:spcBef>
              <a:buNone/>
            </a:pPr>
            <a:r>
              <a:rPr lang="en-US" sz="2500" i="1" dirty="0">
                <a:solidFill>
                  <a:schemeClr val="bg1"/>
                </a:solidFill>
                <a:latin typeface="+mj-lt"/>
              </a:rPr>
              <a:t>(We will discuss Call by Reference shortly…)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55391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087" y="1724951"/>
            <a:ext cx="4145280" cy="2514540"/>
          </a:xfrm>
        </p:spPr>
        <p:txBody>
          <a:bodyPr>
            <a:normAutofit/>
          </a:bodyPr>
          <a:lstStyle/>
          <a:p>
            <a:r>
              <a:rPr lang="en-US" dirty="0"/>
              <a:t>Example of </a:t>
            </a:r>
            <a:br>
              <a:rPr lang="en-US" dirty="0"/>
            </a:br>
            <a:r>
              <a:rPr lang="en-US" dirty="0"/>
              <a:t>Call By Pointer: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1DD0BE6-71E4-4EE6-AFAC-B0B115B88B9B}"/>
              </a:ext>
            </a:extLst>
          </p:cNvPr>
          <p:cNvSpPr/>
          <p:nvPr/>
        </p:nvSpPr>
        <p:spPr>
          <a:xfrm>
            <a:off x="4045528" y="0"/>
            <a:ext cx="8107680" cy="6395258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61905" y="138545"/>
            <a:ext cx="7886008" cy="6179127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200"/>
              </a:spcBef>
              <a:buNone/>
            </a:pPr>
            <a:r>
              <a:rPr lang="en-US" sz="155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void change2(int *x, int *y);  </a:t>
            </a:r>
            <a:r>
              <a:rPr lang="en-US" sz="155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// parameters are </a:t>
            </a:r>
            <a:r>
              <a:rPr lang="en-US" sz="1550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ADDRESSES</a:t>
            </a:r>
            <a:r>
              <a:rPr lang="en-US" sz="155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en-US" sz="1550" dirty="0" err="1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ints</a:t>
            </a:r>
            <a:endParaRPr lang="en-US" sz="1550" dirty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200"/>
              </a:spcBef>
              <a:buNone/>
            </a:pPr>
            <a:endParaRPr lang="en-US" sz="1550" dirty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200"/>
              </a:spcBef>
              <a:buNone/>
            </a:pPr>
            <a:r>
              <a:rPr lang="en-US" sz="155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 main () {</a:t>
            </a:r>
          </a:p>
          <a:p>
            <a:pPr marL="0" indent="0">
              <a:lnSpc>
                <a:spcPct val="100000"/>
              </a:lnSpc>
              <a:spcBef>
                <a:spcPts val="200"/>
              </a:spcBef>
              <a:buNone/>
            </a:pPr>
            <a:r>
              <a:rPr lang="en-US" sz="155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int a = 100;</a:t>
            </a:r>
          </a:p>
          <a:p>
            <a:pPr marL="0" indent="0">
              <a:lnSpc>
                <a:spcPct val="100000"/>
              </a:lnSpc>
              <a:spcBef>
                <a:spcPts val="200"/>
              </a:spcBef>
              <a:buNone/>
            </a:pPr>
            <a:r>
              <a:rPr lang="en-US" sz="155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int b = 200;</a:t>
            </a:r>
          </a:p>
          <a:p>
            <a:pPr marL="0" indent="0">
              <a:lnSpc>
                <a:spcPct val="100000"/>
              </a:lnSpc>
              <a:spcBef>
                <a:spcPts val="200"/>
              </a:spcBef>
              <a:buNone/>
            </a:pPr>
            <a:r>
              <a:rPr lang="en-US" sz="155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/* calling a function to change the values.</a:t>
            </a:r>
          </a:p>
          <a:p>
            <a:pPr marL="0" indent="0">
              <a:lnSpc>
                <a:spcPct val="100000"/>
              </a:lnSpc>
              <a:spcBef>
                <a:spcPts val="200"/>
              </a:spcBef>
              <a:buNone/>
            </a:pPr>
            <a:r>
              <a:rPr lang="en-US" sz="155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*  &amp;a gets at the address of a</a:t>
            </a:r>
          </a:p>
          <a:p>
            <a:pPr marL="0" indent="0">
              <a:lnSpc>
                <a:spcPct val="100000"/>
              </a:lnSpc>
              <a:spcBef>
                <a:spcPts val="200"/>
              </a:spcBef>
              <a:buNone/>
            </a:pPr>
            <a:r>
              <a:rPr lang="en-US" sz="155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*  &amp;b gets at the address of b</a:t>
            </a:r>
          </a:p>
          <a:p>
            <a:pPr marL="0" indent="0">
              <a:lnSpc>
                <a:spcPct val="100000"/>
              </a:lnSpc>
              <a:spcBef>
                <a:spcPts val="200"/>
              </a:spcBef>
              <a:buNone/>
            </a:pPr>
            <a:r>
              <a:rPr lang="en-US" sz="155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*/</a:t>
            </a:r>
          </a:p>
          <a:p>
            <a:pPr marL="0" indent="0">
              <a:lnSpc>
                <a:spcPct val="100000"/>
              </a:lnSpc>
              <a:spcBef>
                <a:spcPts val="200"/>
              </a:spcBef>
              <a:buNone/>
            </a:pPr>
            <a:r>
              <a:rPr lang="en-US" sz="155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change2(&amp;a, &amp;b);	</a:t>
            </a:r>
            <a:r>
              <a:rPr lang="en-US" sz="155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//sending in </a:t>
            </a:r>
            <a:r>
              <a:rPr lang="en-US" sz="1550" b="1" u="sng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addresses in memory</a:t>
            </a:r>
          </a:p>
          <a:p>
            <a:pPr marL="0" indent="0">
              <a:lnSpc>
                <a:spcPct val="100000"/>
              </a:lnSpc>
              <a:spcBef>
                <a:spcPts val="200"/>
              </a:spcBef>
              <a:buNone/>
            </a:pPr>
            <a:r>
              <a:rPr lang="en-US" sz="155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1550" dirty="0" err="1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cout</a:t>
            </a:r>
            <a:r>
              <a:rPr lang="en-US" sz="155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&lt;&lt; "After change, value of a :" &lt;&lt; a &lt;&lt; </a:t>
            </a:r>
            <a:r>
              <a:rPr lang="en-US" sz="1550" dirty="0" err="1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endl</a:t>
            </a:r>
            <a:r>
              <a:rPr lang="en-US" sz="155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0" indent="0">
              <a:lnSpc>
                <a:spcPct val="100000"/>
              </a:lnSpc>
              <a:spcBef>
                <a:spcPts val="200"/>
              </a:spcBef>
              <a:buNone/>
            </a:pPr>
            <a:r>
              <a:rPr lang="en-US" sz="155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1550" dirty="0" err="1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cout</a:t>
            </a:r>
            <a:r>
              <a:rPr lang="en-US" sz="155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&lt;&lt; "After change, value of b :" &lt;&lt; b &lt;&lt; </a:t>
            </a:r>
            <a:r>
              <a:rPr lang="en-US" sz="1550" dirty="0" err="1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endl</a:t>
            </a:r>
            <a:r>
              <a:rPr lang="en-US" sz="155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0" indent="0">
              <a:lnSpc>
                <a:spcPct val="100000"/>
              </a:lnSpc>
              <a:spcBef>
                <a:spcPts val="200"/>
              </a:spcBef>
              <a:buNone/>
            </a:pPr>
            <a:r>
              <a:rPr lang="en-US" sz="155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return 0;</a:t>
            </a:r>
          </a:p>
          <a:p>
            <a:pPr marL="0" indent="0">
              <a:lnSpc>
                <a:spcPct val="100000"/>
              </a:lnSpc>
              <a:spcBef>
                <a:spcPts val="200"/>
              </a:spcBef>
              <a:buNone/>
            </a:pPr>
            <a:r>
              <a:rPr lang="en-US" sz="155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} //main</a:t>
            </a:r>
          </a:p>
          <a:p>
            <a:pPr marL="0" indent="0">
              <a:lnSpc>
                <a:spcPct val="100000"/>
              </a:lnSpc>
              <a:spcBef>
                <a:spcPts val="200"/>
              </a:spcBef>
              <a:buNone/>
            </a:pPr>
            <a:endParaRPr lang="en-US" sz="1550" dirty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200"/>
              </a:spcBef>
              <a:buNone/>
            </a:pPr>
            <a:r>
              <a:rPr lang="en-US" sz="155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void change2(int *x, int *y)  </a:t>
            </a:r>
            <a:r>
              <a:rPr lang="en-US" sz="155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// parameters hold addresses of </a:t>
            </a:r>
            <a:r>
              <a:rPr lang="en-US" sz="1550" dirty="0" err="1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ints</a:t>
            </a:r>
            <a:r>
              <a:rPr lang="en-US" sz="155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1550" b="1" i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 and y are pointers!)</a:t>
            </a:r>
          </a:p>
          <a:p>
            <a:pPr marL="0" indent="0">
              <a:lnSpc>
                <a:spcPct val="100000"/>
              </a:lnSpc>
              <a:spcBef>
                <a:spcPts val="200"/>
              </a:spcBef>
              <a:buNone/>
            </a:pPr>
            <a:r>
              <a:rPr lang="en-US" sz="155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{  *x -=50; </a:t>
            </a:r>
            <a:r>
              <a:rPr lang="en-US" sz="155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// x holds an address.  Go to that address and modify the value inside that address</a:t>
            </a:r>
          </a:p>
          <a:p>
            <a:pPr marL="0" indent="0">
              <a:lnSpc>
                <a:spcPct val="100000"/>
              </a:lnSpc>
              <a:spcBef>
                <a:spcPts val="200"/>
              </a:spcBef>
              <a:buNone/>
            </a:pPr>
            <a:r>
              <a:rPr lang="en-US" sz="155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*y /=2; 		</a:t>
            </a:r>
            <a:r>
              <a:rPr lang="en-US" sz="155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// modifies the value at address that y holds</a:t>
            </a:r>
          </a:p>
          <a:p>
            <a:pPr marL="0" indent="0">
              <a:lnSpc>
                <a:spcPct val="100000"/>
              </a:lnSpc>
              <a:spcBef>
                <a:spcPts val="200"/>
              </a:spcBef>
              <a:buNone/>
            </a:pPr>
            <a:r>
              <a:rPr lang="en-US" sz="155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return;</a:t>
            </a:r>
          </a:p>
          <a:p>
            <a:pPr marL="0" indent="0">
              <a:lnSpc>
                <a:spcPct val="100000"/>
              </a:lnSpc>
              <a:spcBef>
                <a:spcPts val="200"/>
              </a:spcBef>
              <a:buNone/>
            </a:pPr>
            <a:r>
              <a:rPr lang="en-US" sz="1550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} //change2</a:t>
            </a:r>
          </a:p>
          <a:p>
            <a:pPr marL="0" indent="0">
              <a:lnSpc>
                <a:spcPct val="100000"/>
              </a:lnSpc>
              <a:spcBef>
                <a:spcPts val="200"/>
              </a:spcBef>
              <a:buNone/>
            </a:pPr>
            <a:endParaRPr lang="en-US" sz="1550" dirty="0">
              <a:solidFill>
                <a:schemeClr val="tx1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200"/>
              </a:spcBef>
              <a:buNone/>
            </a:pPr>
            <a:r>
              <a:rPr lang="en-US" sz="1550" b="1" i="1" dirty="0">
                <a:solidFill>
                  <a:schemeClr val="bg1"/>
                </a:solidFill>
                <a:latin typeface="+mj-lt"/>
              </a:rPr>
              <a:t>Now we can change parameter values and they will stay changed outside of the function!</a:t>
            </a:r>
          </a:p>
        </p:txBody>
      </p:sp>
    </p:spTree>
    <p:extLst>
      <p:ext uri="{BB962C8B-B14F-4D97-AF65-F5344CB8AC3E}">
        <p14:creationId xmlns:p14="http://schemas.microsoft.com/office/powerpoint/2010/main" val="31221658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9D2806-C99B-4F74-9BD6-E197213FAF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174" y="64467"/>
            <a:ext cx="11815157" cy="639344"/>
          </a:xfrm>
        </p:spPr>
        <p:txBody>
          <a:bodyPr/>
          <a:lstStyle/>
          <a:p>
            <a:r>
              <a:rPr lang="en-US" dirty="0"/>
              <a:t>Call By Value </a:t>
            </a:r>
            <a:r>
              <a:rPr lang="en-US" dirty="0">
                <a:solidFill>
                  <a:schemeClr val="accent1"/>
                </a:solidFill>
              </a:rPr>
              <a:t>VS</a:t>
            </a:r>
            <a:r>
              <a:rPr lang="en-US" dirty="0"/>
              <a:t> Call by pointer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AFDFAA-BA22-4815-80E7-DC17CCC91F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9381" y="798022"/>
            <a:ext cx="6367550" cy="4445319"/>
          </a:xfrm>
          <a:solidFill>
            <a:schemeClr val="bg2"/>
          </a:solidFill>
          <a:ln w="57150">
            <a:solidFill>
              <a:schemeClr val="accent1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0070C0"/>
                </a:solidFill>
              </a:rPr>
              <a:t>  Why use Call by Value?</a:t>
            </a:r>
            <a:r>
              <a:rPr lang="en-US" dirty="0"/>
              <a:t> </a:t>
            </a:r>
          </a:p>
          <a:p>
            <a:r>
              <a:rPr lang="en-US" sz="1700" dirty="0"/>
              <a:t>Provides Protection:</a:t>
            </a:r>
          </a:p>
          <a:p>
            <a:pPr lvl="1"/>
            <a:r>
              <a:rPr lang="en-US" sz="1700" dirty="0"/>
              <a:t>Can’t accidentally change a value in another function</a:t>
            </a:r>
          </a:p>
          <a:p>
            <a:pPr lvl="1"/>
            <a:r>
              <a:rPr lang="en-US" sz="1700" dirty="0"/>
              <a:t>Make sure, if you’re working with others, they don’t accidentally change the value</a:t>
            </a:r>
          </a:p>
          <a:p>
            <a:pPr lvl="2"/>
            <a:r>
              <a:rPr lang="en-US" sz="1700" dirty="0"/>
              <a:t>Maintain “privacy”</a:t>
            </a:r>
          </a:p>
          <a:p>
            <a:r>
              <a:rPr lang="en-US" sz="1700" dirty="0"/>
              <a:t>More straightforward</a:t>
            </a:r>
          </a:p>
          <a:p>
            <a:pPr lvl="1"/>
            <a:r>
              <a:rPr lang="en-US" sz="1700" dirty="0"/>
              <a:t>if you’re not changing a value, why send in a pointer?</a:t>
            </a:r>
          </a:p>
          <a:p>
            <a:r>
              <a:rPr lang="en-US" sz="1700" dirty="0"/>
              <a:t>Enhances readability</a:t>
            </a:r>
          </a:p>
          <a:p>
            <a:pPr lvl="1"/>
            <a:r>
              <a:rPr lang="en-US" sz="1700" dirty="0"/>
              <a:t>When using call by value, you know the </a:t>
            </a:r>
            <a:br>
              <a:rPr lang="en-US" sz="1700" dirty="0"/>
            </a:br>
            <a:r>
              <a:rPr lang="en-US" sz="1700" dirty="0"/>
              <a:t>values aren’t designed to be changed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ED736AC-1C90-4867-A786-C7F1510A6807}"/>
              </a:ext>
            </a:extLst>
          </p:cNvPr>
          <p:cNvSpPr txBox="1">
            <a:spLocks/>
          </p:cNvSpPr>
          <p:nvPr/>
        </p:nvSpPr>
        <p:spPr>
          <a:xfrm>
            <a:off x="6245629" y="1684713"/>
            <a:ext cx="5802284" cy="45886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57150">
            <a:solidFill>
              <a:schemeClr val="accent1">
                <a:lumMod val="50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70C0"/>
                </a:solidFill>
              </a:rPr>
              <a:t>Why use Call by Pointer?</a:t>
            </a:r>
          </a:p>
          <a:p>
            <a:pPr lvl="1"/>
            <a:r>
              <a:rPr lang="en-US" sz="1800" dirty="0"/>
              <a:t>Makes code more readable</a:t>
            </a:r>
          </a:p>
          <a:p>
            <a:pPr lvl="2"/>
            <a:r>
              <a:rPr lang="en-US" sz="1600" dirty="0"/>
              <a:t>Can change variables from one function within the confines of another function</a:t>
            </a:r>
          </a:p>
          <a:p>
            <a:pPr lvl="1"/>
            <a:r>
              <a:rPr lang="en-US" sz="1800" dirty="0"/>
              <a:t>Reduces or eliminates the need for global variables</a:t>
            </a:r>
          </a:p>
          <a:p>
            <a:pPr lvl="3"/>
            <a:r>
              <a:rPr lang="en-US" sz="1400" dirty="0"/>
              <a:t>Better form (I was taught never to use global variables)</a:t>
            </a:r>
          </a:p>
          <a:p>
            <a:pPr lvl="4"/>
            <a:r>
              <a:rPr lang="en-US" sz="1400" dirty="0"/>
              <a:t>Easier to read</a:t>
            </a:r>
          </a:p>
          <a:p>
            <a:pPr lvl="4"/>
            <a:r>
              <a:rPr lang="en-US" sz="1400" dirty="0"/>
              <a:t>Don’t have variables sticking around when you’re done with them</a:t>
            </a:r>
          </a:p>
          <a:p>
            <a:pPr lvl="1"/>
            <a:r>
              <a:rPr lang="en-US" sz="1800" dirty="0"/>
              <a:t>Can change what a variable points to (invaluable in data structures!)</a:t>
            </a:r>
          </a:p>
        </p:txBody>
      </p:sp>
    </p:spTree>
    <p:extLst>
      <p:ext uri="{BB962C8B-B14F-4D97-AF65-F5344CB8AC3E}">
        <p14:creationId xmlns:p14="http://schemas.microsoft.com/office/powerpoint/2010/main" val="6461893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552" y="105756"/>
            <a:ext cx="8596668" cy="787400"/>
          </a:xfrm>
        </p:spPr>
        <p:txBody>
          <a:bodyPr/>
          <a:lstStyle/>
          <a:p>
            <a:r>
              <a:rPr lang="en-US" dirty="0"/>
              <a:t>Summary so far: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0D6A35F-7EAC-4835-BC99-8A2DE6168255}"/>
              </a:ext>
            </a:extLst>
          </p:cNvPr>
          <p:cNvSpPr/>
          <p:nvPr/>
        </p:nvSpPr>
        <p:spPr>
          <a:xfrm>
            <a:off x="443345" y="1008611"/>
            <a:ext cx="11515899" cy="520376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571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124989"/>
            <a:ext cx="8727131" cy="5048596"/>
          </a:xfrm>
        </p:spPr>
        <p:txBody>
          <a:bodyPr>
            <a:normAutofit fontScale="85000" lnSpcReduction="20000"/>
          </a:bodyPr>
          <a:lstStyle/>
          <a:p>
            <a:pPr marL="0" indent="0">
              <a:spcBef>
                <a:spcPts val="200"/>
              </a:spcBef>
              <a:buNone/>
            </a:pPr>
            <a:r>
              <a:rPr lang="en-US" b="1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Variables:</a:t>
            </a:r>
          </a:p>
          <a:p>
            <a:pPr>
              <a:spcBef>
                <a:spcPts val="200"/>
              </a:spcBef>
            </a:pPr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3 parts:</a:t>
            </a:r>
          </a:p>
          <a:p>
            <a:pPr lvl="1">
              <a:spcBef>
                <a:spcPts val="200"/>
              </a:spcBef>
            </a:pPr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Name, </a:t>
            </a:r>
          </a:p>
          <a:p>
            <a:pPr lvl="1">
              <a:spcBef>
                <a:spcPts val="200"/>
              </a:spcBef>
            </a:pPr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value, </a:t>
            </a:r>
          </a:p>
          <a:p>
            <a:pPr lvl="1">
              <a:spcBef>
                <a:spcPts val="200"/>
              </a:spcBef>
            </a:pPr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Address</a:t>
            </a:r>
          </a:p>
          <a:p>
            <a:pPr>
              <a:spcBef>
                <a:spcPts val="200"/>
              </a:spcBef>
            </a:pPr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To get the address: &amp;</a:t>
            </a:r>
          </a:p>
          <a:p>
            <a:pPr>
              <a:spcBef>
                <a:spcPts val="200"/>
              </a:spcBef>
            </a:pPr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To hold the address: *</a:t>
            </a:r>
          </a:p>
          <a:p>
            <a:pPr>
              <a:spcBef>
                <a:spcPts val="200"/>
              </a:spcBef>
            </a:pPr>
            <a:endParaRPr lang="en-US" dirty="0">
              <a:solidFill>
                <a:schemeClr val="accent2">
                  <a:lumMod val="50000"/>
                </a:schemeClr>
              </a:solidFill>
              <a:latin typeface="+mj-lt"/>
            </a:endParaRPr>
          </a:p>
          <a:p>
            <a:pPr marL="0" indent="0">
              <a:spcBef>
                <a:spcPts val="200"/>
              </a:spcBef>
              <a:buNone/>
            </a:pPr>
            <a:r>
              <a:rPr lang="en-US" b="1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Call by value:</a:t>
            </a:r>
          </a:p>
          <a:p>
            <a:pPr>
              <a:spcBef>
                <a:spcPts val="200"/>
              </a:spcBef>
            </a:pPr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Default for primitive </a:t>
            </a:r>
            <a:r>
              <a:rPr lang="en-US">
                <a:solidFill>
                  <a:schemeClr val="accent2">
                    <a:lumMod val="50000"/>
                  </a:schemeClr>
                </a:solidFill>
                <a:latin typeface="+mj-lt"/>
              </a:rPr>
              <a:t>types with parameters </a:t>
            </a:r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in function and method</a:t>
            </a:r>
          </a:p>
          <a:p>
            <a:pPr>
              <a:spcBef>
                <a:spcPts val="200"/>
              </a:spcBef>
            </a:pPr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A copy of the value being sent in is created</a:t>
            </a:r>
          </a:p>
          <a:p>
            <a:pPr>
              <a:spcBef>
                <a:spcPts val="200"/>
              </a:spcBef>
            </a:pPr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Changes to the copy don’t affect the original value</a:t>
            </a:r>
          </a:p>
          <a:p>
            <a:pPr>
              <a:spcBef>
                <a:spcPts val="200"/>
              </a:spcBef>
            </a:pPr>
            <a:endParaRPr lang="en-US" dirty="0">
              <a:solidFill>
                <a:schemeClr val="accent2">
                  <a:lumMod val="50000"/>
                </a:schemeClr>
              </a:solidFill>
              <a:latin typeface="+mj-lt"/>
            </a:endParaRPr>
          </a:p>
          <a:p>
            <a:pPr marL="0" indent="0">
              <a:spcBef>
                <a:spcPts val="200"/>
              </a:spcBef>
              <a:buNone/>
            </a:pPr>
            <a:r>
              <a:rPr lang="en-US" b="1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Call by Pointer:</a:t>
            </a:r>
          </a:p>
          <a:p>
            <a:pPr>
              <a:spcBef>
                <a:spcPts val="200"/>
              </a:spcBef>
            </a:pPr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Send in the address of the variable</a:t>
            </a:r>
          </a:p>
          <a:p>
            <a:pPr>
              <a:spcBef>
                <a:spcPts val="200"/>
              </a:spcBef>
            </a:pPr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Parameter is a pointer</a:t>
            </a:r>
          </a:p>
          <a:p>
            <a:pPr>
              <a:spcBef>
                <a:spcPts val="200"/>
              </a:spcBef>
            </a:pPr>
            <a:r>
              <a:rPr lang="en-US" dirty="0">
                <a:solidFill>
                  <a:schemeClr val="accent2">
                    <a:lumMod val="50000"/>
                  </a:schemeClr>
                </a:solidFill>
                <a:latin typeface="+mj-lt"/>
              </a:rPr>
              <a:t>Changes made to the pointer’s value remain outside of the function</a:t>
            </a:r>
          </a:p>
        </p:txBody>
      </p:sp>
    </p:spTree>
    <p:extLst>
      <p:ext uri="{BB962C8B-B14F-4D97-AF65-F5344CB8AC3E}">
        <p14:creationId xmlns:p14="http://schemas.microsoft.com/office/powerpoint/2010/main" val="3364257858"/>
      </p:ext>
    </p:extLst>
  </p:cSld>
  <p:clrMapOvr>
    <a:masterClrMapping/>
  </p:clrMapOvr>
</p:sld>
</file>

<file path=ppt/theme/theme1.xml><?xml version="1.0" encoding="utf-8"?>
<a:theme xmlns:a="http://schemas.openxmlformats.org/drawingml/2006/main" name="GradientRiseVTI">
  <a:themeElements>
    <a:clrScheme name="AnalogousFromLightSeed_2SEEDS">
      <a:dk1>
        <a:srgbClr val="000000"/>
      </a:dk1>
      <a:lt1>
        <a:srgbClr val="FFFFFF"/>
      </a:lt1>
      <a:dk2>
        <a:srgbClr val="242A41"/>
      </a:dk2>
      <a:lt2>
        <a:srgbClr val="E8E7E2"/>
      </a:lt2>
      <a:accent1>
        <a:srgbClr val="7F8BBA"/>
      </a:accent1>
      <a:accent2>
        <a:srgbClr val="86A8BE"/>
      </a:accent2>
      <a:accent3>
        <a:srgbClr val="A196C6"/>
      </a:accent3>
      <a:accent4>
        <a:srgbClr val="BA8B7F"/>
      </a:accent4>
      <a:accent5>
        <a:srgbClr val="B5A17E"/>
      </a:accent5>
      <a:accent6>
        <a:srgbClr val="A5A772"/>
      </a:accent6>
      <a:hlink>
        <a:srgbClr val="8E8256"/>
      </a:hlink>
      <a:folHlink>
        <a:srgbClr val="7F7F7F"/>
      </a:folHlink>
    </a:clrScheme>
    <a:fontScheme name="Avenir">
      <a:majorFont>
        <a:latin typeface="Avenir Next LT Pro"/>
        <a:ea typeface=""/>
        <a:cs typeface=""/>
      </a:majorFont>
      <a:minorFont>
        <a:latin typeface="Avenir Next LT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radientRiseVTI" id="{C2FC082F-B444-4222-AF20-78444CCB5722}" vid="{39F213E4-0CBC-40CB-B3F6-8C5562B6B99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8921</TotalTime>
  <Words>701</Words>
  <Application>Microsoft Office PowerPoint</Application>
  <PresentationFormat>Widescreen</PresentationFormat>
  <Paragraphs>90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Avenir Next LT Pro</vt:lpstr>
      <vt:lpstr>Avenir Next LT Pro Light</vt:lpstr>
      <vt:lpstr>Wingdings 3</vt:lpstr>
      <vt:lpstr>GradientRiseVTI</vt:lpstr>
      <vt:lpstr>Call By Pointer</vt:lpstr>
      <vt:lpstr>Functions and Methods</vt:lpstr>
      <vt:lpstr>Call By Pointer</vt:lpstr>
      <vt:lpstr>NOTE THIS!</vt:lpstr>
      <vt:lpstr>Example of  Call By Pointer:</vt:lpstr>
      <vt:lpstr>Call By Value VS Call by pointer</vt:lpstr>
      <vt:lpstr>Summary so far: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C++ Basics  (Mostly Review)</dc:title>
  <dc:creator>Yarrington, Debra</dc:creator>
  <cp:lastModifiedBy>Yarrington, Debra</cp:lastModifiedBy>
  <cp:revision>46</cp:revision>
  <dcterms:created xsi:type="dcterms:W3CDTF">2020-07-10T22:50:37Z</dcterms:created>
  <dcterms:modified xsi:type="dcterms:W3CDTF">2020-09-16T20:06:48Z</dcterms:modified>
</cp:coreProperties>
</file>