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73" r:id="rId3"/>
    <p:sldId id="278" r:id="rId4"/>
    <p:sldId id="279" r:id="rId5"/>
    <p:sldId id="280" r:id="rId6"/>
    <p:sldId id="269" r:id="rId7"/>
    <p:sldId id="2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81" autoAdjust="0"/>
    <p:restoredTop sz="94660"/>
  </p:normalViewPr>
  <p:slideViewPr>
    <p:cSldViewPr snapToGrid="0">
      <p:cViewPr>
        <p:scale>
          <a:sx n="90" d="100"/>
          <a:sy n="90" d="100"/>
        </p:scale>
        <p:origin x="26" y="1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C6A264-2707-4DE0-8ABD-71107AE5E18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996177D-1654-434B-9BF5-707411B5BD26}">
      <dgm:prSet/>
      <dgm:spPr/>
      <dgm:t>
        <a:bodyPr/>
        <a:lstStyle/>
        <a:p>
          <a:r>
            <a:rPr lang="en-US"/>
            <a:t>Variables are spaces in memory large enough to hold a value of a certain type.  </a:t>
          </a:r>
        </a:p>
      </dgm:t>
    </dgm:pt>
    <dgm:pt modelId="{838CCC59-2396-4B5F-AC55-012FD14D1DE4}" type="parTrans" cxnId="{90E2C3F3-436E-49A3-B341-F9D2C1919501}">
      <dgm:prSet/>
      <dgm:spPr/>
      <dgm:t>
        <a:bodyPr/>
        <a:lstStyle/>
        <a:p>
          <a:endParaRPr lang="en-US"/>
        </a:p>
      </dgm:t>
    </dgm:pt>
    <dgm:pt modelId="{07E45F89-3BA4-4CEE-9970-3D99F220269E}" type="sibTrans" cxnId="{90E2C3F3-436E-49A3-B341-F9D2C1919501}">
      <dgm:prSet/>
      <dgm:spPr/>
      <dgm:t>
        <a:bodyPr/>
        <a:lstStyle/>
        <a:p>
          <a:endParaRPr lang="en-US"/>
        </a:p>
      </dgm:t>
    </dgm:pt>
    <dgm:pt modelId="{C39A989B-5D9B-4EF0-827A-20B5DF384299}">
      <dgm:prSet/>
      <dgm:spPr/>
      <dgm:t>
        <a:bodyPr/>
        <a:lstStyle/>
        <a:p>
          <a:r>
            <a:rPr lang="en-US"/>
            <a:t>To get the address in memory, add &amp;</a:t>
          </a:r>
        </a:p>
      </dgm:t>
    </dgm:pt>
    <dgm:pt modelId="{B7C97576-3A2F-4C08-B842-490F82168AE7}" type="parTrans" cxnId="{2501FE5C-2A53-43AF-87C3-4CFF388AC81E}">
      <dgm:prSet/>
      <dgm:spPr/>
      <dgm:t>
        <a:bodyPr/>
        <a:lstStyle/>
        <a:p>
          <a:endParaRPr lang="en-US"/>
        </a:p>
      </dgm:t>
    </dgm:pt>
    <dgm:pt modelId="{0D619556-0A4A-469B-9BAA-F93F94A1B484}" type="sibTrans" cxnId="{2501FE5C-2A53-43AF-87C3-4CFF388AC81E}">
      <dgm:prSet/>
      <dgm:spPr/>
      <dgm:t>
        <a:bodyPr/>
        <a:lstStyle/>
        <a:p>
          <a:endParaRPr lang="en-US"/>
        </a:p>
      </dgm:t>
    </dgm:pt>
    <dgm:pt modelId="{F993BB48-DB9D-4BF7-96A0-510CD7289FA3}">
      <dgm:prSet/>
      <dgm:spPr/>
      <dgm:t>
        <a:bodyPr/>
        <a:lstStyle/>
        <a:p>
          <a:r>
            <a:rPr lang="en-US"/>
            <a:t>To have a variable that holds the address, add *</a:t>
          </a:r>
        </a:p>
      </dgm:t>
    </dgm:pt>
    <dgm:pt modelId="{664128C5-13CB-47DA-BAE3-49E6A29F9960}" type="parTrans" cxnId="{0F8C1A8A-96C5-465C-8943-62F34D3720FD}">
      <dgm:prSet/>
      <dgm:spPr/>
      <dgm:t>
        <a:bodyPr/>
        <a:lstStyle/>
        <a:p>
          <a:endParaRPr lang="en-US"/>
        </a:p>
      </dgm:t>
    </dgm:pt>
    <dgm:pt modelId="{00F21426-85E2-42EB-9C4B-E27A29BC9F4C}" type="sibTrans" cxnId="{0F8C1A8A-96C5-465C-8943-62F34D3720FD}">
      <dgm:prSet/>
      <dgm:spPr/>
      <dgm:t>
        <a:bodyPr/>
        <a:lstStyle/>
        <a:p>
          <a:endParaRPr lang="en-US"/>
        </a:p>
      </dgm:t>
    </dgm:pt>
    <dgm:pt modelId="{9E17966C-3D40-4DFC-8FF9-797076C9CD7E}">
      <dgm:prSet/>
      <dgm:spPr/>
      <dgm:t>
        <a:bodyPr/>
        <a:lstStyle/>
        <a:p>
          <a:r>
            <a:rPr lang="en-US"/>
            <a:t>E.g.,</a:t>
          </a:r>
        </a:p>
      </dgm:t>
    </dgm:pt>
    <dgm:pt modelId="{94D743E6-59A0-48DA-A8A0-654D0CEDDA24}" type="parTrans" cxnId="{402F9360-D575-4B3D-B977-6B70AE306035}">
      <dgm:prSet/>
      <dgm:spPr/>
      <dgm:t>
        <a:bodyPr/>
        <a:lstStyle/>
        <a:p>
          <a:endParaRPr lang="en-US"/>
        </a:p>
      </dgm:t>
    </dgm:pt>
    <dgm:pt modelId="{21D7BAC8-1A17-4A5B-B733-96CFE518C6B6}" type="sibTrans" cxnId="{402F9360-D575-4B3D-B977-6B70AE306035}">
      <dgm:prSet/>
      <dgm:spPr/>
      <dgm:t>
        <a:bodyPr/>
        <a:lstStyle/>
        <a:p>
          <a:endParaRPr lang="en-US"/>
        </a:p>
      </dgm:t>
    </dgm:pt>
    <dgm:pt modelId="{AFC4665C-BB9B-4CFB-A653-227004D58045}">
      <dgm:prSet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int x = 3;</a:t>
          </a:r>
        </a:p>
      </dgm:t>
    </dgm:pt>
    <dgm:pt modelId="{4792E7A1-C8DA-4D6E-94EC-B74FC76045DD}" type="parTrans" cxnId="{B0E771A7-B79D-417C-A0E2-576B41CF3FD1}">
      <dgm:prSet/>
      <dgm:spPr/>
      <dgm:t>
        <a:bodyPr/>
        <a:lstStyle/>
        <a:p>
          <a:endParaRPr lang="en-US"/>
        </a:p>
      </dgm:t>
    </dgm:pt>
    <dgm:pt modelId="{F8CAD34D-A6E5-4149-ACCD-0E152C169EC1}" type="sibTrans" cxnId="{B0E771A7-B79D-417C-A0E2-576B41CF3FD1}">
      <dgm:prSet/>
      <dgm:spPr/>
      <dgm:t>
        <a:bodyPr/>
        <a:lstStyle/>
        <a:p>
          <a:endParaRPr lang="en-US"/>
        </a:p>
      </dgm:t>
    </dgm:pt>
    <dgm:pt modelId="{F164C2E9-31EC-4499-92C2-A33C7B3BE246}">
      <dgm:prSet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int *y = &amp;x;</a:t>
          </a:r>
        </a:p>
      </dgm:t>
    </dgm:pt>
    <dgm:pt modelId="{FC0C7287-0E26-4CB4-9BB0-4E910D9AA7EA}" type="parTrans" cxnId="{2B2DA2E6-A5F1-489B-9035-8EA17A97CFF9}">
      <dgm:prSet/>
      <dgm:spPr/>
      <dgm:t>
        <a:bodyPr/>
        <a:lstStyle/>
        <a:p>
          <a:endParaRPr lang="en-US"/>
        </a:p>
      </dgm:t>
    </dgm:pt>
    <dgm:pt modelId="{CD7A096E-88D1-40EA-935E-74B1ABDEC3A0}" type="sibTrans" cxnId="{2B2DA2E6-A5F1-489B-9035-8EA17A97CFF9}">
      <dgm:prSet/>
      <dgm:spPr/>
      <dgm:t>
        <a:bodyPr/>
        <a:lstStyle/>
        <a:p>
          <a:endParaRPr lang="en-US"/>
        </a:p>
      </dgm:t>
    </dgm:pt>
    <dgm:pt modelId="{5B4F20F9-F54E-4398-9B0E-C6CAAEB6B8B5}">
      <dgm:prSet/>
      <dgm:spPr/>
      <dgm:t>
        <a:bodyPr/>
        <a:lstStyle/>
        <a:p>
          <a:r>
            <a:rPr lang="en-US"/>
            <a:t>*y is </a:t>
          </a:r>
          <a:r>
            <a:rPr lang="en-US" b="1" i="1"/>
            <a:t>a pointer </a:t>
          </a:r>
          <a:r>
            <a:rPr lang="en-US"/>
            <a:t>to x</a:t>
          </a:r>
        </a:p>
      </dgm:t>
    </dgm:pt>
    <dgm:pt modelId="{AAD80302-A426-4FC0-84EA-5A21747AB096}" type="parTrans" cxnId="{64A1869F-6141-460B-A3D1-D950F874DF88}">
      <dgm:prSet/>
      <dgm:spPr/>
      <dgm:t>
        <a:bodyPr/>
        <a:lstStyle/>
        <a:p>
          <a:endParaRPr lang="en-US"/>
        </a:p>
      </dgm:t>
    </dgm:pt>
    <dgm:pt modelId="{EA0537F2-AD61-4B56-A017-E4292D6D395F}" type="sibTrans" cxnId="{64A1869F-6141-460B-A3D1-D950F874DF88}">
      <dgm:prSet/>
      <dgm:spPr/>
      <dgm:t>
        <a:bodyPr/>
        <a:lstStyle/>
        <a:p>
          <a:endParaRPr lang="en-US"/>
        </a:p>
      </dgm:t>
    </dgm:pt>
    <dgm:pt modelId="{F0A2DA84-508F-4722-80CE-C5D67FBDE0F8}">
      <dgm:prSet/>
      <dgm:spPr/>
      <dgm:t>
        <a:bodyPr/>
        <a:lstStyle/>
        <a:p>
          <a:r>
            <a:rPr lang="en-US"/>
            <a:t>You can set more than one pointer to point to the same location in memory</a:t>
          </a:r>
        </a:p>
      </dgm:t>
    </dgm:pt>
    <dgm:pt modelId="{E7A80C1C-7AB7-41CC-B89B-9A07D0F8391B}" type="parTrans" cxnId="{81AD5873-DBB4-4368-8390-2626FBCC4966}">
      <dgm:prSet/>
      <dgm:spPr/>
      <dgm:t>
        <a:bodyPr/>
        <a:lstStyle/>
        <a:p>
          <a:endParaRPr lang="en-US"/>
        </a:p>
      </dgm:t>
    </dgm:pt>
    <dgm:pt modelId="{654C8B11-6071-47F7-896B-CA571782F03E}" type="sibTrans" cxnId="{81AD5873-DBB4-4368-8390-2626FBCC4966}">
      <dgm:prSet/>
      <dgm:spPr/>
      <dgm:t>
        <a:bodyPr/>
        <a:lstStyle/>
        <a:p>
          <a:endParaRPr lang="en-US"/>
        </a:p>
      </dgm:t>
    </dgm:pt>
    <dgm:pt modelId="{041C5A43-63DF-47F4-9FFA-9D085DF26565}">
      <dgm:prSet/>
      <dgm:spPr/>
      <dgm:t>
        <a:bodyPr/>
        <a:lstStyle/>
        <a:p>
          <a:r>
            <a:rPr lang="en-US"/>
            <a:t>2 variables can hold the same address </a:t>
          </a:r>
        </a:p>
      </dgm:t>
    </dgm:pt>
    <dgm:pt modelId="{7DED85C7-1D6D-434F-B899-A2861FE09232}" type="parTrans" cxnId="{FE509D95-3FAF-434C-A85A-614C7CB8A8F0}">
      <dgm:prSet/>
      <dgm:spPr/>
      <dgm:t>
        <a:bodyPr/>
        <a:lstStyle/>
        <a:p>
          <a:endParaRPr lang="en-US"/>
        </a:p>
      </dgm:t>
    </dgm:pt>
    <dgm:pt modelId="{1B344271-4746-40BA-A10E-862C64CC3C9A}" type="sibTrans" cxnId="{FE509D95-3FAF-434C-A85A-614C7CB8A8F0}">
      <dgm:prSet/>
      <dgm:spPr/>
      <dgm:t>
        <a:bodyPr/>
        <a:lstStyle/>
        <a:p>
          <a:endParaRPr lang="en-US"/>
        </a:p>
      </dgm:t>
    </dgm:pt>
    <dgm:pt modelId="{06B08931-5F2E-4F76-A9D3-8DDB94DF4CFA}">
      <dgm:prSet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int *z =&amp;x;</a:t>
          </a:r>
        </a:p>
      </dgm:t>
    </dgm:pt>
    <dgm:pt modelId="{E081E02E-FF0E-48F4-B771-CDB1D16BF5E0}" type="parTrans" cxnId="{A5A94D01-3A85-456C-BCB6-1EBFC515DEE4}">
      <dgm:prSet/>
      <dgm:spPr/>
      <dgm:t>
        <a:bodyPr/>
        <a:lstStyle/>
        <a:p>
          <a:endParaRPr lang="en-US"/>
        </a:p>
      </dgm:t>
    </dgm:pt>
    <dgm:pt modelId="{D0EFC6E0-DAAC-4AF8-9FAC-65D1F908601A}" type="sibTrans" cxnId="{A5A94D01-3A85-456C-BCB6-1EBFC515DEE4}">
      <dgm:prSet/>
      <dgm:spPr/>
      <dgm:t>
        <a:bodyPr/>
        <a:lstStyle/>
        <a:p>
          <a:endParaRPr lang="en-US"/>
        </a:p>
      </dgm:t>
    </dgm:pt>
    <dgm:pt modelId="{D85484FF-5A96-490E-A4CF-2C5D4B2CC18F}">
      <dgm:prSet/>
      <dgm:spPr/>
      <dgm:t>
        <a:bodyPr/>
        <a:lstStyle/>
        <a:p>
          <a:r>
            <a:rPr lang="en-US"/>
            <a:t>Or </a:t>
          </a:r>
        </a:p>
      </dgm:t>
    </dgm:pt>
    <dgm:pt modelId="{2B92D8D1-CE0C-4A89-9288-148D824BFA92}" type="parTrans" cxnId="{9125677C-0A9A-4769-85D3-14E472A7CCE2}">
      <dgm:prSet/>
      <dgm:spPr/>
      <dgm:t>
        <a:bodyPr/>
        <a:lstStyle/>
        <a:p>
          <a:endParaRPr lang="en-US"/>
        </a:p>
      </dgm:t>
    </dgm:pt>
    <dgm:pt modelId="{CF968C6C-2792-4829-8A07-BA5C9C762A40}" type="sibTrans" cxnId="{9125677C-0A9A-4769-85D3-14E472A7CCE2}">
      <dgm:prSet/>
      <dgm:spPr/>
      <dgm:t>
        <a:bodyPr/>
        <a:lstStyle/>
        <a:p>
          <a:endParaRPr lang="en-US"/>
        </a:p>
      </dgm:t>
    </dgm:pt>
    <dgm:pt modelId="{38ED78E6-AC2D-4901-AC43-42B7126CF73F}">
      <dgm:prSet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int *z = y;</a:t>
          </a:r>
        </a:p>
      </dgm:t>
    </dgm:pt>
    <dgm:pt modelId="{FD534E8A-7674-4073-943B-39B6710AD594}" type="parTrans" cxnId="{980715C6-4573-4EA6-987E-9529D79F0EE9}">
      <dgm:prSet/>
      <dgm:spPr/>
      <dgm:t>
        <a:bodyPr/>
        <a:lstStyle/>
        <a:p>
          <a:endParaRPr lang="en-US"/>
        </a:p>
      </dgm:t>
    </dgm:pt>
    <dgm:pt modelId="{E5BDDA57-B4D2-4526-A3C3-CD18C0DEDED5}" type="sibTrans" cxnId="{980715C6-4573-4EA6-987E-9529D79F0EE9}">
      <dgm:prSet/>
      <dgm:spPr/>
      <dgm:t>
        <a:bodyPr/>
        <a:lstStyle/>
        <a:p>
          <a:endParaRPr lang="en-US"/>
        </a:p>
      </dgm:t>
    </dgm:pt>
    <dgm:pt modelId="{23B0DC9D-1B7B-4610-95D0-63DEFE46F528}" type="pres">
      <dgm:prSet presAssocID="{8EC6A264-2707-4DE0-8ABD-71107AE5E181}" presName="linear" presStyleCnt="0">
        <dgm:presLayoutVars>
          <dgm:animLvl val="lvl"/>
          <dgm:resizeHandles val="exact"/>
        </dgm:presLayoutVars>
      </dgm:prSet>
      <dgm:spPr/>
    </dgm:pt>
    <dgm:pt modelId="{F157C49A-93DF-4455-A25A-655CD709E335}" type="pres">
      <dgm:prSet presAssocID="{4996177D-1654-434B-9BF5-707411B5BD2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8450C26-1048-4AE4-BB89-6FC77455B900}" type="pres">
      <dgm:prSet presAssocID="{4996177D-1654-434B-9BF5-707411B5BD26}" presName="childText" presStyleLbl="revTx" presStyleIdx="0" presStyleCnt="2">
        <dgm:presLayoutVars>
          <dgm:bulletEnabled val="1"/>
        </dgm:presLayoutVars>
      </dgm:prSet>
      <dgm:spPr/>
    </dgm:pt>
    <dgm:pt modelId="{2D122C18-BDEA-4A76-8DD0-CC314C47A4E5}" type="pres">
      <dgm:prSet presAssocID="{F0A2DA84-508F-4722-80CE-C5D67FBDE0F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411DDB1-538E-4372-BD57-A453AFC691D8}" type="pres">
      <dgm:prSet presAssocID="{F0A2DA84-508F-4722-80CE-C5D67FBDE0F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A5A94D01-3A85-456C-BCB6-1EBFC515DEE4}" srcId="{F0A2DA84-508F-4722-80CE-C5D67FBDE0F8}" destId="{06B08931-5F2E-4F76-A9D3-8DDB94DF4CFA}" srcOrd="1" destOrd="0" parTransId="{E081E02E-FF0E-48F4-B771-CDB1D16BF5E0}" sibTransId="{D0EFC6E0-DAAC-4AF8-9FAC-65D1F908601A}"/>
    <dgm:cxn modelId="{42148934-DDCF-47E4-8D4A-4E71B7BCA61F}" type="presOf" srcId="{38ED78E6-AC2D-4901-AC43-42B7126CF73F}" destId="{4411DDB1-538E-4372-BD57-A453AFC691D8}" srcOrd="0" destOrd="3" presId="urn:microsoft.com/office/officeart/2005/8/layout/vList2"/>
    <dgm:cxn modelId="{02623435-864B-4600-A283-B0BCB1E316DA}" type="presOf" srcId="{F993BB48-DB9D-4BF7-96A0-510CD7289FA3}" destId="{A8450C26-1048-4AE4-BB89-6FC77455B900}" srcOrd="0" destOrd="1" presId="urn:microsoft.com/office/officeart/2005/8/layout/vList2"/>
    <dgm:cxn modelId="{BC7D3C3F-DA84-4DA4-B9DC-1E24959244D0}" type="presOf" srcId="{F164C2E9-31EC-4499-92C2-A33C7B3BE246}" destId="{A8450C26-1048-4AE4-BB89-6FC77455B900}" srcOrd="0" destOrd="4" presId="urn:microsoft.com/office/officeart/2005/8/layout/vList2"/>
    <dgm:cxn modelId="{2501FE5C-2A53-43AF-87C3-4CFF388AC81E}" srcId="{4996177D-1654-434B-9BF5-707411B5BD26}" destId="{C39A989B-5D9B-4EF0-827A-20B5DF384299}" srcOrd="0" destOrd="0" parTransId="{B7C97576-3A2F-4C08-B842-490F82168AE7}" sibTransId="{0D619556-0A4A-469B-9BAA-F93F94A1B484}"/>
    <dgm:cxn modelId="{402F9360-D575-4B3D-B977-6B70AE306035}" srcId="{4996177D-1654-434B-9BF5-707411B5BD26}" destId="{9E17966C-3D40-4DFC-8FF9-797076C9CD7E}" srcOrd="2" destOrd="0" parTransId="{94D743E6-59A0-48DA-A8A0-654D0CEDDA24}" sibTransId="{21D7BAC8-1A17-4A5B-B733-96CFE518C6B6}"/>
    <dgm:cxn modelId="{F4E71B43-322F-4C21-AEFE-2AA22D3F448D}" type="presOf" srcId="{D85484FF-5A96-490E-A4CF-2C5D4B2CC18F}" destId="{4411DDB1-538E-4372-BD57-A453AFC691D8}" srcOrd="0" destOrd="2" presId="urn:microsoft.com/office/officeart/2005/8/layout/vList2"/>
    <dgm:cxn modelId="{44264F69-F7BC-405A-B593-92F4A936E980}" type="presOf" srcId="{06B08931-5F2E-4F76-A9D3-8DDB94DF4CFA}" destId="{4411DDB1-538E-4372-BD57-A453AFC691D8}" srcOrd="0" destOrd="1" presId="urn:microsoft.com/office/officeart/2005/8/layout/vList2"/>
    <dgm:cxn modelId="{FC31374A-2882-488C-AD4B-472208B31A22}" type="presOf" srcId="{8EC6A264-2707-4DE0-8ABD-71107AE5E181}" destId="{23B0DC9D-1B7B-4610-95D0-63DEFE46F528}" srcOrd="0" destOrd="0" presId="urn:microsoft.com/office/officeart/2005/8/layout/vList2"/>
    <dgm:cxn modelId="{81AD5873-DBB4-4368-8390-2626FBCC4966}" srcId="{8EC6A264-2707-4DE0-8ABD-71107AE5E181}" destId="{F0A2DA84-508F-4722-80CE-C5D67FBDE0F8}" srcOrd="1" destOrd="0" parTransId="{E7A80C1C-7AB7-41CC-B89B-9A07D0F8391B}" sibTransId="{654C8B11-6071-47F7-896B-CA571782F03E}"/>
    <dgm:cxn modelId="{41CBD47B-F8B0-4D04-A160-0484E9486134}" type="presOf" srcId="{F0A2DA84-508F-4722-80CE-C5D67FBDE0F8}" destId="{2D122C18-BDEA-4A76-8DD0-CC314C47A4E5}" srcOrd="0" destOrd="0" presId="urn:microsoft.com/office/officeart/2005/8/layout/vList2"/>
    <dgm:cxn modelId="{9125677C-0A9A-4769-85D3-14E472A7CCE2}" srcId="{F0A2DA84-508F-4722-80CE-C5D67FBDE0F8}" destId="{D85484FF-5A96-490E-A4CF-2C5D4B2CC18F}" srcOrd="2" destOrd="0" parTransId="{2B92D8D1-CE0C-4A89-9288-148D824BFA92}" sibTransId="{CF968C6C-2792-4829-8A07-BA5C9C762A40}"/>
    <dgm:cxn modelId="{4939BA81-5A74-40E0-ADB6-74BE43AA5309}" type="presOf" srcId="{5B4F20F9-F54E-4398-9B0E-C6CAAEB6B8B5}" destId="{A8450C26-1048-4AE4-BB89-6FC77455B900}" srcOrd="0" destOrd="5" presId="urn:microsoft.com/office/officeart/2005/8/layout/vList2"/>
    <dgm:cxn modelId="{0F8C1A8A-96C5-465C-8943-62F34D3720FD}" srcId="{4996177D-1654-434B-9BF5-707411B5BD26}" destId="{F993BB48-DB9D-4BF7-96A0-510CD7289FA3}" srcOrd="1" destOrd="0" parTransId="{664128C5-13CB-47DA-BAE3-49E6A29F9960}" sibTransId="{00F21426-85E2-42EB-9C4B-E27A29BC9F4C}"/>
    <dgm:cxn modelId="{FE509D95-3FAF-434C-A85A-614C7CB8A8F0}" srcId="{F0A2DA84-508F-4722-80CE-C5D67FBDE0F8}" destId="{041C5A43-63DF-47F4-9FFA-9D085DF26565}" srcOrd="0" destOrd="0" parTransId="{7DED85C7-1D6D-434F-B899-A2861FE09232}" sibTransId="{1B344271-4746-40BA-A10E-862C64CC3C9A}"/>
    <dgm:cxn modelId="{2428D196-01BA-4304-B17F-2951BB55960A}" type="presOf" srcId="{4996177D-1654-434B-9BF5-707411B5BD26}" destId="{F157C49A-93DF-4455-A25A-655CD709E335}" srcOrd="0" destOrd="0" presId="urn:microsoft.com/office/officeart/2005/8/layout/vList2"/>
    <dgm:cxn modelId="{F9AC549C-DFB5-48E8-B284-356502FF610A}" type="presOf" srcId="{AFC4665C-BB9B-4CFB-A653-227004D58045}" destId="{A8450C26-1048-4AE4-BB89-6FC77455B900}" srcOrd="0" destOrd="3" presId="urn:microsoft.com/office/officeart/2005/8/layout/vList2"/>
    <dgm:cxn modelId="{646B739E-5BFC-459E-AB93-90B80E35BA0C}" type="presOf" srcId="{041C5A43-63DF-47F4-9FFA-9D085DF26565}" destId="{4411DDB1-538E-4372-BD57-A453AFC691D8}" srcOrd="0" destOrd="0" presId="urn:microsoft.com/office/officeart/2005/8/layout/vList2"/>
    <dgm:cxn modelId="{64A1869F-6141-460B-A3D1-D950F874DF88}" srcId="{4996177D-1654-434B-9BF5-707411B5BD26}" destId="{5B4F20F9-F54E-4398-9B0E-C6CAAEB6B8B5}" srcOrd="3" destOrd="0" parTransId="{AAD80302-A426-4FC0-84EA-5A21747AB096}" sibTransId="{EA0537F2-AD61-4B56-A017-E4292D6D395F}"/>
    <dgm:cxn modelId="{B0E771A7-B79D-417C-A0E2-576B41CF3FD1}" srcId="{9E17966C-3D40-4DFC-8FF9-797076C9CD7E}" destId="{AFC4665C-BB9B-4CFB-A653-227004D58045}" srcOrd="0" destOrd="0" parTransId="{4792E7A1-C8DA-4D6E-94EC-B74FC76045DD}" sibTransId="{F8CAD34D-A6E5-4149-ACCD-0E152C169EC1}"/>
    <dgm:cxn modelId="{980715C6-4573-4EA6-987E-9529D79F0EE9}" srcId="{F0A2DA84-508F-4722-80CE-C5D67FBDE0F8}" destId="{38ED78E6-AC2D-4901-AC43-42B7126CF73F}" srcOrd="3" destOrd="0" parTransId="{FD534E8A-7674-4073-943B-39B6710AD594}" sibTransId="{E5BDDA57-B4D2-4526-A3C3-CD18C0DEDED5}"/>
    <dgm:cxn modelId="{F29DDFCB-CB84-492A-9051-D7E32A5D606C}" type="presOf" srcId="{9E17966C-3D40-4DFC-8FF9-797076C9CD7E}" destId="{A8450C26-1048-4AE4-BB89-6FC77455B900}" srcOrd="0" destOrd="2" presId="urn:microsoft.com/office/officeart/2005/8/layout/vList2"/>
    <dgm:cxn modelId="{6FAE3CE1-62D9-415D-A816-AEB7555BF6F5}" type="presOf" srcId="{C39A989B-5D9B-4EF0-827A-20B5DF384299}" destId="{A8450C26-1048-4AE4-BB89-6FC77455B900}" srcOrd="0" destOrd="0" presId="urn:microsoft.com/office/officeart/2005/8/layout/vList2"/>
    <dgm:cxn modelId="{2B2DA2E6-A5F1-489B-9035-8EA17A97CFF9}" srcId="{9E17966C-3D40-4DFC-8FF9-797076C9CD7E}" destId="{F164C2E9-31EC-4499-92C2-A33C7B3BE246}" srcOrd="1" destOrd="0" parTransId="{FC0C7287-0E26-4CB4-9BB0-4E910D9AA7EA}" sibTransId="{CD7A096E-88D1-40EA-935E-74B1ABDEC3A0}"/>
    <dgm:cxn modelId="{90E2C3F3-436E-49A3-B341-F9D2C1919501}" srcId="{8EC6A264-2707-4DE0-8ABD-71107AE5E181}" destId="{4996177D-1654-434B-9BF5-707411B5BD26}" srcOrd="0" destOrd="0" parTransId="{838CCC59-2396-4B5F-AC55-012FD14D1DE4}" sibTransId="{07E45F89-3BA4-4CEE-9970-3D99F220269E}"/>
    <dgm:cxn modelId="{96F61728-2C03-48C0-A579-BE6CA948C30B}" type="presParOf" srcId="{23B0DC9D-1B7B-4610-95D0-63DEFE46F528}" destId="{F157C49A-93DF-4455-A25A-655CD709E335}" srcOrd="0" destOrd="0" presId="urn:microsoft.com/office/officeart/2005/8/layout/vList2"/>
    <dgm:cxn modelId="{B363EFFA-673A-41EB-80CD-D6ABD20F0F3B}" type="presParOf" srcId="{23B0DC9D-1B7B-4610-95D0-63DEFE46F528}" destId="{A8450C26-1048-4AE4-BB89-6FC77455B900}" srcOrd="1" destOrd="0" presId="urn:microsoft.com/office/officeart/2005/8/layout/vList2"/>
    <dgm:cxn modelId="{4B67ED21-27F1-4341-A1C0-CDE6329F8937}" type="presParOf" srcId="{23B0DC9D-1B7B-4610-95D0-63DEFE46F528}" destId="{2D122C18-BDEA-4A76-8DD0-CC314C47A4E5}" srcOrd="2" destOrd="0" presId="urn:microsoft.com/office/officeart/2005/8/layout/vList2"/>
    <dgm:cxn modelId="{74C210C0-AD9C-472C-BAFF-AEDD751D75B9}" type="presParOf" srcId="{23B0DC9D-1B7B-4610-95D0-63DEFE46F528}" destId="{4411DDB1-538E-4372-BD57-A453AFC691D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57C49A-93DF-4455-A25A-655CD709E335}">
      <dsp:nvSpPr>
        <dsp:cNvPr id="0" name=""/>
        <dsp:cNvSpPr/>
      </dsp:nvSpPr>
      <dsp:spPr>
        <a:xfrm>
          <a:off x="0" y="81314"/>
          <a:ext cx="7240146" cy="10740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Variables are spaces in memory large enough to hold a value of a certain type.  </a:t>
          </a:r>
        </a:p>
      </dsp:txBody>
      <dsp:txXfrm>
        <a:off x="52431" y="133745"/>
        <a:ext cx="7135284" cy="969198"/>
      </dsp:txXfrm>
    </dsp:sp>
    <dsp:sp modelId="{A8450C26-1048-4AE4-BB89-6FC77455B900}">
      <dsp:nvSpPr>
        <dsp:cNvPr id="0" name=""/>
        <dsp:cNvSpPr/>
      </dsp:nvSpPr>
      <dsp:spPr>
        <a:xfrm>
          <a:off x="0" y="1155374"/>
          <a:ext cx="7240146" cy="21797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75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To get the address in memory, add &amp;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To have a variable that holds the address, add *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E.g.,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>
              <a:solidFill>
                <a:srgbClr val="FF0000"/>
              </a:solidFill>
            </a:rPr>
            <a:t>int x = 3;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>
              <a:solidFill>
                <a:srgbClr val="FF0000"/>
              </a:solidFill>
            </a:rPr>
            <a:t>int *y = &amp;x;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*y is </a:t>
          </a:r>
          <a:r>
            <a:rPr lang="en-US" sz="2100" b="1" i="1" kern="1200"/>
            <a:t>a pointer </a:t>
          </a:r>
          <a:r>
            <a:rPr lang="en-US" sz="2100" kern="1200"/>
            <a:t>to x</a:t>
          </a:r>
        </a:p>
      </dsp:txBody>
      <dsp:txXfrm>
        <a:off x="0" y="1155374"/>
        <a:ext cx="7240146" cy="2179709"/>
      </dsp:txXfrm>
    </dsp:sp>
    <dsp:sp modelId="{2D122C18-BDEA-4A76-8DD0-CC314C47A4E5}">
      <dsp:nvSpPr>
        <dsp:cNvPr id="0" name=""/>
        <dsp:cNvSpPr/>
      </dsp:nvSpPr>
      <dsp:spPr>
        <a:xfrm>
          <a:off x="0" y="3335084"/>
          <a:ext cx="7240146" cy="1074060"/>
        </a:xfrm>
        <a:prstGeom prst="roundRect">
          <a:avLst/>
        </a:prstGeom>
        <a:solidFill>
          <a:schemeClr val="accent2">
            <a:hueOff val="3010621"/>
            <a:satOff val="-479"/>
            <a:lumOff val="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You can set more than one pointer to point to the same location in memory</a:t>
          </a:r>
        </a:p>
      </dsp:txBody>
      <dsp:txXfrm>
        <a:off x="52431" y="3387515"/>
        <a:ext cx="7135284" cy="969198"/>
      </dsp:txXfrm>
    </dsp:sp>
    <dsp:sp modelId="{4411DDB1-538E-4372-BD57-A453AFC691D8}">
      <dsp:nvSpPr>
        <dsp:cNvPr id="0" name=""/>
        <dsp:cNvSpPr/>
      </dsp:nvSpPr>
      <dsp:spPr>
        <a:xfrm>
          <a:off x="0" y="4409145"/>
          <a:ext cx="7240146" cy="1453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75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2 variables can hold the same address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>
              <a:solidFill>
                <a:srgbClr val="FF0000"/>
              </a:solidFill>
            </a:rPr>
            <a:t>int *z =&amp;x;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Or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>
              <a:solidFill>
                <a:srgbClr val="FF0000"/>
              </a:solidFill>
            </a:rPr>
            <a:t>int *z = y;</a:t>
          </a:r>
        </a:p>
      </dsp:txBody>
      <dsp:txXfrm>
        <a:off x="0" y="4409145"/>
        <a:ext cx="7240146" cy="1453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3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5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33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2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3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0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1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3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8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1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0076A27-8146-4F75-9851-A83577C6FD8A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2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2" r:id="rId6"/>
    <p:sldLayoutId id="2147483708" r:id="rId7"/>
    <p:sldLayoutId id="2147483709" r:id="rId8"/>
    <p:sldLayoutId id="2147483710" r:id="rId9"/>
    <p:sldLayoutId id="2147483711" r:id="rId10"/>
    <p:sldLayoutId id="214748371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93B5FE-A919-4B36-8801-7AAA4B84DA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18" r="25854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16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1AF13D-0FB5-4185-99AC-7A8DBFEE6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1862" y="768485"/>
            <a:ext cx="6627219" cy="316967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4: Variables/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Pointer Basics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D0954E-973D-4C30-BAEA-6E5750BAB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2918" y="4793128"/>
            <a:ext cx="5462494" cy="1141157"/>
          </a:xfrm>
        </p:spPr>
        <p:txBody>
          <a:bodyPr>
            <a:normAutofit/>
          </a:bodyPr>
          <a:lstStyle/>
          <a:p>
            <a:pPr algn="r"/>
            <a:r>
              <a:rPr lang="en-US" sz="3600" dirty="0">
                <a:solidFill>
                  <a:schemeClr val="bg1"/>
                </a:solidFill>
              </a:rPr>
              <a:t>(STILL Review)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621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265" y="281106"/>
            <a:ext cx="8596668" cy="787400"/>
          </a:xfrm>
        </p:spPr>
        <p:txBody>
          <a:bodyPr/>
          <a:lstStyle/>
          <a:p>
            <a:r>
              <a:rPr lang="en-US" dirty="0"/>
              <a:t>What is a Variable?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D6A35F-7EAC-4835-BC99-8A2DE6168255}"/>
              </a:ext>
            </a:extLst>
          </p:cNvPr>
          <p:cNvSpPr/>
          <p:nvPr/>
        </p:nvSpPr>
        <p:spPr>
          <a:xfrm>
            <a:off x="565265" y="1112520"/>
            <a:ext cx="11393979" cy="183018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239521"/>
            <a:ext cx="11115655" cy="1620057"/>
          </a:xfrm>
        </p:spPr>
        <p:txBody>
          <a:bodyPr>
            <a:normAutofit/>
          </a:bodyPr>
          <a:lstStyle/>
          <a:p>
            <a:r>
              <a:rPr lang="en-US" b="1" i="1" dirty="0"/>
              <a:t>“A storage location (identified by a memory address) paired with an associated symbolic name (an identifier), which contains some known or unknown quantity of information referred to as a value.”</a:t>
            </a:r>
          </a:p>
          <a:p>
            <a:pPr lvl="2"/>
            <a:r>
              <a:rPr lang="en-US" i="1" dirty="0"/>
              <a:t>Wikipedia</a:t>
            </a:r>
          </a:p>
          <a:p>
            <a:pPr marL="914400" lvl="2" indent="0">
              <a:buNone/>
            </a:pPr>
            <a:endParaRPr lang="en-US" i="1" dirty="0"/>
          </a:p>
          <a:p>
            <a:pPr marL="0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E46720-4634-4A1E-BD2F-F128DE3209D6}"/>
              </a:ext>
            </a:extLst>
          </p:cNvPr>
          <p:cNvSpPr/>
          <p:nvPr/>
        </p:nvSpPr>
        <p:spPr>
          <a:xfrm>
            <a:off x="565265" y="3130666"/>
            <a:ext cx="11393979" cy="31445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ED4B65-3A01-4486-A858-716CD2592BBB}"/>
              </a:ext>
            </a:extLst>
          </p:cNvPr>
          <p:cNvSpPr txBox="1">
            <a:spLocks/>
          </p:cNvSpPr>
          <p:nvPr/>
        </p:nvSpPr>
        <p:spPr>
          <a:xfrm>
            <a:off x="752149" y="3317243"/>
            <a:ext cx="11115655" cy="28341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Why do we specify the type?</a:t>
            </a:r>
          </a:p>
          <a:p>
            <a:pPr lvl="1"/>
            <a:r>
              <a:rPr lang="en-US" dirty="0"/>
              <a:t>Tells us what we can do with the variable</a:t>
            </a:r>
          </a:p>
          <a:p>
            <a:pPr lvl="2"/>
            <a:r>
              <a:rPr lang="en-US" dirty="0"/>
              <a:t>Integers/floats: add, subtract, multiply, divide, compare (&gt; &lt; =), etc.</a:t>
            </a:r>
          </a:p>
          <a:p>
            <a:pPr lvl="2"/>
            <a:r>
              <a:rPr lang="en-US" dirty="0"/>
              <a:t>Strings: concatenate, compare (can’t multiply, divide strings!)</a:t>
            </a:r>
          </a:p>
          <a:p>
            <a:pPr lvl="2"/>
            <a:r>
              <a:rPr lang="en-US" dirty="0"/>
              <a:t>Etc.</a:t>
            </a:r>
          </a:p>
          <a:p>
            <a:pPr lvl="1"/>
            <a:r>
              <a:rPr lang="en-US" dirty="0"/>
              <a:t>How much </a:t>
            </a:r>
            <a:r>
              <a:rPr lang="en-US" b="1" i="1" dirty="0"/>
              <a:t>space</a:t>
            </a:r>
            <a:r>
              <a:rPr lang="en-US" dirty="0"/>
              <a:t> to set aside in memory for the value</a:t>
            </a:r>
          </a:p>
          <a:p>
            <a:pPr lvl="2"/>
            <a:r>
              <a:rPr lang="en-US" dirty="0"/>
              <a:t>Set aside different amounts of space for an int/double/Boolean, etc.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257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259" y="583338"/>
            <a:ext cx="8596668" cy="652006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 x = 3;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F4F467-5128-4594-B9CC-40669E7EBDD8}"/>
              </a:ext>
            </a:extLst>
          </p:cNvPr>
          <p:cNvSpPr txBox="1">
            <a:spLocks/>
          </p:cNvSpPr>
          <p:nvPr/>
        </p:nvSpPr>
        <p:spPr>
          <a:xfrm>
            <a:off x="405258" y="1368829"/>
            <a:ext cx="5559111" cy="4710545"/>
          </a:xfrm>
          <a:prstGeom prst="rect">
            <a:avLst/>
          </a:prstGeom>
          <a:solidFill>
            <a:schemeClr val="bg2"/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3 parts:</a:t>
            </a:r>
          </a:p>
          <a:p>
            <a:r>
              <a:rPr lang="en-US" dirty="0"/>
              <a:t>The name of the variable </a:t>
            </a:r>
            <a:r>
              <a:rPr lang="en-US" b="1" i="1" dirty="0">
                <a:solidFill>
                  <a:srgbClr val="C00000"/>
                </a:solidFill>
              </a:rPr>
              <a:t>(x in example)</a:t>
            </a:r>
          </a:p>
          <a:p>
            <a:pPr lvl="1"/>
            <a:r>
              <a:rPr lang="en-US" dirty="0"/>
              <a:t>x, y, </a:t>
            </a:r>
            <a:r>
              <a:rPr lang="en-US" dirty="0" err="1"/>
              <a:t>ct</a:t>
            </a:r>
            <a:r>
              <a:rPr lang="en-US" dirty="0"/>
              <a:t>, etc.; </a:t>
            </a:r>
          </a:p>
          <a:p>
            <a:r>
              <a:rPr lang="en-US" dirty="0"/>
              <a:t>A location in memory 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b="1" i="1" dirty="0">
                <a:solidFill>
                  <a:srgbClr val="C00000"/>
                </a:solidFill>
              </a:rPr>
              <a:t>0x32ef11 in example</a:t>
            </a:r>
            <a:r>
              <a:rPr lang="en-US" dirty="0">
                <a:solidFill>
                  <a:srgbClr val="C00000"/>
                </a:solidFill>
              </a:rPr>
              <a:t>)</a:t>
            </a:r>
          </a:p>
          <a:p>
            <a:pPr lvl="1"/>
            <a:r>
              <a:rPr lang="en-US" dirty="0"/>
              <a:t>(you don’t see that)</a:t>
            </a:r>
          </a:p>
          <a:p>
            <a:pPr lvl="1"/>
            <a:r>
              <a:rPr lang="en-US" dirty="0"/>
              <a:t>We need to know how much space to set aside in memory – that’s what int/double/bool, </a:t>
            </a:r>
            <a:r>
              <a:rPr lang="en-US" dirty="0" err="1"/>
              <a:t>etc</a:t>
            </a:r>
            <a:r>
              <a:rPr lang="en-US" dirty="0"/>
              <a:t> tells us</a:t>
            </a:r>
          </a:p>
          <a:p>
            <a:r>
              <a:rPr lang="en-US" dirty="0"/>
              <a:t>A value </a:t>
            </a:r>
            <a:r>
              <a:rPr lang="en-US" b="1" i="1" dirty="0">
                <a:solidFill>
                  <a:srgbClr val="C00000"/>
                </a:solidFill>
              </a:rPr>
              <a:t>(3 in example)</a:t>
            </a:r>
          </a:p>
          <a:p>
            <a:pPr lvl="1"/>
            <a:r>
              <a:rPr lang="en-US" dirty="0"/>
              <a:t>Goes in that location in memory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B9D6A5-05C8-4202-92B1-FEB70D4907C9}"/>
              </a:ext>
            </a:extLst>
          </p:cNvPr>
          <p:cNvSpPr txBox="1"/>
          <p:nvPr/>
        </p:nvSpPr>
        <p:spPr>
          <a:xfrm>
            <a:off x="7801175" y="1516050"/>
            <a:ext cx="15488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Memory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53DB10F-FFBD-42D4-9CC6-3EF745A82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182455"/>
              </p:ext>
            </p:extLst>
          </p:nvPr>
        </p:nvGraphicFramePr>
        <p:xfrm>
          <a:off x="6197457" y="1985096"/>
          <a:ext cx="4989345" cy="3843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78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78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78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39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9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90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0x32ef11</a:t>
                      </a:r>
                    </a:p>
                    <a:p>
                      <a:r>
                        <a:rPr lang="en-US" sz="1200" dirty="0"/>
                        <a:t>3 </a:t>
                      </a:r>
                    </a:p>
                    <a:p>
                      <a:r>
                        <a:rPr lang="en-US" sz="12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90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90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90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390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6304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265" y="281106"/>
            <a:ext cx="8596668" cy="787400"/>
          </a:xfrm>
        </p:spPr>
        <p:txBody>
          <a:bodyPr/>
          <a:lstStyle/>
          <a:p>
            <a:r>
              <a:rPr lang="en-US" dirty="0"/>
              <a:t>Variables (cont.):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D6A35F-7EAC-4835-BC99-8A2DE6168255}"/>
              </a:ext>
            </a:extLst>
          </p:cNvPr>
          <p:cNvSpPr/>
          <p:nvPr/>
        </p:nvSpPr>
        <p:spPr>
          <a:xfrm>
            <a:off x="565265" y="1376074"/>
            <a:ext cx="11393979" cy="214852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624" y="1470149"/>
            <a:ext cx="11115655" cy="1958851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int x = 3;</a:t>
            </a:r>
          </a:p>
          <a:p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x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  </a:t>
            </a:r>
          </a:p>
          <a:p>
            <a:pPr lvl="1"/>
            <a:r>
              <a:rPr lang="en-US" dirty="0"/>
              <a:t>What prints?</a:t>
            </a:r>
          </a:p>
          <a:p>
            <a:pPr lvl="2"/>
            <a:r>
              <a:rPr lang="en-US" i="1" dirty="0"/>
              <a:t>  the name of the variable, the value of the variable, or the address of the variable?</a:t>
            </a:r>
          </a:p>
          <a:p>
            <a:pPr lvl="1"/>
            <a:r>
              <a:rPr lang="en-US" dirty="0"/>
              <a:t>Most of the time this is what we want…</a:t>
            </a:r>
          </a:p>
          <a:p>
            <a:pPr marL="914400" lvl="2" indent="0">
              <a:buNone/>
            </a:pPr>
            <a:endParaRPr lang="en-US" i="1" dirty="0"/>
          </a:p>
          <a:p>
            <a:pPr marL="0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E46720-4634-4A1E-BD2F-F128DE3209D6}"/>
              </a:ext>
            </a:extLst>
          </p:cNvPr>
          <p:cNvSpPr/>
          <p:nvPr/>
        </p:nvSpPr>
        <p:spPr>
          <a:xfrm>
            <a:off x="565265" y="3818310"/>
            <a:ext cx="11393979" cy="23598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ED4B65-3A01-4486-A858-716CD2592BBB}"/>
              </a:ext>
            </a:extLst>
          </p:cNvPr>
          <p:cNvSpPr txBox="1">
            <a:spLocks/>
          </p:cNvSpPr>
          <p:nvPr/>
        </p:nvSpPr>
        <p:spPr>
          <a:xfrm>
            <a:off x="649624" y="4033977"/>
            <a:ext cx="11115655" cy="1928554"/>
          </a:xfrm>
          <a:prstGeom prst="rect">
            <a:avLst/>
          </a:prstGeom>
        </p:spPr>
        <p:txBody>
          <a:bodyPr vert="horz" lIns="0" tIns="0" rIns="0" bIns="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if we want to get the address in memory instead of the value?</a:t>
            </a:r>
          </a:p>
          <a:p>
            <a:pPr lvl="1"/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&amp;x &lt;&lt;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//will print out 0x32ef11 (address of x in memory)</a:t>
            </a:r>
          </a:p>
          <a:p>
            <a:pPr lvl="1"/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Variables that hold ADDRESSES? (as opposed to the value at the address):</a:t>
            </a:r>
          </a:p>
          <a:p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*y = &amp;x;   // y points to x, aka, y holds x’s address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100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D2806-C99B-4F74-9BD6-E197213FA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74" y="64467"/>
            <a:ext cx="10240903" cy="1233488"/>
          </a:xfrm>
        </p:spPr>
        <p:txBody>
          <a:bodyPr/>
          <a:lstStyle/>
          <a:p>
            <a:r>
              <a:rPr lang="en-US" dirty="0"/>
              <a:t>Variable pointers: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versus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ED736AC-1C90-4867-A786-C7F1510A6807}"/>
              </a:ext>
            </a:extLst>
          </p:cNvPr>
          <p:cNvSpPr txBox="1">
            <a:spLocks/>
          </p:cNvSpPr>
          <p:nvPr/>
        </p:nvSpPr>
        <p:spPr>
          <a:xfrm>
            <a:off x="263236" y="4537785"/>
            <a:ext cx="11784677" cy="17355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837559-2CDF-4E19-8D96-EBB06DF1288C}"/>
              </a:ext>
            </a:extLst>
          </p:cNvPr>
          <p:cNvSpPr txBox="1"/>
          <p:nvPr/>
        </p:nvSpPr>
        <p:spPr>
          <a:xfrm>
            <a:off x="336666" y="4692134"/>
            <a:ext cx="113995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*y = &amp;x;  </a:t>
            </a:r>
            <a:r>
              <a:rPr lang="en-US" sz="1600" dirty="0"/>
              <a:t>//can do.  Same types</a:t>
            </a:r>
          </a:p>
          <a:p>
            <a:pPr lvl="1"/>
            <a:r>
              <a:rPr lang="en-US" sz="1600" dirty="0"/>
              <a:t>Says the variable y holds an address </a:t>
            </a:r>
            <a:r>
              <a:rPr lang="en-US" sz="1600" b="1" i="1" dirty="0"/>
              <a:t>(aka is a pointer)</a:t>
            </a:r>
          </a:p>
          <a:p>
            <a:pPr lvl="1"/>
            <a:r>
              <a:rPr lang="en-US" sz="1600" dirty="0"/>
              <a:t>y now holds the address of x (x is a variable that holds an int)  </a:t>
            </a:r>
          </a:p>
          <a:p>
            <a:pPr lvl="1"/>
            <a:r>
              <a:rPr lang="en-US" sz="1600" dirty="0"/>
              <a:t>…or y </a:t>
            </a:r>
            <a:r>
              <a:rPr lang="en-US" sz="1600" b="1" dirty="0">
                <a:solidFill>
                  <a:srgbClr val="0070C0"/>
                </a:solidFill>
              </a:rPr>
              <a:t>points to </a:t>
            </a:r>
            <a:r>
              <a:rPr lang="en-US" sz="1600" dirty="0"/>
              <a:t>a location that holds an int, </a:t>
            </a:r>
          </a:p>
          <a:p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y &lt;&lt; “, “ &lt;&lt; *y &lt;&lt;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 </a:t>
            </a:r>
            <a:r>
              <a:rPr lang="en-US" sz="1600" dirty="0"/>
              <a:t>//gives you 0x32ff1c,  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CF6A21-6C99-4146-9DDC-3278625B12E2}"/>
              </a:ext>
            </a:extLst>
          </p:cNvPr>
          <p:cNvSpPr/>
          <p:nvPr/>
        </p:nvSpPr>
        <p:spPr>
          <a:xfrm>
            <a:off x="263236" y="1297956"/>
            <a:ext cx="11784676" cy="22867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BB261D-3E1F-412F-8E3D-46AA5438B29C}"/>
              </a:ext>
            </a:extLst>
          </p:cNvPr>
          <p:cNvSpPr txBox="1"/>
          <p:nvPr/>
        </p:nvSpPr>
        <p:spPr>
          <a:xfrm>
            <a:off x="396240" y="1297955"/>
            <a:ext cx="10652855" cy="2040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x = 4; </a:t>
            </a:r>
            <a:r>
              <a:rPr lang="en-US" sz="1600" dirty="0"/>
              <a:t>// this:</a:t>
            </a:r>
          </a:p>
          <a:p>
            <a:pPr marL="857250" lvl="1" indent="-457200">
              <a:lnSpc>
                <a:spcPct val="120000"/>
              </a:lnSpc>
              <a:spcBef>
                <a:spcPts val="200"/>
              </a:spcBef>
              <a:buAutoNum type="arabicPeriod"/>
            </a:pPr>
            <a:r>
              <a:rPr lang="en-US" sz="1600" dirty="0"/>
              <a:t>sets aside an address in memory at a location large enough to hold an int</a:t>
            </a:r>
          </a:p>
          <a:p>
            <a:pPr marL="857250" lvl="1" indent="-457200">
              <a:lnSpc>
                <a:spcPct val="120000"/>
              </a:lnSpc>
              <a:spcBef>
                <a:spcPts val="200"/>
              </a:spcBef>
              <a:buAutoNum type="arabicPeriod"/>
            </a:pPr>
            <a:r>
              <a:rPr lang="en-US" sz="1600" dirty="0"/>
              <a:t>Names that location in memory x</a:t>
            </a:r>
          </a:p>
          <a:p>
            <a:pPr marL="857250" lvl="1" indent="-457200">
              <a:lnSpc>
                <a:spcPct val="120000"/>
              </a:lnSpc>
              <a:spcBef>
                <a:spcPts val="200"/>
              </a:spcBef>
              <a:buAutoNum type="arabicPeriod"/>
            </a:pPr>
            <a:r>
              <a:rPr lang="en-US" sz="1600" dirty="0"/>
              <a:t>Puts the integer 4 into that location</a:t>
            </a:r>
          </a:p>
          <a:p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x &lt;&lt;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</a:t>
            </a:r>
            <a:r>
              <a:rPr lang="en-US" sz="1600" dirty="0"/>
              <a:t>// prints out the value at location of x.  </a:t>
            </a:r>
          </a:p>
          <a:p>
            <a:pPr marL="400050" lvl="1" indent="0">
              <a:buNone/>
            </a:pPr>
            <a:r>
              <a:rPr lang="en-US" sz="1600" dirty="0"/>
              <a:t>Compiler assumes you want the value at that location, not the location address.</a:t>
            </a:r>
          </a:p>
          <a:p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&lt;&lt; &amp;x &lt;&lt;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endl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600" dirty="0"/>
              <a:t>// prints x’s memory address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035A84-BD0F-452E-9911-9AF8544AE65A}"/>
              </a:ext>
            </a:extLst>
          </p:cNvPr>
          <p:cNvSpPr/>
          <p:nvPr/>
        </p:nvSpPr>
        <p:spPr>
          <a:xfrm>
            <a:off x="263236" y="3729645"/>
            <a:ext cx="11784677" cy="66323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4F2032-8A9E-4200-B367-D7352675FE1C}"/>
              </a:ext>
            </a:extLst>
          </p:cNvPr>
          <p:cNvSpPr txBox="1"/>
          <p:nvPr/>
        </p:nvSpPr>
        <p:spPr>
          <a:xfrm>
            <a:off x="336666" y="3744162"/>
            <a:ext cx="11399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y = &amp;x;  </a:t>
            </a:r>
            <a:r>
              <a:rPr lang="en-US" sz="1600" dirty="0">
                <a:solidFill>
                  <a:schemeClr val="bg1"/>
                </a:solidFill>
              </a:rPr>
              <a:t>// can’t do.  Different types. </a:t>
            </a:r>
          </a:p>
          <a:p>
            <a:pPr marL="400050" lvl="1" indent="0">
              <a:buNone/>
            </a:pPr>
            <a:r>
              <a:rPr lang="en-US" sz="1600" dirty="0">
                <a:solidFill>
                  <a:schemeClr val="bg1"/>
                </a:solidFill>
              </a:rPr>
              <a:t>The address of x is not an int, and y is of type int</a:t>
            </a:r>
          </a:p>
        </p:txBody>
      </p:sp>
    </p:spTree>
    <p:extLst>
      <p:ext uri="{BB962C8B-B14F-4D97-AF65-F5344CB8AC3E}">
        <p14:creationId xmlns:p14="http://schemas.microsoft.com/office/powerpoint/2010/main" val="2232073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497" y="225408"/>
            <a:ext cx="3556528" cy="3522680"/>
          </a:xfrm>
        </p:spPr>
        <p:txBody>
          <a:bodyPr>
            <a:normAutofit/>
          </a:bodyPr>
          <a:lstStyle/>
          <a:p>
            <a:r>
              <a:rPr lang="en-US" dirty="0"/>
              <a:t>Addresses And Pointers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AE471DB-08D3-43FF-BC16-092A629B29E7}"/>
              </a:ext>
            </a:extLst>
          </p:cNvPr>
          <p:cNvSpPr txBox="1">
            <a:spLocks/>
          </p:cNvSpPr>
          <p:nvPr/>
        </p:nvSpPr>
        <p:spPr>
          <a:xfrm>
            <a:off x="4724400" y="5890358"/>
            <a:ext cx="11437606" cy="4987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Feel free to try this…  Make sure you understand this!!!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F4F467-5128-4594-B9CC-40669E7EBDD8}"/>
              </a:ext>
            </a:extLst>
          </p:cNvPr>
          <p:cNvSpPr txBox="1">
            <a:spLocks/>
          </p:cNvSpPr>
          <p:nvPr/>
        </p:nvSpPr>
        <p:spPr>
          <a:xfrm>
            <a:off x="4724400" y="142875"/>
            <a:ext cx="7334596" cy="5712537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6991" y="225408"/>
            <a:ext cx="7236908" cy="5582417"/>
          </a:xfrm>
        </p:spPr>
        <p:txBody>
          <a:bodyPr>
            <a:noAutofit/>
          </a:bodyPr>
          <a:lstStyle/>
          <a:p>
            <a:pPr marL="0" indent="0">
              <a:spcBef>
                <a:spcPts val="100"/>
              </a:spcBef>
              <a:buNone/>
            </a:pP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#include &lt;iostream&gt;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namespace std;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main() {</a:t>
            </a:r>
          </a:p>
          <a:p>
            <a:pPr marL="457200" lvl="1" indent="0">
              <a:spcBef>
                <a:spcPts val="100"/>
              </a:spcBef>
              <a:buNone/>
            </a:pP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x = 4;</a:t>
            </a:r>
          </a:p>
          <a:p>
            <a:pPr marL="457200" lvl="1" indent="0">
              <a:spcBef>
                <a:spcPts val="100"/>
              </a:spcBef>
              <a:buNone/>
            </a:pP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x &lt;&lt;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lvl="1" indent="0">
              <a:spcBef>
                <a:spcPts val="100"/>
              </a:spcBef>
              <a:buNone/>
            </a:pP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&amp;x &lt;&lt;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address of x is </a:t>
            </a:r>
            <a:r>
              <a:rPr lang="en-US" sz="1400" dirty="0"/>
              <a:t>0x61ff10</a:t>
            </a:r>
            <a:endParaRPr 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100"/>
              </a:spcBef>
              <a:buNone/>
            </a:pP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*y = &amp;x;   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address of y is 0x32c320</a:t>
            </a:r>
          </a:p>
          <a:p>
            <a:pPr marL="457200" lvl="1" indent="0">
              <a:spcBef>
                <a:spcPts val="100"/>
              </a:spcBef>
              <a:buNone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100"/>
              </a:spcBef>
              <a:buNone/>
            </a:pP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y &lt;&lt;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printed here?</a:t>
            </a:r>
          </a:p>
          <a:p>
            <a:pPr marL="457200" lvl="1" indent="0">
              <a:spcBef>
                <a:spcPts val="100"/>
              </a:spcBef>
              <a:buNone/>
            </a:pP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*y &lt;&lt;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printed here?</a:t>
            </a:r>
          </a:p>
          <a:p>
            <a:pPr marL="457200" lvl="1" indent="0">
              <a:spcBef>
                <a:spcPts val="100"/>
              </a:spcBef>
              <a:buNone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100"/>
              </a:spcBef>
              <a:buNone/>
            </a:pP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8;</a:t>
            </a:r>
          </a:p>
          <a:p>
            <a:pPr marL="457200" lvl="1" indent="0">
              <a:spcBef>
                <a:spcPts val="100"/>
              </a:spcBef>
              <a:buNone/>
            </a:pP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y &lt;&lt;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printed here?</a:t>
            </a:r>
          </a:p>
          <a:p>
            <a:pPr marL="457200" lvl="1" indent="0">
              <a:spcBef>
                <a:spcPts val="100"/>
              </a:spcBef>
              <a:buNone/>
            </a:pP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*y &lt;&lt;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printed here?</a:t>
            </a:r>
          </a:p>
          <a:p>
            <a:pPr marL="457200" lvl="1" indent="0">
              <a:spcBef>
                <a:spcPts val="100"/>
              </a:spcBef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100"/>
              </a:spcBef>
              <a:buNone/>
            </a:pP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*y = 2;</a:t>
            </a:r>
          </a:p>
          <a:p>
            <a:pPr marL="457200" lvl="1" indent="0">
              <a:spcBef>
                <a:spcPts val="100"/>
              </a:spcBef>
              <a:buNone/>
            </a:pP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x &lt;&lt;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//printed here?</a:t>
            </a:r>
          </a:p>
          <a:p>
            <a:pPr marL="457200" lvl="1" indent="0">
              <a:spcBef>
                <a:spcPts val="100"/>
              </a:spcBef>
              <a:buNone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spcBef>
                <a:spcPts val="100"/>
              </a:spcBef>
              <a:buNone/>
            </a:pP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&amp;y &lt;&lt; </a:t>
            </a:r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//printed here?</a:t>
            </a:r>
          </a:p>
          <a:p>
            <a:pPr marL="457200" lvl="1" indent="0">
              <a:spcBef>
                <a:spcPts val="100"/>
              </a:spcBef>
              <a:buNone/>
            </a:pP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 0;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78308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40BF4A1-714C-419E-A19F-578DE93BE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F91A9BD-D57F-4941-931F-40597AB3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409317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54DB264-9467-4730-B9E9-C9A97DD66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90128" y="3609527"/>
            <a:ext cx="2458347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B097F88-2120-47B4-B891-5B28F66BB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64227" y="1757079"/>
            <a:ext cx="3900088" cy="4178958"/>
          </a:xfrm>
          <a:custGeom>
            <a:avLst/>
            <a:gdLst>
              <a:gd name="connsiteX0" fmla="*/ 2431956 w 3900088"/>
              <a:gd name="connsiteY0" fmla="*/ 93939 h 4178958"/>
              <a:gd name="connsiteX1" fmla="*/ 3900088 w 3900088"/>
              <a:gd name="connsiteY1" fmla="*/ 2089479 h 4178958"/>
              <a:gd name="connsiteX2" fmla="*/ 1810609 w 3900088"/>
              <a:gd name="connsiteY2" fmla="*/ 4178958 h 4178958"/>
              <a:gd name="connsiteX3" fmla="*/ 77980 w 3900088"/>
              <a:gd name="connsiteY3" fmla="*/ 3257727 h 4178958"/>
              <a:gd name="connsiteX4" fmla="*/ 0 w 3900088"/>
              <a:gd name="connsiteY4" fmla="*/ 3129367 h 4178958"/>
              <a:gd name="connsiteX5" fmla="*/ 831517 w 3900088"/>
              <a:gd name="connsiteY5" fmla="*/ 244059 h 4178958"/>
              <a:gd name="connsiteX6" fmla="*/ 997290 w 3900088"/>
              <a:gd name="connsiteY6" fmla="*/ 164202 h 4178958"/>
              <a:gd name="connsiteX7" fmla="*/ 1810609 w 3900088"/>
              <a:gd name="connsiteY7" fmla="*/ 0 h 4178958"/>
              <a:gd name="connsiteX8" fmla="*/ 2431956 w 3900088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8" h="4178958">
                <a:moveTo>
                  <a:pt x="2431956" y="93939"/>
                </a:moveTo>
                <a:cubicBezTo>
                  <a:pt x="3282517" y="358491"/>
                  <a:pt x="3900088" y="1151865"/>
                  <a:pt x="3900088" y="2089479"/>
                </a:cubicBezTo>
                <a:cubicBezTo>
                  <a:pt x="3900088" y="3243466"/>
                  <a:pt x="2964596" y="4178958"/>
                  <a:pt x="1810609" y="4178958"/>
                </a:cubicBezTo>
                <a:cubicBezTo>
                  <a:pt x="1089367" y="4178958"/>
                  <a:pt x="453475" y="3813531"/>
                  <a:pt x="77980" y="3257727"/>
                </a:cubicBezTo>
                <a:lnTo>
                  <a:pt x="0" y="3129367"/>
                </a:lnTo>
                <a:lnTo>
                  <a:pt x="831517" y="244059"/>
                </a:lnTo>
                <a:lnTo>
                  <a:pt x="997290" y="164202"/>
                </a:lnTo>
                <a:cubicBezTo>
                  <a:pt x="1247271" y="58468"/>
                  <a:pt x="1522112" y="0"/>
                  <a:pt x="1810609" y="0"/>
                </a:cubicBezTo>
                <a:cubicBezTo>
                  <a:pt x="2026982" y="0"/>
                  <a:pt x="2235673" y="32888"/>
                  <a:pt x="2431956" y="93939"/>
                </a:cubicBezTo>
                <a:close/>
              </a:path>
            </a:pathLst>
          </a:custGeom>
          <a:gradFill>
            <a:gsLst>
              <a:gs pos="36000">
                <a:schemeClr val="accent6">
                  <a:lumMod val="60000"/>
                  <a:lumOff val="40000"/>
                  <a:alpha val="6000"/>
                </a:schemeClr>
              </a:gs>
              <a:gs pos="100000">
                <a:schemeClr val="accent6">
                  <a:alpha val="2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F9338F5-05AB-4DC5-BD1C-1A9F26C38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0099" y="411154"/>
            <a:ext cx="4395601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DD44FD-8FC2-4CD4-9095-F4E241D62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8280"/>
            <a:ext cx="3390645" cy="3363597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chemeClr val="bg1"/>
                </a:solidFill>
              </a:rPr>
              <a:t>Take-Aways: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E9BDB093-324A-4806-8E99-7DC1DC8B19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8491712"/>
              </p:ext>
            </p:extLst>
          </p:nvPr>
        </p:nvGraphicFramePr>
        <p:xfrm>
          <a:off x="4494654" y="457200"/>
          <a:ext cx="7240146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6782565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LightSeed_2SEEDS">
      <a:dk1>
        <a:srgbClr val="000000"/>
      </a:dk1>
      <a:lt1>
        <a:srgbClr val="FFFFFF"/>
      </a:lt1>
      <a:dk2>
        <a:srgbClr val="242A41"/>
      </a:dk2>
      <a:lt2>
        <a:srgbClr val="E8E7E2"/>
      </a:lt2>
      <a:accent1>
        <a:srgbClr val="7F8BBA"/>
      </a:accent1>
      <a:accent2>
        <a:srgbClr val="86A8BE"/>
      </a:accent2>
      <a:accent3>
        <a:srgbClr val="A196C6"/>
      </a:accent3>
      <a:accent4>
        <a:srgbClr val="BA8B7F"/>
      </a:accent4>
      <a:accent5>
        <a:srgbClr val="B5A17E"/>
      </a:accent5>
      <a:accent6>
        <a:srgbClr val="A5A772"/>
      </a:accent6>
      <a:hlink>
        <a:srgbClr val="8E8256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1407</TotalTime>
  <Words>750</Words>
  <Application>Microsoft Office PowerPoint</Application>
  <PresentationFormat>Widescreen</PresentationFormat>
  <Paragraphs>87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Avenir Next LT Pro</vt:lpstr>
      <vt:lpstr>Avenir Next LT Pro Light</vt:lpstr>
      <vt:lpstr>Consolas</vt:lpstr>
      <vt:lpstr>Wingdings 3</vt:lpstr>
      <vt:lpstr>GradientRiseVTI</vt:lpstr>
      <vt:lpstr>4: Variables/ Pointer Basics</vt:lpstr>
      <vt:lpstr>What is a Variable?</vt:lpstr>
      <vt:lpstr>int x = 3;</vt:lpstr>
      <vt:lpstr>Variables (cont.):</vt:lpstr>
      <vt:lpstr>Variable pointers: &amp; versus *</vt:lpstr>
      <vt:lpstr>Addresses And Pointers</vt:lpstr>
      <vt:lpstr>Take-Aways: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4: Variables/ Pointer Basics</dc:title>
  <dc:creator>Yarrington, Debra</dc:creator>
  <cp:lastModifiedBy>Yarrington, Debra</cp:lastModifiedBy>
  <cp:revision>6</cp:revision>
  <dcterms:created xsi:type="dcterms:W3CDTF">2020-09-14T22:04:31Z</dcterms:created>
  <dcterms:modified xsi:type="dcterms:W3CDTF">2020-09-15T21:31:41Z</dcterms:modified>
</cp:coreProperties>
</file>