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sldIdLst>
    <p:sldId id="256" r:id="rId2"/>
    <p:sldId id="292" r:id="rId3"/>
    <p:sldId id="423" r:id="rId4"/>
    <p:sldId id="424" r:id="rId5"/>
    <p:sldId id="293" r:id="rId6"/>
    <p:sldId id="27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196C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38" autoAdjust="0"/>
    <p:restoredTop sz="94660"/>
  </p:normalViewPr>
  <p:slideViewPr>
    <p:cSldViewPr snapToGrid="0">
      <p:cViewPr>
        <p:scale>
          <a:sx n="100" d="100"/>
          <a:sy n="100" d="100"/>
        </p:scale>
        <p:origin x="29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736A0-9F24-45BF-B389-F6478DB45C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28700"/>
            <a:ext cx="9144000" cy="2481263"/>
          </a:xfr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defRPr sz="4000" spc="7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3D85EF-076F-4C35-862A-BAFF685DD6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24376"/>
            <a:ext cx="9144000" cy="1433423"/>
          </a:xfrm>
        </p:spPr>
        <p:txBody>
          <a:bodyPr>
            <a:normAutofit/>
          </a:bodyPr>
          <a:lstStyle>
            <a:lvl1pPr marL="0" indent="0" algn="ctr">
              <a:lnSpc>
                <a:spcPct val="150000"/>
              </a:lnSpc>
              <a:buNone/>
              <a:defRPr sz="1600" b="1" cap="all" spc="6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E221EC-BF54-4DDD-8900-F2027CDAD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213A3-10E9-421F-81BE-56E0786AB515}" type="datetime2">
              <a:rPr lang="en-US" smtClean="0"/>
              <a:t>Monday, September 14,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D5AB69-7069-48FB-8925-F2BA84129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9C32A-F7A5-4E3B-A28F-09C82341E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436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A997B-D473-47DE-8B7B-22AB6F31E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526035-4B81-4537-A22D-92C2E0DBB6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C2A44D-F637-4017-BAA2-77756A386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DABC0-2199-478F-BA77-33A651B6CB89}" type="datetime2">
              <a:rPr lang="en-US" smtClean="0"/>
              <a:t>Monday, September 14,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1DCE6-ED7D-417C-ABD4-41D61570F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AAF19A-FDAE-446A-A6B6-128F7F96A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751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96D838-45E9-4D61-AA4E-92A32B579F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457199"/>
            <a:ext cx="2628900" cy="5719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3183D0-4392-4364-8A2D-C47A2AF7A8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457199"/>
            <a:ext cx="7734300" cy="5719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4A36C9-28D5-4820-84F1-E4B9F4E50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230C6-DF61-47F4-B8C5-1B70E884BF06}" type="datetime2">
              <a:rPr lang="en-US" smtClean="0"/>
              <a:t>Monday, September 14,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97EDC8-558D-4646-86D9-A5424CF2A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B7537-E67A-411A-BBA4-061521D3D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933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E99D7-1EE5-4262-9359-A0E2B7331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3080"/>
            <a:ext cx="10240903" cy="12334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3DA1C5-272A-45C2-A11A-E7769A27D3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114939"/>
            <a:ext cx="10240903" cy="395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3DA15-1EAB-4524-9BB7-8A7DA82A2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2B50C-7EEE-46CD-BAF7-BBC4026D959A}" type="datetime2">
              <a:rPr lang="en-US" smtClean="0"/>
              <a:t>Monday, September 14,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EB93B9-7818-489D-AFFB-B6EAD27FF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528D36-894E-4FCB-B8BB-84DE89949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623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964F1-5687-421F-B3DF-BA3C8DADC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930" y="1709738"/>
            <a:ext cx="9966519" cy="2852737"/>
          </a:xfrm>
        </p:spPr>
        <p:txBody>
          <a:bodyPr anchor="b">
            <a:normAutofit/>
          </a:bodyPr>
          <a:lstStyle>
            <a:lvl1pPr>
              <a:defRPr sz="4400" spc="7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DBB876-5FD9-4964-BD37-6F05DAEBE32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380930" y="4976327"/>
            <a:ext cx="9966520" cy="1113323"/>
          </a:xfrm>
        </p:spPr>
        <p:txBody>
          <a:bodyPr>
            <a:normAutofit/>
          </a:bodyPr>
          <a:lstStyle>
            <a:lvl1pPr marL="0" indent="0">
              <a:buNone/>
              <a:defRPr sz="1200" spc="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5EA80A-FCDD-4009-9A1F-8B5481786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211C4-AE09-4254-A5E3-6DA9B099C971}" type="datetime2">
              <a:rPr lang="en-US" smtClean="0"/>
              <a:t>Monday, September 14,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A3422-56D9-4942-BC63-831AED91F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D4B42A-AC2C-4FD8-AD0D-BECDD3846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034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FDAF1-8359-4A0F-91B3-03E77C670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4054" y="457200"/>
            <a:ext cx="10309745" cy="1233488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1E3D3-6B33-4CA0-B06B-A8BB05CAB3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44054" y="1996141"/>
            <a:ext cx="4975746" cy="41808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29C334-815D-47FD-A9B5-E871E28641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96141"/>
            <a:ext cx="5181600" cy="41808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7975F2-7A90-4820-B90F-D28E31A35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742C3-E082-4760-93B2-E209268DD00C}" type="datetime2">
              <a:rPr lang="en-US" smtClean="0"/>
              <a:t>Monday, September 14, 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3CFAD5-8AF8-4610-8324-85AA062E2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808CC8-C46E-4A10-8A83-7A251067E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207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E82B8-F9D9-4F53-A4A6-F12EB5F12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8490" y="457200"/>
            <a:ext cx="9986898" cy="12334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F070CA-85E9-47C7-8564-FFA1AE34B9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8490" y="1681163"/>
            <a:ext cx="462908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38D4B1-41B3-4BF5-9076-A16984A81F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68490" y="2505075"/>
            <a:ext cx="462908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6A38DC-A016-4CFD-AC19-F24A9E0620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4816" y="1681163"/>
            <a:ext cx="501057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F930FA-8C00-42AB-B2D1-FE4E4BDB3C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4814" y="2505075"/>
            <a:ext cx="5010573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8B698E-FAE5-4F2C-AE0E-4FD281E8F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FC950-F824-48B9-B984-CAEE265865E5}" type="datetime2">
              <a:rPr lang="en-US" smtClean="0"/>
              <a:t>Monday, September 14, 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C4BB6C-CAA4-4EA8-8EA1-65ADE056F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BB6A12-0532-47CA-B070-232141CC1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915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08FA1-831E-4AD6-B0D1-BA85E67A5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457200"/>
            <a:ext cx="9982199" cy="1233488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E94142-C469-4B0E-8C01-C64BA28F5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3A0F-68E7-4D17-BB84-ED1BA4F6AC6B}" type="datetime2">
              <a:rPr lang="en-US" smtClean="0"/>
              <a:t>Monday, September 14, 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AAFCE6-5C7E-438F-8D4A-21E155681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ACFD88-63EA-427F-978C-B7844D1A5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233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82A4F0-76A5-4852-982B-32B3B6857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BC4F-EDA1-4BA2-BFF3-FE5B31CCB58B}" type="datetime2">
              <a:rPr lang="en-US" smtClean="0"/>
              <a:t>Monday, September 14, 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50CFAE-4BEB-4272-A2E6-FDD9D6A03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3B71B7-74B7-4CF1-8FE0-F4863CD7D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96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432BE-C4E5-4F12-AB53-EBEF2B76B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8755" y="457200"/>
            <a:ext cx="3932237" cy="192143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E7F57-4ABF-4BA4-A892-38857A02F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8130" y="987425"/>
            <a:ext cx="5707257" cy="487362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32E444-E5BD-443F-AB83-84D7CE0AB7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18755" y="2799184"/>
            <a:ext cx="3932237" cy="306980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1998A4-FD2F-4126-99C5-E2063AE02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E694C-1394-4838-A564-7380835C2E77}" type="datetime2">
              <a:rPr lang="en-US" smtClean="0"/>
              <a:t>Monday, September 14, 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6457D3-F808-4DB2-9C9C-B185E71F2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31BC9B-21D1-4D2D-B02E-C887A02CA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283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43EC2-2D8C-4E8D-8CC7-967648014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8966" y="681135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66AF89-5FBD-43DD-958D-A5C608AE2E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834742" y="858417"/>
            <a:ext cx="5520645" cy="500263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70A545-2CE6-48C4-A725-EF68A3F1BF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8966" y="2281335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4466B2-6FE6-4352-BBF9-84BCD946C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84B19-1A00-4EDB-8425-E1827A377364}" type="datetime2">
              <a:rPr lang="en-US" smtClean="0"/>
              <a:t>Monday, September 14, 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8991BC-29A5-4182-BD83-9D99D2889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C1C78F-6633-4604-8832-8E9D2DC76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411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D4C0BBB-0042-4603-A226-6117F3FD5B3C}"/>
              </a:ext>
            </a:extLst>
          </p:cNvPr>
          <p:cNvSpPr/>
          <p:nvPr/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C44F520-2598-460E-9F91-B02F60830CA2}"/>
              </a:ext>
            </a:extLst>
          </p:cNvPr>
          <p:cNvSpPr/>
          <p:nvPr/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478F2F-4F04-4604-9005-BF0CB1142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61666"/>
            <a:ext cx="9810376" cy="1659404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4A17D2-52AF-4B40-80A8-3E0DB855F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810376" cy="38578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92E0AA-D5B3-4BCF-BA69-209D9B335A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10111" y="6409170"/>
            <a:ext cx="3702392" cy="448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300" baseline="0">
                <a:solidFill>
                  <a:schemeClr val="bg1"/>
                </a:solidFill>
              </a:defRPr>
            </a:lvl1pPr>
          </a:lstStyle>
          <a:p>
            <a:fld id="{10076A27-8146-4F75-9851-A83577C6FD8A}" type="datetime2">
              <a:rPr lang="en-US" smtClean="0"/>
              <a:t>Monday, September 14,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A637-D86F-4FA1-985D-2D82456511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828801" y="1912217"/>
            <a:ext cx="4114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F2FA4D-A931-46BA-B767-29A6FD5AAD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9678" y="6408742"/>
            <a:ext cx="438652" cy="448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429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2" r:id="rId6"/>
    <p:sldLayoutId id="2147483708" r:id="rId7"/>
    <p:sldLayoutId id="2147483709" r:id="rId8"/>
    <p:sldLayoutId id="2147483710" r:id="rId9"/>
    <p:sldLayoutId id="2147483711" r:id="rId10"/>
    <p:sldLayoutId id="2147483713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i="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6F292AA-C8DB-4CAA-97C9-456CF85406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93B5FE-A919-4B36-8801-7AAA4B84DA8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818" r="25854"/>
          <a:stretch/>
        </p:blipFill>
        <p:spPr>
          <a:xfrm>
            <a:off x="-1" y="10"/>
            <a:ext cx="4587901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A065953-3D69-4CD4-80C3-DF10DEB4C7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7902" y="-429"/>
            <a:ext cx="7604097" cy="6857571"/>
          </a:xfrm>
          <a:prstGeom prst="rect">
            <a:avLst/>
          </a:prstGeom>
          <a:gradFill>
            <a:gsLst>
              <a:gs pos="0">
                <a:schemeClr val="accent6">
                  <a:lumMod val="75000"/>
                  <a:alpha val="73000"/>
                </a:schemeClr>
              </a:gs>
              <a:gs pos="100000">
                <a:schemeClr val="accent2"/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2">
            <a:extLst>
              <a:ext uri="{FF2B5EF4-FFF2-40B4-BE49-F238E27FC236}">
                <a16:creationId xmlns:a16="http://schemas.microsoft.com/office/drawing/2014/main" id="{2AB36DB5-F10D-4EDB-87E2-ECB9301FF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7901" y="0"/>
            <a:ext cx="7604097" cy="6858000"/>
          </a:xfrm>
          <a:prstGeom prst="rect">
            <a:avLst/>
          </a:prstGeom>
          <a:gradFill>
            <a:gsLst>
              <a:gs pos="0">
                <a:schemeClr val="accent5">
                  <a:alpha val="37000"/>
                </a:schemeClr>
              </a:gs>
              <a:gs pos="98000">
                <a:schemeClr val="accent2">
                  <a:alpha val="66000"/>
                </a:schemeClr>
              </a:gs>
            </a:gsLst>
            <a:lin ang="12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4">
            <a:extLst>
              <a:ext uri="{FF2B5EF4-FFF2-40B4-BE49-F238E27FC236}">
                <a16:creationId xmlns:a16="http://schemas.microsoft.com/office/drawing/2014/main" id="{446F195D-95DC-419E-BBC1-E2B601A60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599847" y="4355164"/>
            <a:ext cx="7592151" cy="2502836"/>
          </a:xfrm>
          <a:prstGeom prst="rect">
            <a:avLst/>
          </a:prstGeom>
          <a:gradFill>
            <a:gsLst>
              <a:gs pos="22000">
                <a:schemeClr val="accent6">
                  <a:alpha val="39000"/>
                </a:schemeClr>
              </a:gs>
              <a:gs pos="82000">
                <a:schemeClr val="accent5">
                  <a:alpha val="19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16">
            <a:extLst>
              <a:ext uri="{FF2B5EF4-FFF2-40B4-BE49-F238E27FC236}">
                <a16:creationId xmlns:a16="http://schemas.microsoft.com/office/drawing/2014/main" id="{2256CF5B-1DAD-4912-86B9-FCA733692F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704304">
            <a:off x="6080918" y="830588"/>
            <a:ext cx="4998441" cy="4998441"/>
          </a:xfrm>
          <a:prstGeom prst="ellipse">
            <a:avLst/>
          </a:pr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18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1AF13D-0FB5-4185-99AC-7A8DBFEE6B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81862" y="768485"/>
            <a:ext cx="6627219" cy="3169674"/>
          </a:xfrm>
        </p:spPr>
        <p:txBody>
          <a:bodyPr>
            <a:norm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Passing Objects Into Functions/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Methods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D0954E-973D-4C30-BAEA-6E5750BAB3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46587" y="3938159"/>
            <a:ext cx="5462494" cy="1141157"/>
          </a:xfrm>
        </p:spPr>
        <p:txBody>
          <a:bodyPr>
            <a:normAutofit/>
          </a:bodyPr>
          <a:lstStyle/>
          <a:p>
            <a:pPr algn="r"/>
            <a:endParaRPr lang="en-US" sz="18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67621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580" y="431799"/>
            <a:ext cx="8596668" cy="703943"/>
          </a:xfrm>
        </p:spPr>
        <p:txBody>
          <a:bodyPr/>
          <a:lstStyle/>
          <a:p>
            <a:r>
              <a:rPr lang="en-US" dirty="0"/>
              <a:t>What do you think?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21BEBA2-7763-4A95-9D28-4687071809BE}"/>
              </a:ext>
            </a:extLst>
          </p:cNvPr>
          <p:cNvSpPr txBox="1">
            <a:spLocks/>
          </p:cNvSpPr>
          <p:nvPr/>
        </p:nvSpPr>
        <p:spPr>
          <a:xfrm>
            <a:off x="7112728" y="391084"/>
            <a:ext cx="4886669" cy="510310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accent2">
                <a:lumMod val="50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spcBef>
                <a:spcPts val="300"/>
              </a:spcBef>
              <a:buNone/>
            </a:pPr>
            <a:r>
              <a:rPr lang="en-US" sz="2300" dirty="0">
                <a:latin typeface="Calibri" panose="020F0502020204030204" pitchFamily="34" charset="0"/>
                <a:cs typeface="Calibri" panose="020F0502020204030204" pitchFamily="34" charset="0"/>
              </a:rPr>
              <a:t>ZooCreature.hpp</a:t>
            </a:r>
          </a:p>
          <a:p>
            <a:pPr marL="457200" lvl="1" indent="0">
              <a:spcBef>
                <a:spcPts val="300"/>
              </a:spcBef>
              <a:buNone/>
            </a:pPr>
            <a:endParaRPr lang="en-US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457200" lvl="1" indent="0">
              <a:spcBef>
                <a:spcPts val="300"/>
              </a:spcBef>
              <a:buNone/>
            </a:pP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class </a:t>
            </a:r>
            <a:r>
              <a:rPr lang="en-US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ZooCreature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</a:p>
          <a:p>
            <a:pPr marL="457200" lvl="1" indent="0">
              <a:spcBef>
                <a:spcPts val="300"/>
              </a:spcBef>
              <a:buNone/>
            </a:pP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public:</a:t>
            </a:r>
          </a:p>
          <a:p>
            <a:pPr marL="857250" lvl="2" indent="0">
              <a:spcBef>
                <a:spcPts val="300"/>
              </a:spcBef>
              <a:buNone/>
            </a:pP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 </a:t>
            </a:r>
            <a:r>
              <a:rPr lang="en-US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fname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857250" lvl="2" indent="0">
              <a:spcBef>
                <a:spcPts val="300"/>
              </a:spcBef>
              <a:buNone/>
            </a:pP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 </a:t>
            </a:r>
            <a:r>
              <a:rPr lang="en-US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lname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857250" lvl="2" indent="0">
              <a:spcBef>
                <a:spcPts val="300"/>
              </a:spcBef>
              <a:buNone/>
            </a:pPr>
            <a:r>
              <a:rPr lang="en-US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ZooCreature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(string, string);</a:t>
            </a:r>
          </a:p>
          <a:p>
            <a:pPr marL="857250" lvl="2" indent="0">
              <a:spcBef>
                <a:spcPts val="300"/>
              </a:spcBef>
              <a:buNone/>
            </a:pPr>
            <a:r>
              <a:rPr lang="en-US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ZooCreature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 marL="857250" lvl="2" indent="0">
              <a:spcBef>
                <a:spcPts val="300"/>
              </a:spcBef>
              <a:buNone/>
            </a:pPr>
            <a:endParaRPr lang="en-US" dirty="0">
              <a:solidFill>
                <a:srgbClr val="C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457200" lvl="1" indent="0">
              <a:spcBef>
                <a:spcPts val="300"/>
              </a:spcBef>
              <a:buNone/>
            </a:pP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};  //</a:t>
            </a:r>
            <a:r>
              <a:rPr lang="en-US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ZooCreature</a:t>
            </a:r>
            <a:endParaRPr lang="en-US" dirty="0">
              <a:solidFill>
                <a:srgbClr val="C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spcBef>
                <a:spcPts val="300"/>
              </a:spcBef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300"/>
              </a:spcBef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860" y="1223249"/>
            <a:ext cx="7031071" cy="5017360"/>
          </a:xfr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marL="457200" lvl="1" indent="0">
              <a:spcBef>
                <a:spcPts val="300"/>
              </a:spcBef>
              <a:buNone/>
            </a:pP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void </a:t>
            </a:r>
            <a:r>
              <a:rPr lang="en-US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changeName</a:t>
            </a: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ZooCreature</a:t>
            </a: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x); </a:t>
            </a:r>
          </a:p>
          <a:p>
            <a:pPr marL="457200" lvl="1" indent="0">
              <a:spcBef>
                <a:spcPts val="300"/>
              </a:spcBef>
              <a:buNone/>
            </a:pPr>
            <a:r>
              <a:rPr lang="en-US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main() {</a:t>
            </a:r>
          </a:p>
          <a:p>
            <a:pPr marL="857250" lvl="2" indent="0">
              <a:spcBef>
                <a:spcPts val="300"/>
              </a:spcBef>
              <a:buNone/>
            </a:pPr>
            <a:r>
              <a:rPr lang="en-US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ZooCreature</a:t>
            </a: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Wombat; </a:t>
            </a:r>
          </a:p>
          <a:p>
            <a:pPr marL="857250" lvl="2" indent="0">
              <a:spcBef>
                <a:spcPts val="300"/>
              </a:spcBef>
              <a:buNone/>
            </a:pPr>
            <a:r>
              <a:rPr lang="en-US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Wombat.fname</a:t>
            </a: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= “Wendy";</a:t>
            </a:r>
          </a:p>
          <a:p>
            <a:pPr marL="857250" lvl="2" indent="0">
              <a:spcBef>
                <a:spcPts val="300"/>
              </a:spcBef>
              <a:buNone/>
            </a:pPr>
            <a:r>
              <a:rPr lang="en-US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Wombat.lname</a:t>
            </a: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= “Wombat";</a:t>
            </a:r>
          </a:p>
          <a:p>
            <a:pPr marL="857250" lvl="2" indent="0">
              <a:spcBef>
                <a:spcPts val="300"/>
              </a:spcBef>
              <a:buNone/>
            </a:pPr>
            <a:r>
              <a:rPr lang="en-US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changeName</a:t>
            </a: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(Wombat);</a:t>
            </a:r>
          </a:p>
          <a:p>
            <a:pPr marL="857250" lvl="2" indent="0">
              <a:spcBef>
                <a:spcPts val="300"/>
              </a:spcBef>
              <a:buNone/>
            </a:pPr>
            <a:r>
              <a:rPr lang="en-US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cout</a:t>
            </a: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&lt;&lt; </a:t>
            </a:r>
            <a:r>
              <a:rPr lang="en-US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Wombat.fname</a:t>
            </a: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&lt;&lt; </a:t>
            </a:r>
            <a:r>
              <a:rPr lang="en-US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endl</a:t>
            </a: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 // what do you think?</a:t>
            </a:r>
          </a:p>
          <a:p>
            <a:pPr marL="857250" lvl="2" indent="0">
              <a:spcBef>
                <a:spcPts val="300"/>
              </a:spcBef>
              <a:buNone/>
            </a:pP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return 0;</a:t>
            </a:r>
          </a:p>
          <a:p>
            <a:pPr marL="457200" lvl="1" indent="0">
              <a:spcBef>
                <a:spcPts val="300"/>
              </a:spcBef>
              <a:buNone/>
            </a:pP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} //main</a:t>
            </a:r>
          </a:p>
          <a:p>
            <a:pPr marL="457200" lvl="1" indent="0">
              <a:spcBef>
                <a:spcPts val="300"/>
              </a:spcBef>
              <a:buNone/>
            </a:pP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1" indent="0">
              <a:spcBef>
                <a:spcPts val="300"/>
              </a:spcBef>
              <a:buNone/>
            </a:pP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void </a:t>
            </a:r>
            <a:r>
              <a:rPr lang="en-US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changeName</a:t>
            </a: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ZooCreature</a:t>
            </a: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x) {</a:t>
            </a:r>
          </a:p>
          <a:p>
            <a:pPr marL="457200" lvl="1" indent="0">
              <a:spcBef>
                <a:spcPts val="300"/>
              </a:spcBef>
              <a:buNone/>
            </a:pP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x.fname</a:t>
            </a: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= “</a:t>
            </a:r>
            <a:r>
              <a:rPr lang="en-US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Willabella</a:t>
            </a: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";</a:t>
            </a:r>
          </a:p>
          <a:p>
            <a:pPr marL="457200" lvl="1" indent="0">
              <a:spcBef>
                <a:spcPts val="300"/>
              </a:spcBef>
              <a:buNone/>
            </a:pP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}</a:t>
            </a:r>
          </a:p>
          <a:p>
            <a:pPr marL="457200" lvl="1" indent="0">
              <a:spcBef>
                <a:spcPts val="300"/>
              </a:spcBef>
              <a:buNone/>
            </a:pP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7161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860" y="0"/>
            <a:ext cx="8596668" cy="703943"/>
          </a:xfrm>
        </p:spPr>
        <p:txBody>
          <a:bodyPr/>
          <a:lstStyle/>
          <a:p>
            <a:r>
              <a:rPr lang="en-US" dirty="0"/>
              <a:t>Default: Call By Value!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21BEBA2-7763-4A95-9D28-4687071809BE}"/>
              </a:ext>
            </a:extLst>
          </p:cNvPr>
          <p:cNvSpPr txBox="1">
            <a:spLocks/>
          </p:cNvSpPr>
          <p:nvPr/>
        </p:nvSpPr>
        <p:spPr>
          <a:xfrm>
            <a:off x="8706433" y="417036"/>
            <a:ext cx="3349061" cy="375105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accent2">
                <a:lumMod val="50000"/>
              </a:schemeClr>
            </a:solidFill>
          </a:ln>
        </p:spPr>
        <p:txBody>
          <a:bodyPr vert="horz" lIns="0" tIns="0" rIns="0" bIns="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spcBef>
                <a:spcPts val="300"/>
              </a:spcBef>
              <a:buNone/>
            </a:pPr>
            <a:r>
              <a:rPr lang="en-US" sz="2300" dirty="0">
                <a:latin typeface="Calibri" panose="020F0502020204030204" pitchFamily="34" charset="0"/>
                <a:cs typeface="Calibri" panose="020F0502020204030204" pitchFamily="34" charset="0"/>
              </a:rPr>
              <a:t>ZooCreature.hpp</a:t>
            </a:r>
          </a:p>
          <a:p>
            <a:pPr marL="457200" lvl="1" indent="0">
              <a:spcBef>
                <a:spcPts val="300"/>
              </a:spcBef>
              <a:buNone/>
            </a:pPr>
            <a:endParaRPr lang="en-US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457200" lvl="1" indent="0">
              <a:spcBef>
                <a:spcPts val="300"/>
              </a:spcBef>
              <a:buNone/>
            </a:pPr>
            <a:r>
              <a:rPr lang="en-US" sz="16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class </a:t>
            </a:r>
            <a:r>
              <a:rPr lang="en-US" sz="1600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ZooCreature</a:t>
            </a:r>
            <a:r>
              <a:rPr lang="en-US" sz="16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</a:p>
          <a:p>
            <a:pPr marL="457200" lvl="1" indent="0">
              <a:spcBef>
                <a:spcPts val="300"/>
              </a:spcBef>
              <a:buNone/>
            </a:pPr>
            <a:r>
              <a:rPr lang="en-US" sz="16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public:</a:t>
            </a:r>
          </a:p>
          <a:p>
            <a:pPr marL="857250" lvl="2" indent="0">
              <a:spcBef>
                <a:spcPts val="300"/>
              </a:spcBef>
              <a:buNone/>
            </a:pPr>
            <a:r>
              <a:rPr lang="en-US" sz="16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 </a:t>
            </a:r>
            <a:r>
              <a:rPr lang="en-US" sz="1600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fname</a:t>
            </a:r>
            <a:r>
              <a:rPr lang="en-US" sz="16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857250" lvl="2" indent="0">
              <a:spcBef>
                <a:spcPts val="300"/>
              </a:spcBef>
              <a:buNone/>
            </a:pPr>
            <a:r>
              <a:rPr lang="en-US" sz="16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 </a:t>
            </a:r>
            <a:r>
              <a:rPr lang="en-US" sz="1600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lname</a:t>
            </a:r>
            <a:r>
              <a:rPr lang="en-US" sz="16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857250" lvl="2" indent="0">
              <a:spcBef>
                <a:spcPts val="300"/>
              </a:spcBef>
              <a:buNone/>
            </a:pPr>
            <a:r>
              <a:rPr lang="en-US" sz="1600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ZooCreature</a:t>
            </a:r>
            <a:r>
              <a:rPr lang="en-US" sz="16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(string, string);</a:t>
            </a:r>
          </a:p>
          <a:p>
            <a:pPr marL="857250" lvl="2" indent="0">
              <a:spcBef>
                <a:spcPts val="300"/>
              </a:spcBef>
              <a:buNone/>
            </a:pPr>
            <a:r>
              <a:rPr lang="en-US" sz="1600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ZooCreature</a:t>
            </a:r>
            <a:r>
              <a:rPr lang="en-US" sz="16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 marL="857250" lvl="2" indent="0">
              <a:spcBef>
                <a:spcPts val="300"/>
              </a:spcBef>
              <a:buNone/>
            </a:pPr>
            <a:endParaRPr lang="en-US" sz="1600" dirty="0">
              <a:solidFill>
                <a:srgbClr val="C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457200" lvl="1" indent="0">
              <a:spcBef>
                <a:spcPts val="300"/>
              </a:spcBef>
              <a:buNone/>
            </a:pPr>
            <a:r>
              <a:rPr lang="en-US" sz="16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};  //</a:t>
            </a:r>
            <a:r>
              <a:rPr lang="en-US" sz="1600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ZooCreature</a:t>
            </a:r>
            <a:endParaRPr lang="en-US" sz="1600" dirty="0">
              <a:solidFill>
                <a:srgbClr val="C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spcBef>
                <a:spcPts val="300"/>
              </a:spcBef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300"/>
              </a:spcBef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506" y="1223249"/>
            <a:ext cx="8760662" cy="5017360"/>
          </a:xfr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50000"/>
              </a:schemeClr>
            </a:solidFill>
          </a:ln>
        </p:spPr>
        <p:txBody>
          <a:bodyPr>
            <a:normAutofit fontScale="92500" lnSpcReduction="20000"/>
          </a:bodyPr>
          <a:lstStyle/>
          <a:p>
            <a:pPr marL="457200" lvl="1" indent="0">
              <a:spcBef>
                <a:spcPts val="300"/>
              </a:spcBef>
              <a:buNone/>
            </a:pP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void </a:t>
            </a:r>
            <a:r>
              <a:rPr lang="en-US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changeName</a:t>
            </a: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ZooCreature</a:t>
            </a: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x);</a:t>
            </a:r>
          </a:p>
          <a:p>
            <a:pPr marL="457200" lvl="1" indent="0">
              <a:spcBef>
                <a:spcPts val="300"/>
              </a:spcBef>
              <a:buNone/>
            </a:pPr>
            <a:r>
              <a:rPr lang="en-US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main() {</a:t>
            </a:r>
          </a:p>
          <a:p>
            <a:pPr marL="857250" lvl="2" indent="0">
              <a:spcBef>
                <a:spcPts val="300"/>
              </a:spcBef>
              <a:buNone/>
            </a:pPr>
            <a:r>
              <a:rPr lang="en-US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ZooCreature</a:t>
            </a: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Wombat; </a:t>
            </a:r>
          </a:p>
          <a:p>
            <a:pPr marL="857250" lvl="2" indent="0">
              <a:spcBef>
                <a:spcPts val="300"/>
              </a:spcBef>
              <a:buNone/>
            </a:pPr>
            <a:r>
              <a:rPr lang="en-US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Wombat.fname</a:t>
            </a: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= “Wendy";  </a:t>
            </a:r>
            <a:r>
              <a:rPr lang="en-US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//Note the dot used to reference the fields/methods</a:t>
            </a:r>
          </a:p>
          <a:p>
            <a:pPr marL="857250" lvl="2" indent="0">
              <a:spcBef>
                <a:spcPts val="300"/>
              </a:spcBef>
              <a:buNone/>
            </a:pPr>
            <a:r>
              <a:rPr lang="en-US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Wombat.lname</a:t>
            </a: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= “Wombat";</a:t>
            </a:r>
          </a:p>
          <a:p>
            <a:pPr marL="857250" lvl="2" indent="0">
              <a:spcBef>
                <a:spcPts val="300"/>
              </a:spcBef>
              <a:buNone/>
            </a:pPr>
            <a:r>
              <a:rPr lang="en-US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changeName</a:t>
            </a: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(Wombat);</a:t>
            </a:r>
          </a:p>
          <a:p>
            <a:pPr marL="857250" lvl="2" indent="0">
              <a:spcBef>
                <a:spcPts val="300"/>
              </a:spcBef>
              <a:buNone/>
            </a:pPr>
            <a:r>
              <a:rPr lang="en-US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cout</a:t>
            </a: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&lt;&lt; </a:t>
            </a:r>
            <a:r>
              <a:rPr lang="en-US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Wombat.fname</a:t>
            </a: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&lt;&lt; </a:t>
            </a:r>
            <a:r>
              <a:rPr lang="en-US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endl</a:t>
            </a: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 //prints Wendy</a:t>
            </a:r>
          </a:p>
          <a:p>
            <a:pPr marL="857250" lvl="2" indent="0">
              <a:spcBef>
                <a:spcPts val="300"/>
              </a:spcBef>
              <a:buNone/>
            </a:pP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return 0;</a:t>
            </a:r>
          </a:p>
          <a:p>
            <a:pPr marL="457200" lvl="1" indent="0">
              <a:spcBef>
                <a:spcPts val="300"/>
              </a:spcBef>
              <a:buNone/>
            </a:pP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} </a:t>
            </a:r>
          </a:p>
          <a:p>
            <a:pPr marL="457200" lvl="1" indent="0">
              <a:spcBef>
                <a:spcPts val="300"/>
              </a:spcBef>
              <a:buNone/>
            </a:pP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1" indent="0">
              <a:spcBef>
                <a:spcPts val="300"/>
              </a:spcBef>
              <a:buNone/>
            </a:pP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void </a:t>
            </a:r>
            <a:r>
              <a:rPr lang="en-US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changeName</a:t>
            </a: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ZooCreature</a:t>
            </a: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x) { </a:t>
            </a:r>
            <a:r>
              <a:rPr lang="en-US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//x is a LOCAL COPY of wombat</a:t>
            </a:r>
          </a:p>
          <a:p>
            <a:pPr marL="457200" lvl="1" indent="0">
              <a:spcBef>
                <a:spcPts val="300"/>
              </a:spcBef>
              <a:buNone/>
            </a:pP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x.fname</a:t>
            </a: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= “</a:t>
            </a:r>
            <a:r>
              <a:rPr lang="en-US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Willabella</a:t>
            </a: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";  </a:t>
            </a:r>
            <a:r>
              <a:rPr lang="en-US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// changing x’s </a:t>
            </a:r>
            <a:r>
              <a:rPr lang="en-US" dirty="0" err="1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fname</a:t>
            </a:r>
            <a:r>
              <a:rPr lang="en-US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field DOES NOT result in the</a:t>
            </a:r>
          </a:p>
          <a:p>
            <a:pPr marL="457200" lvl="1" indent="0">
              <a:spcBef>
                <a:spcPts val="300"/>
              </a:spcBef>
              <a:buNone/>
            </a:pPr>
            <a:r>
              <a:rPr lang="en-US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	           // original wombat’s </a:t>
            </a:r>
            <a:r>
              <a:rPr lang="en-US" dirty="0" err="1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fname</a:t>
            </a:r>
            <a:r>
              <a:rPr lang="en-US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field being changed</a:t>
            </a:r>
          </a:p>
          <a:p>
            <a:pPr marL="457200" lvl="1" indent="0">
              <a:spcBef>
                <a:spcPts val="300"/>
              </a:spcBef>
              <a:buNone/>
            </a:pP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} //</a:t>
            </a:r>
            <a:r>
              <a:rPr lang="en-US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changeName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1" indent="0">
              <a:spcBef>
                <a:spcPts val="300"/>
              </a:spcBef>
              <a:buNone/>
            </a:pP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//main</a:t>
            </a:r>
          </a:p>
        </p:txBody>
      </p:sp>
    </p:spTree>
    <p:extLst>
      <p:ext uri="{BB962C8B-B14F-4D97-AF65-F5344CB8AC3E}">
        <p14:creationId xmlns:p14="http://schemas.microsoft.com/office/powerpoint/2010/main" val="1131852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8A8D064-1DF9-4BDE-8EFA-4E91440A3839}"/>
              </a:ext>
            </a:extLst>
          </p:cNvPr>
          <p:cNvSpPr txBox="1"/>
          <p:nvPr/>
        </p:nvSpPr>
        <p:spPr>
          <a:xfrm>
            <a:off x="516102" y="1424895"/>
            <a:ext cx="11320609" cy="738664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if we want to change something about an object in a function?</a:t>
            </a:r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07CA46-191C-4B57-B102-720A24F23B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103" y="1918557"/>
            <a:ext cx="11320609" cy="4152561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Send in the ADDRESS of the object to the function: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changeName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(&amp;Wombat);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That means the function’s parameter must hold an address (be a pointer):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void 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changeName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ZooCreature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*x)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 access a field or method in the function, you must first go to the address the pointer holds, and then find the field or method.  We do this as follows: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x-&gt;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fname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“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Willabella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";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F52E34-8809-444F-98EE-8D48E5305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0250" y="291710"/>
            <a:ext cx="11012253" cy="835863"/>
          </a:xfrm>
        </p:spPr>
        <p:txBody>
          <a:bodyPr>
            <a:normAutofit/>
          </a:bodyPr>
          <a:lstStyle/>
          <a:p>
            <a:r>
              <a:rPr lang="en-US" dirty="0"/>
              <a:t>Objects and Call By Pointer</a:t>
            </a:r>
          </a:p>
        </p:txBody>
      </p:sp>
    </p:spTree>
    <p:extLst>
      <p:ext uri="{BB962C8B-B14F-4D97-AF65-F5344CB8AC3E}">
        <p14:creationId xmlns:p14="http://schemas.microsoft.com/office/powerpoint/2010/main" val="3360056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79828"/>
            <a:ext cx="10834008" cy="703943"/>
          </a:xfrm>
        </p:spPr>
        <p:txBody>
          <a:bodyPr>
            <a:normAutofit/>
          </a:bodyPr>
          <a:lstStyle/>
          <a:p>
            <a:r>
              <a:rPr lang="en-US" dirty="0"/>
              <a:t>Call by Pointer: All Together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5" y="834571"/>
            <a:ext cx="11006666" cy="5454033"/>
          </a:xfrm>
          <a:solidFill>
            <a:schemeClr val="bg2"/>
          </a:solidFill>
          <a:ln w="38100">
            <a:solidFill>
              <a:schemeClr val="accent2">
                <a:lumMod val="50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 marL="457200" lvl="1" indent="0">
              <a:spcBef>
                <a:spcPts val="300"/>
              </a:spcBef>
              <a:buNone/>
            </a:pPr>
            <a:r>
              <a:rPr lang="en-US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void </a:t>
            </a:r>
            <a:r>
              <a:rPr lang="en-US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changeName</a:t>
            </a:r>
            <a:r>
              <a:rPr lang="en-US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ZooCreature</a:t>
            </a:r>
            <a:r>
              <a:rPr lang="en-US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*x);</a:t>
            </a:r>
          </a:p>
          <a:p>
            <a:pPr marL="457200" lvl="1" indent="0">
              <a:spcBef>
                <a:spcPts val="300"/>
              </a:spcBef>
              <a:buNone/>
            </a:pPr>
            <a:endParaRPr lang="en-US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spcBef>
                <a:spcPts val="300"/>
              </a:spcBef>
              <a:buNone/>
            </a:pPr>
            <a:r>
              <a:rPr lang="en-US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 </a:t>
            </a:r>
            <a:r>
              <a:rPr lang="en-US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main() {</a:t>
            </a:r>
          </a:p>
          <a:p>
            <a:pPr marL="857250" lvl="2" indent="0">
              <a:spcBef>
                <a:spcPts val="300"/>
              </a:spcBef>
              <a:buNone/>
            </a:pPr>
            <a:r>
              <a:rPr lang="en-US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ZooCreature</a:t>
            </a:r>
            <a:r>
              <a:rPr lang="en-US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Wombat;</a:t>
            </a:r>
          </a:p>
          <a:p>
            <a:pPr marL="857250" lvl="2" indent="0">
              <a:spcBef>
                <a:spcPts val="300"/>
              </a:spcBef>
              <a:buNone/>
            </a:pPr>
            <a:r>
              <a:rPr lang="en-US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Wombat.fname</a:t>
            </a:r>
            <a:r>
              <a:rPr lang="en-US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“Wendy";</a:t>
            </a:r>
          </a:p>
          <a:p>
            <a:pPr marL="857250" lvl="2" indent="0">
              <a:spcBef>
                <a:spcPts val="300"/>
              </a:spcBef>
              <a:buNone/>
            </a:pPr>
            <a:r>
              <a:rPr lang="en-US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Wombat.lname</a:t>
            </a:r>
            <a:r>
              <a:rPr lang="en-US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“Wombat";</a:t>
            </a:r>
          </a:p>
          <a:p>
            <a:pPr marL="857250" lvl="2" indent="0">
              <a:spcBef>
                <a:spcPts val="300"/>
              </a:spcBef>
              <a:buNone/>
            </a:pPr>
            <a:r>
              <a:rPr lang="en-US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changeName</a:t>
            </a:r>
            <a:r>
              <a:rPr lang="en-US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(&amp;Wombat);  </a:t>
            </a:r>
            <a:r>
              <a:rPr lang="en-US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 sending in the address of wombat</a:t>
            </a:r>
          </a:p>
          <a:p>
            <a:pPr marL="857250" lvl="2" indent="0">
              <a:spcBef>
                <a:spcPts val="300"/>
              </a:spcBef>
              <a:buNone/>
            </a:pPr>
            <a:r>
              <a:rPr lang="en-US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cout</a:t>
            </a:r>
            <a:r>
              <a:rPr lang="en-US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</a:t>
            </a:r>
            <a:r>
              <a:rPr lang="en-US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Wombat.fname</a:t>
            </a:r>
            <a:r>
              <a:rPr lang="en-US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</a:t>
            </a:r>
            <a:r>
              <a:rPr lang="en-US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 </a:t>
            </a:r>
            <a:r>
              <a:rPr lang="en-US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 prints </a:t>
            </a:r>
            <a:r>
              <a:rPr lang="en-US" dirty="0" err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Willabella</a:t>
            </a:r>
            <a:r>
              <a:rPr lang="en-US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pPr marL="857250" lvl="2" indent="0">
              <a:spcBef>
                <a:spcPts val="300"/>
              </a:spcBef>
              <a:buNone/>
            </a:pPr>
            <a:r>
              <a:rPr lang="en-US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cout</a:t>
            </a:r>
            <a:r>
              <a:rPr lang="en-US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</a:t>
            </a:r>
            <a:r>
              <a:rPr lang="en-US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Wombat.lname</a:t>
            </a:r>
            <a:r>
              <a:rPr lang="en-US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</a:t>
            </a:r>
            <a:r>
              <a:rPr lang="en-US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//prints Wombat</a:t>
            </a:r>
          </a:p>
          <a:p>
            <a:pPr marL="857250" lvl="2" indent="0">
              <a:spcBef>
                <a:spcPts val="300"/>
              </a:spcBef>
              <a:buNone/>
            </a:pPr>
            <a:r>
              <a:rPr lang="en-US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return 0;</a:t>
            </a:r>
          </a:p>
          <a:p>
            <a:pPr marL="457200" lvl="1" indent="0">
              <a:spcBef>
                <a:spcPts val="300"/>
              </a:spcBef>
              <a:buNone/>
            </a:pPr>
            <a:r>
              <a:rPr lang="en-US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} //main</a:t>
            </a:r>
          </a:p>
          <a:p>
            <a:pPr marL="457200" lvl="1" indent="0">
              <a:spcBef>
                <a:spcPts val="300"/>
              </a:spcBef>
              <a:buNone/>
            </a:pPr>
            <a:endParaRPr lang="en-US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spcBef>
                <a:spcPts val="300"/>
              </a:spcBef>
              <a:buNone/>
            </a:pPr>
            <a:r>
              <a:rPr lang="en-US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void </a:t>
            </a:r>
            <a:r>
              <a:rPr lang="en-US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changeName</a:t>
            </a:r>
            <a:r>
              <a:rPr lang="en-US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ZooCreature</a:t>
            </a:r>
            <a:r>
              <a:rPr lang="en-US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*x) {  </a:t>
            </a:r>
            <a:r>
              <a:rPr lang="en-US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//x holds the address of </a:t>
            </a:r>
            <a:r>
              <a:rPr lang="en-US" dirty="0" err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wendy</a:t>
            </a:r>
            <a:r>
              <a:rPr lang="en-US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wombat!</a:t>
            </a:r>
          </a:p>
          <a:p>
            <a:pPr marL="457200" lvl="1" indent="0">
              <a:spcBef>
                <a:spcPts val="300"/>
              </a:spcBef>
              <a:buNone/>
            </a:pPr>
            <a:r>
              <a:rPr lang="en-US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x-&gt;</a:t>
            </a:r>
            <a:r>
              <a:rPr lang="en-US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fname</a:t>
            </a:r>
            <a:r>
              <a:rPr lang="en-US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“</a:t>
            </a:r>
            <a:r>
              <a:rPr lang="en-US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Willabella</a:t>
            </a:r>
            <a:r>
              <a:rPr lang="en-US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";  </a:t>
            </a:r>
            <a:r>
              <a:rPr lang="en-US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 note the -&gt; to reference the field</a:t>
            </a:r>
          </a:p>
          <a:p>
            <a:pPr marL="457200" lvl="1" indent="0">
              <a:spcBef>
                <a:spcPts val="300"/>
              </a:spcBef>
              <a:buNone/>
            </a:pPr>
            <a:r>
              <a:rPr lang="en-US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} //</a:t>
            </a:r>
            <a:r>
              <a:rPr lang="en-US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changeName</a:t>
            </a:r>
            <a:endParaRPr lang="en-US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spcBef>
                <a:spcPts val="300"/>
              </a:spcBef>
              <a:buNone/>
            </a:pPr>
            <a:endParaRPr lang="en-US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3154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A35CA-A57A-4D05-8A20-0109F43C10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214" y="63035"/>
            <a:ext cx="10240903" cy="652262"/>
          </a:xfrm>
        </p:spPr>
        <p:txBody>
          <a:bodyPr/>
          <a:lstStyle/>
          <a:p>
            <a:r>
              <a:rPr lang="en-US" dirty="0"/>
              <a:t>Summary: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D68D52-B775-4C75-9F1C-EBB9B14B83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1868" y="822439"/>
            <a:ext cx="8518714" cy="2913698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  <a:effectLst>
            <a:outerShdw blurRad="50800" dist="114300" dir="8100000" algn="tr" rotWithShape="0">
              <a:prstClr val="black">
                <a:alpha val="20000"/>
              </a:prstClr>
            </a:outerShdw>
          </a:effectLst>
        </p:spPr>
        <p:txBody>
          <a:bodyPr>
            <a:normAutofit fontScale="92500" lnSpcReduction="10000"/>
          </a:bodyPr>
          <a:lstStyle/>
          <a:p>
            <a:r>
              <a:rPr lang="en-US" sz="2600" b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Objects:</a:t>
            </a:r>
          </a:p>
          <a:p>
            <a:pPr lvl="1"/>
            <a:r>
              <a:rPr lang="en-US" sz="2300" b="1" dirty="0">
                <a:solidFill>
                  <a:schemeClr val="accent2">
                    <a:lumMod val="50000"/>
                  </a:schemeClr>
                </a:solidFill>
              </a:rPr>
              <a:t>Default is call by value!</a:t>
            </a:r>
          </a:p>
          <a:p>
            <a:pPr lvl="1"/>
            <a:r>
              <a:rPr lang="en-US" sz="2300" dirty="0">
                <a:solidFill>
                  <a:schemeClr val="accent2">
                    <a:lumMod val="50000"/>
                  </a:schemeClr>
                </a:solidFill>
              </a:rPr>
              <a:t>Means that a local copy of the object is made inside of a function</a:t>
            </a:r>
          </a:p>
          <a:p>
            <a:pPr lvl="1"/>
            <a:r>
              <a:rPr lang="en-US" sz="2300" dirty="0">
                <a:solidFill>
                  <a:schemeClr val="accent2">
                    <a:lumMod val="50000"/>
                  </a:schemeClr>
                </a:solidFill>
              </a:rPr>
              <a:t>To access fields or methods, use a .</a:t>
            </a:r>
          </a:p>
          <a:p>
            <a:pPr lvl="1"/>
            <a:r>
              <a:rPr lang="en-US" sz="2300" dirty="0">
                <a:solidFill>
                  <a:schemeClr val="accent2">
                    <a:lumMod val="50000"/>
                  </a:schemeClr>
                </a:solidFill>
              </a:rPr>
              <a:t>When the function is done, so is the local copy!</a:t>
            </a:r>
          </a:p>
          <a:p>
            <a:pPr lvl="1"/>
            <a:r>
              <a:rPr lang="en-US" sz="2300" dirty="0">
                <a:solidFill>
                  <a:schemeClr val="accent2">
                    <a:lumMod val="50000"/>
                  </a:schemeClr>
                </a:solidFill>
              </a:rPr>
              <a:t>Any changes made are lost!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AA8840-7D48-4544-A751-20F1ABE01DAB}"/>
              </a:ext>
            </a:extLst>
          </p:cNvPr>
          <p:cNvSpPr txBox="1">
            <a:spLocks/>
          </p:cNvSpPr>
          <p:nvPr/>
        </p:nvSpPr>
        <p:spPr>
          <a:xfrm>
            <a:off x="2956373" y="3343451"/>
            <a:ext cx="8936804" cy="28601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  <a:effectLst>
            <a:outerShdw blurRad="50800" dist="114300" dir="8100000" algn="tr" rotWithShape="0">
              <a:prstClr val="black">
                <a:alpha val="20000"/>
              </a:prstClr>
            </a:outerShdw>
          </a:effectLst>
        </p:spPr>
        <p:txBody>
          <a:bodyPr vert="horz" lIns="0" tIns="0" rIns="0" bIns="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Call by Pointer:</a:t>
            </a:r>
          </a:p>
          <a:p>
            <a:pPr lvl="1"/>
            <a:r>
              <a:rPr lang="en-US" sz="2300" dirty="0">
                <a:solidFill>
                  <a:schemeClr val="accent5">
                    <a:lumMod val="50000"/>
                  </a:schemeClr>
                </a:solidFill>
              </a:rPr>
              <a:t>Send the ADDRESS of an object into a function as the parameter</a:t>
            </a:r>
          </a:p>
          <a:p>
            <a:pPr lvl="1"/>
            <a:r>
              <a:rPr lang="en-US" sz="2300" dirty="0">
                <a:solidFill>
                  <a:schemeClr val="accent5">
                    <a:lumMod val="50000"/>
                  </a:schemeClr>
                </a:solidFill>
              </a:rPr>
              <a:t>Parameter holds an address</a:t>
            </a:r>
          </a:p>
          <a:p>
            <a:pPr lvl="1"/>
            <a:r>
              <a:rPr lang="en-US" sz="2300" dirty="0">
                <a:solidFill>
                  <a:schemeClr val="accent5">
                    <a:lumMod val="50000"/>
                  </a:schemeClr>
                </a:solidFill>
              </a:rPr>
              <a:t>Inside the function, you must use -&gt; to access the fields and methods</a:t>
            </a:r>
          </a:p>
          <a:p>
            <a:pPr lvl="1"/>
            <a:r>
              <a:rPr lang="en-US" sz="2300" dirty="0">
                <a:solidFill>
                  <a:schemeClr val="accent5">
                    <a:lumMod val="50000"/>
                  </a:schemeClr>
                </a:solidFill>
              </a:rPr>
              <a:t>Changes made to the object remain after the function is done running</a:t>
            </a:r>
          </a:p>
          <a:p>
            <a:pPr lvl="1"/>
            <a:endParaRPr lang="en-US" sz="2300" dirty="0">
              <a:solidFill>
                <a:schemeClr val="accent5">
                  <a:lumMod val="50000"/>
                </a:schemeClr>
              </a:solidFill>
            </a:endParaRPr>
          </a:p>
          <a:p>
            <a:pPr marL="457200" lvl="1" indent="0">
              <a:buNone/>
            </a:pPr>
            <a:r>
              <a:rPr lang="en-US" sz="23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WILL USE THIS A LOT!!!</a:t>
            </a:r>
            <a:endParaRPr lang="en-US" sz="19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5436330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RiseVTI">
  <a:themeElements>
    <a:clrScheme name="AnalogousFromLightSeed_2SEEDS">
      <a:dk1>
        <a:srgbClr val="000000"/>
      </a:dk1>
      <a:lt1>
        <a:srgbClr val="FFFFFF"/>
      </a:lt1>
      <a:dk2>
        <a:srgbClr val="242A41"/>
      </a:dk2>
      <a:lt2>
        <a:srgbClr val="E8E7E2"/>
      </a:lt2>
      <a:accent1>
        <a:srgbClr val="7F8BBA"/>
      </a:accent1>
      <a:accent2>
        <a:srgbClr val="86A8BE"/>
      </a:accent2>
      <a:accent3>
        <a:srgbClr val="A196C6"/>
      </a:accent3>
      <a:accent4>
        <a:srgbClr val="BA8B7F"/>
      </a:accent4>
      <a:accent5>
        <a:srgbClr val="B5A17E"/>
      </a:accent5>
      <a:accent6>
        <a:srgbClr val="A5A772"/>
      </a:accent6>
      <a:hlink>
        <a:srgbClr val="8E8256"/>
      </a:hlink>
      <a:folHlink>
        <a:srgbClr val="7F7F7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RiseVTI" id="{C2FC082F-B444-4222-AF20-78444CCB5722}" vid="{39F213E4-0CBC-40CB-B3F6-8C5562B6B99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9517</TotalTime>
  <Words>557</Words>
  <Application>Microsoft Office PowerPoint</Application>
  <PresentationFormat>Widescreen</PresentationFormat>
  <Paragraphs>90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Avenir Next LT Pro</vt:lpstr>
      <vt:lpstr>Avenir Next LT Pro Light</vt:lpstr>
      <vt:lpstr>Calibri</vt:lpstr>
      <vt:lpstr>Consolas</vt:lpstr>
      <vt:lpstr>GradientRiseVTI</vt:lpstr>
      <vt:lpstr>Passing Objects Into Functions/ Methods</vt:lpstr>
      <vt:lpstr>What do you think?</vt:lpstr>
      <vt:lpstr>Default: Call By Value!</vt:lpstr>
      <vt:lpstr>Objects and Call By Pointer</vt:lpstr>
      <vt:lpstr>Call by Pointer: All Together</vt:lpstr>
      <vt:lpstr>Summary: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C++ Basics  (Mostly Review)</dc:title>
  <dc:creator>Yarrington, Debra</dc:creator>
  <cp:lastModifiedBy>Yarrington, Debra</cp:lastModifiedBy>
  <cp:revision>56</cp:revision>
  <dcterms:created xsi:type="dcterms:W3CDTF">2020-07-10T22:50:37Z</dcterms:created>
  <dcterms:modified xsi:type="dcterms:W3CDTF">2020-09-16T19:25:50Z</dcterms:modified>
</cp:coreProperties>
</file>