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73" r:id="rId3"/>
    <p:sldId id="274" r:id="rId4"/>
    <p:sldId id="275" r:id="rId5"/>
    <p:sldId id="27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78" autoAdjust="0"/>
    <p:restoredTop sz="94660"/>
  </p:normalViewPr>
  <p:slideViewPr>
    <p:cSldViewPr snapToGrid="0">
      <p:cViewPr>
        <p:scale>
          <a:sx n="90" d="100"/>
          <a:sy n="90" d="100"/>
        </p:scale>
        <p:origin x="413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36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5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33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23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34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20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15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23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8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1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Friday, September 11,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2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6F292AA-C8DB-4CAA-97C9-456CF85406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93B5FE-A919-4B36-8801-7AAA4B84DA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18" r="25854"/>
          <a:stretch/>
        </p:blipFill>
        <p:spPr>
          <a:xfrm>
            <a:off x="-1" y="10"/>
            <a:ext cx="45879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2" y="-429"/>
            <a:ext cx="7604097" cy="6857571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  <a:alpha val="73000"/>
                </a:schemeClr>
              </a:gs>
              <a:gs pos="100000">
                <a:schemeClr val="accent2"/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901" y="0"/>
            <a:ext cx="7604097" cy="68580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8000">
                <a:schemeClr val="accent2">
                  <a:alpha val="66000"/>
                </a:schemeClr>
              </a:gs>
            </a:gsLst>
            <a:lin ang="12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599847" y="4355164"/>
            <a:ext cx="7592151" cy="2502836"/>
          </a:xfrm>
          <a:prstGeom prst="rect">
            <a:avLst/>
          </a:prstGeom>
          <a:gradFill>
            <a:gsLst>
              <a:gs pos="22000">
                <a:schemeClr val="accent6">
                  <a:alpha val="39000"/>
                </a:schemeClr>
              </a:gs>
              <a:gs pos="82000">
                <a:schemeClr val="accent5">
                  <a:alpha val="1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16">
            <a:extLst>
              <a:ext uri="{FF2B5EF4-FFF2-40B4-BE49-F238E27FC236}">
                <a16:creationId xmlns:a16="http://schemas.microsoft.com/office/drawing/2014/main" id="{2256CF5B-1DAD-4912-86B9-FCA73369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704304">
            <a:off x="6080918" y="830588"/>
            <a:ext cx="4998441" cy="4998441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18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1AF13D-0FB5-4185-99AC-7A8DBFEE6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1862" y="768485"/>
            <a:ext cx="6627219" cy="3169674"/>
          </a:xfrm>
        </p:spPr>
        <p:txBody>
          <a:bodyPr>
            <a:norm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</a:rPr>
              <a:t>Functions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Call By Value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D0954E-973D-4C30-BAEA-6E5750BAB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2918" y="4793128"/>
            <a:ext cx="5462494" cy="1141157"/>
          </a:xfrm>
        </p:spPr>
        <p:txBody>
          <a:bodyPr>
            <a:normAutofit/>
          </a:bodyPr>
          <a:lstStyle/>
          <a:p>
            <a:pPr algn="r"/>
            <a:endParaRPr lang="en-US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621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265" y="281106"/>
            <a:ext cx="8596668" cy="787400"/>
          </a:xfrm>
        </p:spPr>
        <p:txBody>
          <a:bodyPr/>
          <a:lstStyle/>
          <a:p>
            <a:r>
              <a:rPr lang="en-US" dirty="0"/>
              <a:t>Given the following: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D6A35F-7EAC-4835-BC99-8A2DE6168255}"/>
              </a:ext>
            </a:extLst>
          </p:cNvPr>
          <p:cNvSpPr/>
          <p:nvPr/>
        </p:nvSpPr>
        <p:spPr>
          <a:xfrm>
            <a:off x="565265" y="1112520"/>
            <a:ext cx="11393979" cy="509985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39521"/>
            <a:ext cx="8596668" cy="4801842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void </a:t>
            </a:r>
            <a:r>
              <a:rPr lang="en-US" b="1" dirty="0" err="1">
                <a:solidFill>
                  <a:srgbClr val="FF0000"/>
                </a:solidFill>
              </a:rPr>
              <a:t>whaddayathink</a:t>
            </a:r>
            <a:r>
              <a:rPr lang="en-US" b="1" dirty="0">
                <a:solidFill>
                  <a:srgbClr val="FF0000"/>
                </a:solidFill>
              </a:rPr>
              <a:t>(int x);  //lovely declaration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b="1" dirty="0" err="1">
                <a:solidFill>
                  <a:srgbClr val="FF0000"/>
                </a:solidFill>
              </a:rPr>
              <a:t>int</a:t>
            </a:r>
            <a:r>
              <a:rPr lang="en-US" b="1" dirty="0">
                <a:solidFill>
                  <a:srgbClr val="FF0000"/>
                </a:solidFill>
              </a:rPr>
              <a:t> main() {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b="1" dirty="0" err="1">
                <a:solidFill>
                  <a:srgbClr val="FF0000"/>
                </a:solidFill>
              </a:rPr>
              <a:t>int</a:t>
            </a:r>
            <a:r>
              <a:rPr lang="en-US" b="1" dirty="0">
                <a:solidFill>
                  <a:srgbClr val="FF0000"/>
                </a:solidFill>
              </a:rPr>
              <a:t> x = 42;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"x is " &lt;&lt; x &lt;&lt; </a:t>
            </a:r>
            <a:r>
              <a:rPr lang="en-US" b="1" dirty="0" err="1">
                <a:solidFill>
                  <a:srgbClr val="FF0000"/>
                </a:solidFill>
              </a:rPr>
              <a:t>endl</a:t>
            </a:r>
            <a:r>
              <a:rPr lang="en-US" b="1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whaddayathink</a:t>
            </a:r>
            <a:r>
              <a:rPr lang="en-US" dirty="0">
                <a:solidFill>
                  <a:srgbClr val="FF0000"/>
                </a:solidFill>
              </a:rPr>
              <a:t>(x);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"x is " &lt;&lt; x &lt;&lt; </a:t>
            </a:r>
            <a:r>
              <a:rPr lang="en-US" b="1" dirty="0" err="1">
                <a:solidFill>
                  <a:srgbClr val="FF0000"/>
                </a:solidFill>
              </a:rPr>
              <a:t>endl</a:t>
            </a:r>
            <a:r>
              <a:rPr lang="en-US" b="1" dirty="0">
                <a:solidFill>
                  <a:srgbClr val="FF0000"/>
                </a:solidFill>
              </a:rPr>
              <a:t>;     </a:t>
            </a:r>
            <a:r>
              <a:rPr lang="en-US" b="1" dirty="0">
                <a:solidFill>
                  <a:srgbClr val="00B0F0"/>
                </a:solidFill>
              </a:rPr>
              <a:t>// WHAT IS PRINTED HERE?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return 0;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void </a:t>
            </a:r>
            <a:r>
              <a:rPr lang="en-US" b="1" dirty="0" err="1">
                <a:solidFill>
                  <a:srgbClr val="FF0000"/>
                </a:solidFill>
              </a:rPr>
              <a:t>whaddayathink</a:t>
            </a:r>
            <a:r>
              <a:rPr lang="en-US" b="1" dirty="0">
                <a:solidFill>
                  <a:srgbClr val="FF0000"/>
                </a:solidFill>
              </a:rPr>
              <a:t>(int x) {  //beautiful definition!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x = x + 2;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"x in </a:t>
            </a:r>
            <a:r>
              <a:rPr lang="en-US" dirty="0" err="1">
                <a:solidFill>
                  <a:srgbClr val="FF0000"/>
                </a:solidFill>
              </a:rPr>
              <a:t>whaddayathink</a:t>
            </a:r>
            <a:r>
              <a:rPr lang="en-US" dirty="0">
                <a:solidFill>
                  <a:srgbClr val="FF0000"/>
                </a:solidFill>
              </a:rPr>
              <a:t>: " &lt;&lt; x &lt;&lt; </a:t>
            </a:r>
            <a:r>
              <a:rPr lang="en-US" b="1" dirty="0" err="1">
                <a:solidFill>
                  <a:srgbClr val="FF0000"/>
                </a:solidFill>
              </a:rPr>
              <a:t>endl</a:t>
            </a:r>
            <a:r>
              <a:rPr lang="en-US" b="1" dirty="0">
                <a:solidFill>
                  <a:srgbClr val="FF0000"/>
                </a:solidFill>
              </a:rPr>
              <a:t>;  </a:t>
            </a:r>
            <a:r>
              <a:rPr lang="en-US" b="1" dirty="0">
                <a:solidFill>
                  <a:srgbClr val="00B0F0"/>
                </a:solidFill>
              </a:rPr>
              <a:t>// WHAT IS PRINTED HERE?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return;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64257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626" y="110936"/>
            <a:ext cx="8596668" cy="787400"/>
          </a:xfrm>
        </p:spPr>
        <p:txBody>
          <a:bodyPr/>
          <a:lstStyle/>
          <a:p>
            <a:r>
              <a:rPr lang="en-US" dirty="0"/>
              <a:t>Call by Value Explained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005" y="1001683"/>
            <a:ext cx="5159432" cy="5238404"/>
          </a:xfr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200"/>
              </a:spcBef>
              <a:buNone/>
            </a:pPr>
            <a:r>
              <a:rPr lang="en-US" b="1" dirty="0">
                <a:solidFill>
                  <a:srgbClr val="FF0000"/>
                </a:solidFill>
              </a:rPr>
              <a:t>  </a:t>
            </a:r>
            <a:r>
              <a:rPr lang="en-US" sz="1900" b="1" dirty="0">
                <a:solidFill>
                  <a:srgbClr val="FF0000"/>
                </a:solidFill>
              </a:rPr>
              <a:t>void </a:t>
            </a:r>
            <a:r>
              <a:rPr lang="en-US" sz="1900" b="1" dirty="0" err="1">
                <a:solidFill>
                  <a:srgbClr val="FF0000"/>
                </a:solidFill>
              </a:rPr>
              <a:t>whaddayathink</a:t>
            </a:r>
            <a:r>
              <a:rPr lang="en-US" sz="1900" b="1" dirty="0">
                <a:solidFill>
                  <a:srgbClr val="FF0000"/>
                </a:solidFill>
              </a:rPr>
              <a:t>(int x);</a:t>
            </a:r>
          </a:p>
          <a:p>
            <a:pPr marL="0" indent="0">
              <a:spcBef>
                <a:spcPts val="200"/>
              </a:spcBef>
              <a:buNone/>
            </a:pP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900" b="1" dirty="0">
                <a:solidFill>
                  <a:srgbClr val="FF0000"/>
                </a:solidFill>
              </a:rPr>
              <a:t>  int main() {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b="1" dirty="0" err="1">
                <a:solidFill>
                  <a:srgbClr val="FF0000"/>
                </a:solidFill>
              </a:rPr>
              <a:t>int</a:t>
            </a:r>
            <a:r>
              <a:rPr lang="en-US" sz="1900" b="1" dirty="0">
                <a:solidFill>
                  <a:srgbClr val="FF0000"/>
                </a:solidFill>
              </a:rPr>
              <a:t> x = 42;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 err="1">
                <a:solidFill>
                  <a:srgbClr val="FF0000"/>
                </a:solidFill>
              </a:rPr>
              <a:t>cout</a:t>
            </a:r>
            <a:r>
              <a:rPr lang="en-US" sz="1900" dirty="0">
                <a:solidFill>
                  <a:srgbClr val="FF0000"/>
                </a:solidFill>
              </a:rPr>
              <a:t> &lt;&lt; "x is " &lt;&lt; x &lt;&lt; </a:t>
            </a:r>
            <a:r>
              <a:rPr lang="en-US" sz="1900" b="1" dirty="0" err="1">
                <a:solidFill>
                  <a:srgbClr val="FF0000"/>
                </a:solidFill>
              </a:rPr>
              <a:t>endl</a:t>
            </a:r>
            <a:r>
              <a:rPr lang="en-US" sz="1900" b="1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 err="1">
                <a:solidFill>
                  <a:srgbClr val="FF0000"/>
                </a:solidFill>
              </a:rPr>
              <a:t>whaddayathink</a:t>
            </a:r>
            <a:r>
              <a:rPr lang="en-US" sz="1900" dirty="0">
                <a:solidFill>
                  <a:srgbClr val="FF0000"/>
                </a:solidFill>
              </a:rPr>
              <a:t>(x);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 err="1">
                <a:solidFill>
                  <a:srgbClr val="FF0000"/>
                </a:solidFill>
              </a:rPr>
              <a:t>cout</a:t>
            </a:r>
            <a:r>
              <a:rPr lang="en-US" sz="1900" dirty="0">
                <a:solidFill>
                  <a:srgbClr val="FF0000"/>
                </a:solidFill>
              </a:rPr>
              <a:t> &lt;&lt; "x is " &lt;&lt; x &lt;&lt; </a:t>
            </a:r>
            <a:r>
              <a:rPr lang="en-US" sz="1900" b="1" dirty="0" err="1">
                <a:solidFill>
                  <a:srgbClr val="FF0000"/>
                </a:solidFill>
              </a:rPr>
              <a:t>endl</a:t>
            </a:r>
            <a:r>
              <a:rPr lang="en-US" sz="1900" b="1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b="1" dirty="0">
                <a:solidFill>
                  <a:srgbClr val="FF0000"/>
                </a:solidFill>
              </a:rPr>
              <a:t>return 0;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}</a:t>
            </a:r>
          </a:p>
          <a:p>
            <a:pPr marL="0" indent="0">
              <a:spcBef>
                <a:spcPts val="200"/>
              </a:spcBef>
              <a:buNone/>
            </a:pP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900" b="1" dirty="0">
                <a:solidFill>
                  <a:srgbClr val="FF0000"/>
                </a:solidFill>
              </a:rPr>
              <a:t>  void </a:t>
            </a:r>
            <a:r>
              <a:rPr lang="en-US" sz="1900" b="1" dirty="0" err="1">
                <a:solidFill>
                  <a:srgbClr val="FF0000"/>
                </a:solidFill>
              </a:rPr>
              <a:t>whaddayathink</a:t>
            </a:r>
            <a:r>
              <a:rPr lang="en-US" sz="1900" b="1" dirty="0">
                <a:solidFill>
                  <a:srgbClr val="FF0000"/>
                </a:solidFill>
              </a:rPr>
              <a:t>(int x) {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x = x + 2;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dirty="0" err="1">
                <a:solidFill>
                  <a:srgbClr val="FF0000"/>
                </a:solidFill>
              </a:rPr>
              <a:t>cout</a:t>
            </a:r>
            <a:r>
              <a:rPr lang="en-US" sz="1900" dirty="0">
                <a:solidFill>
                  <a:srgbClr val="FF0000"/>
                </a:solidFill>
              </a:rPr>
              <a:t> &lt;&lt; "x in </a:t>
            </a:r>
            <a:r>
              <a:rPr lang="en-US" sz="1900" dirty="0" err="1">
                <a:solidFill>
                  <a:srgbClr val="FF0000"/>
                </a:solidFill>
              </a:rPr>
              <a:t>whaddayathink</a:t>
            </a:r>
            <a:r>
              <a:rPr lang="en-US" sz="1900" dirty="0">
                <a:solidFill>
                  <a:srgbClr val="FF0000"/>
                </a:solidFill>
              </a:rPr>
              <a:t>: " &lt;&lt; x &lt;&lt; </a:t>
            </a:r>
            <a:r>
              <a:rPr lang="en-US" sz="1900" b="1" dirty="0" err="1">
                <a:solidFill>
                  <a:srgbClr val="FF0000"/>
                </a:solidFill>
              </a:rPr>
              <a:t>endl</a:t>
            </a:r>
            <a:r>
              <a:rPr lang="en-US" sz="1900" b="1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None/>
            </a:pPr>
            <a:r>
              <a:rPr lang="en-US" sz="1900" b="1" dirty="0">
                <a:solidFill>
                  <a:srgbClr val="FF0000"/>
                </a:solidFill>
              </a:rPr>
              <a:t>return;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900" dirty="0">
                <a:solidFill>
                  <a:srgbClr val="FF0000"/>
                </a:solidFill>
              </a:rPr>
              <a:t>  }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063606B-8568-4FA4-8F20-BB008D137453}"/>
              </a:ext>
            </a:extLst>
          </p:cNvPr>
          <p:cNvGrpSpPr/>
          <p:nvPr/>
        </p:nvGrpSpPr>
        <p:grpSpPr>
          <a:xfrm>
            <a:off x="7017127" y="941708"/>
            <a:ext cx="5062765" cy="5543653"/>
            <a:chOff x="5462807" y="1001683"/>
            <a:chExt cx="5062765" cy="554365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DAAB4D4-6FE2-4F8C-8F13-4106F48A8040}"/>
                </a:ext>
              </a:extLst>
            </p:cNvPr>
            <p:cNvSpPr/>
            <p:nvPr/>
          </p:nvSpPr>
          <p:spPr>
            <a:xfrm>
              <a:off x="5462807" y="1001683"/>
              <a:ext cx="5062765" cy="5238404"/>
            </a:xfrm>
            <a:prstGeom prst="rect">
              <a:avLst/>
            </a:prstGeom>
            <a:solidFill>
              <a:schemeClr val="bg2"/>
            </a:solidFill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Content Placeholder 2"/>
            <p:cNvSpPr txBox="1">
              <a:spLocks/>
            </p:cNvSpPr>
            <p:nvPr/>
          </p:nvSpPr>
          <p:spPr>
            <a:xfrm>
              <a:off x="5546248" y="1001683"/>
              <a:ext cx="4855745" cy="5543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8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6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4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ts val="1000"/>
                </a:spcBef>
                <a:spcAft>
                  <a:spcPts val="0"/>
                </a:spcAft>
                <a:buClr>
                  <a:schemeClr val="accent1"/>
                </a:buClr>
                <a:buSzPct val="80000"/>
                <a:buFont typeface="Wingdings 3" charset="2"/>
                <a:buChar char=""/>
                <a:defRPr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spcBef>
                  <a:spcPts val="200"/>
                </a:spcBef>
                <a:spcAft>
                  <a:spcPts val="1000"/>
                </a:spcAft>
                <a:buFont typeface="Wingdings 3" charset="2"/>
                <a:buNone/>
              </a:pPr>
              <a:r>
                <a:rPr lang="en-US" b="1" dirty="0">
                  <a:solidFill>
                    <a:schemeClr val="tx1"/>
                  </a:solidFill>
                </a:rPr>
                <a:t>Why doesn’t the value in x change after the call to </a:t>
              </a:r>
              <a:r>
                <a:rPr lang="en-US" b="1" dirty="0" err="1">
                  <a:solidFill>
                    <a:schemeClr val="tx1"/>
                  </a:solidFill>
                </a:rPr>
                <a:t>waddayathink</a:t>
              </a:r>
              <a:r>
                <a:rPr lang="en-US" b="1" dirty="0">
                  <a:solidFill>
                    <a:schemeClr val="tx1"/>
                  </a:solidFill>
                </a:rPr>
                <a:t>?</a:t>
              </a:r>
            </a:p>
            <a:p>
              <a:pPr>
                <a:spcBef>
                  <a:spcPts val="200"/>
                </a:spcBef>
              </a:pPr>
              <a:r>
                <a:rPr lang="en-US" b="1" dirty="0">
                  <a:solidFill>
                    <a:schemeClr val="tx1"/>
                  </a:solidFill>
                </a:rPr>
                <a:t>The x in main is at a location in memory (0x32ef11 &lt;- that’s an address in memory!)</a:t>
              </a:r>
            </a:p>
            <a:p>
              <a:pPr lvl="1">
                <a:spcBef>
                  <a:spcPts val="200"/>
                </a:spcBef>
                <a:spcAft>
                  <a:spcPts val="1000"/>
                </a:spcAft>
              </a:pPr>
              <a:r>
                <a:rPr lang="en-US" b="1" dirty="0">
                  <a:solidFill>
                    <a:schemeClr val="tx1"/>
                  </a:solidFill>
                </a:rPr>
                <a:t>It holds the value 42.</a:t>
              </a:r>
            </a:p>
            <a:p>
              <a:pPr>
                <a:spcBef>
                  <a:spcPts val="200"/>
                </a:spcBef>
              </a:pPr>
              <a:r>
                <a:rPr lang="en-US" b="1" dirty="0">
                  <a:solidFill>
                    <a:schemeClr val="tx1"/>
                  </a:solidFill>
                </a:rPr>
                <a:t>When a function is called, a brand new parameter is created, with its own location in memory (0x4102cc)</a:t>
              </a:r>
            </a:p>
            <a:p>
              <a:pPr lvl="1">
                <a:spcBef>
                  <a:spcPts val="200"/>
                </a:spcBef>
              </a:pPr>
              <a:r>
                <a:rPr lang="en-US" b="1" dirty="0">
                  <a:solidFill>
                    <a:schemeClr val="tx1"/>
                  </a:solidFill>
                </a:rPr>
                <a:t>A copy of the value of 42 is placed inside that parameter at location 0x4102cc</a:t>
              </a:r>
            </a:p>
            <a:p>
              <a:pPr lvl="1">
                <a:spcBef>
                  <a:spcPts val="200"/>
                </a:spcBef>
                <a:spcAft>
                  <a:spcPts val="1000"/>
                </a:spcAft>
              </a:pPr>
              <a:r>
                <a:rPr lang="en-US" b="1" dirty="0">
                  <a:solidFill>
                    <a:schemeClr val="tx1"/>
                  </a:solidFill>
                </a:rPr>
                <a:t>That value is changed to 44 (so 0x4102cc holds the value 44)</a:t>
              </a:r>
            </a:p>
            <a:p>
              <a:pPr>
                <a:spcBef>
                  <a:spcPts val="200"/>
                </a:spcBef>
              </a:pPr>
              <a:r>
                <a:rPr lang="en-US" b="1" dirty="0">
                  <a:solidFill>
                    <a:schemeClr val="tx1"/>
                  </a:solidFill>
                </a:rPr>
                <a:t>But the value inside 0x32ef11 is never changed.</a:t>
              </a:r>
            </a:p>
            <a:p>
              <a:pPr marL="0" indent="0">
                <a:spcBef>
                  <a:spcPts val="200"/>
                </a:spcBef>
                <a:buFont typeface="Wingdings 3" charset="2"/>
                <a:buNone/>
              </a:pPr>
              <a:endParaRPr lang="en-US" b="1" dirty="0">
                <a:solidFill>
                  <a:schemeClr val="tx1"/>
                </a:solidFill>
              </a:endParaRPr>
            </a:p>
            <a:p>
              <a:pPr marL="0" indent="0">
                <a:spcBef>
                  <a:spcPts val="200"/>
                </a:spcBef>
                <a:buFont typeface="Wingdings 3" charset="2"/>
                <a:buNone/>
              </a:pPr>
              <a:r>
                <a:rPr lang="en-US" b="1" dirty="0">
                  <a:solidFill>
                    <a:srgbClr val="C00000"/>
                  </a:solidFill>
                  <a:latin typeface="+mj-lt"/>
                </a:rPr>
                <a:t>CALL BY VALUE</a:t>
              </a:r>
              <a:endParaRPr lang="en-US" dirty="0">
                <a:solidFill>
                  <a:srgbClr val="C00000"/>
                </a:solidFill>
                <a:latin typeface="+mj-lt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FD8A640-AEC5-48F4-9E27-18332A01D072}"/>
              </a:ext>
            </a:extLst>
          </p:cNvPr>
          <p:cNvGrpSpPr/>
          <p:nvPr/>
        </p:nvGrpSpPr>
        <p:grpSpPr>
          <a:xfrm>
            <a:off x="5274806" y="941708"/>
            <a:ext cx="1742144" cy="4805840"/>
            <a:chOff x="10483001" y="1107963"/>
            <a:chExt cx="1742144" cy="480584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4BB7F0E-30E8-409B-BD7A-A452DBAEF218}"/>
                </a:ext>
              </a:extLst>
            </p:cNvPr>
            <p:cNvSpPr/>
            <p:nvPr/>
          </p:nvSpPr>
          <p:spPr>
            <a:xfrm>
              <a:off x="10655804" y="1699952"/>
              <a:ext cx="1396538" cy="455815"/>
            </a:xfrm>
            <a:prstGeom prst="rect">
              <a:avLst/>
            </a:prstGeom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42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FF0886A-FF30-4386-B0EA-9666EA807BB8}"/>
                </a:ext>
              </a:extLst>
            </p:cNvPr>
            <p:cNvSpPr txBox="1"/>
            <p:nvPr/>
          </p:nvSpPr>
          <p:spPr>
            <a:xfrm>
              <a:off x="10747557" y="1107963"/>
              <a:ext cx="11996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MEMORY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8245328-7634-4EA4-A9D9-624071C5891B}"/>
                </a:ext>
              </a:extLst>
            </p:cNvPr>
            <p:cNvSpPr txBox="1"/>
            <p:nvPr/>
          </p:nvSpPr>
          <p:spPr>
            <a:xfrm>
              <a:off x="10830684" y="2145266"/>
              <a:ext cx="11576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0x32ef11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4E15FA5-1DE5-4140-851E-3BC02470EFC0}"/>
                </a:ext>
              </a:extLst>
            </p:cNvPr>
            <p:cNvSpPr/>
            <p:nvPr/>
          </p:nvSpPr>
          <p:spPr>
            <a:xfrm>
              <a:off x="10662457" y="3974869"/>
              <a:ext cx="1396538" cy="45581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381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44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C974BBF-CEB8-4DC8-BA90-F79617F56F9B}"/>
                </a:ext>
              </a:extLst>
            </p:cNvPr>
            <p:cNvSpPr txBox="1"/>
            <p:nvPr/>
          </p:nvSpPr>
          <p:spPr>
            <a:xfrm>
              <a:off x="10837337" y="4420183"/>
              <a:ext cx="11865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0x4102cc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0AF43696-A057-480F-8E7C-432F560D050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66716" y="2210891"/>
              <a:ext cx="63968" cy="5988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EB53A9D-B282-46B3-AB01-863D144ADD70}"/>
                </a:ext>
              </a:extLst>
            </p:cNvPr>
            <p:cNvSpPr txBox="1"/>
            <p:nvPr/>
          </p:nvSpPr>
          <p:spPr>
            <a:xfrm>
              <a:off x="10483001" y="4990473"/>
              <a:ext cx="174214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This is x in </a:t>
              </a:r>
              <a:br>
                <a:rPr lang="en-US" i="1" dirty="0"/>
              </a:br>
              <a:r>
                <a:rPr lang="en-US" i="1" dirty="0" err="1"/>
                <a:t>whaddayathink</a:t>
              </a:r>
              <a:endParaRPr lang="en-US" i="1" dirty="0"/>
            </a:p>
            <a:p>
              <a:r>
                <a:rPr lang="en-US" i="1" dirty="0"/>
                <a:t>(a different x)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AB0494BE-4784-41EE-9B8A-2865EC57070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778267" y="4490109"/>
              <a:ext cx="63968" cy="5988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5D472F9-D8BB-4DD5-89D5-2BD44FEE562E}"/>
                </a:ext>
              </a:extLst>
            </p:cNvPr>
            <p:cNvSpPr txBox="1"/>
            <p:nvPr/>
          </p:nvSpPr>
          <p:spPr>
            <a:xfrm>
              <a:off x="10660610" y="2687494"/>
              <a:ext cx="12865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/>
                <a:t>This is x in </a:t>
              </a:r>
              <a:br>
                <a:rPr lang="en-US" i="1" dirty="0"/>
              </a:br>
              <a:r>
                <a:rPr lang="en-US" i="1" dirty="0"/>
                <a:t>main</a:t>
              </a: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2F8AFD6-F536-47C0-A8E0-EEB914984138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1610833" y="1761605"/>
            <a:ext cx="3836776" cy="364908"/>
          </a:xfrm>
          <a:prstGeom prst="straightConnector1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id="{2A0E9108-F556-4A44-A02F-0A058DE232EF}"/>
              </a:ext>
            </a:extLst>
          </p:cNvPr>
          <p:cNvCxnSpPr>
            <a:endCxn id="9" idx="1"/>
          </p:cNvCxnSpPr>
          <p:nvPr/>
        </p:nvCxnSpPr>
        <p:spPr>
          <a:xfrm flipV="1">
            <a:off x="2684721" y="4036522"/>
            <a:ext cx="2769541" cy="287332"/>
          </a:xfrm>
          <a:prstGeom prst="bentConnector3">
            <a:avLst/>
          </a:prstGeom>
          <a:ln w="190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126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489" y="0"/>
            <a:ext cx="8298500" cy="710317"/>
          </a:xfrm>
        </p:spPr>
        <p:txBody>
          <a:bodyPr/>
          <a:lstStyle/>
          <a:p>
            <a:r>
              <a:rPr lang="en-US" dirty="0"/>
              <a:t>Function Arguments: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CA3BA2-2F13-41C5-A3A6-D476ECD24272}"/>
              </a:ext>
            </a:extLst>
          </p:cNvPr>
          <p:cNvSpPr/>
          <p:nvPr/>
        </p:nvSpPr>
        <p:spPr>
          <a:xfrm>
            <a:off x="725978" y="1287085"/>
            <a:ext cx="10102735" cy="48934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6A5E1B9-5E68-4878-9EEB-08395432CB24}"/>
              </a:ext>
            </a:extLst>
          </p:cNvPr>
          <p:cNvSpPr txBox="1">
            <a:spLocks/>
          </p:cNvSpPr>
          <p:nvPr/>
        </p:nvSpPr>
        <p:spPr>
          <a:xfrm>
            <a:off x="725978" y="1377139"/>
            <a:ext cx="8398513" cy="4713317"/>
          </a:xfrm>
          <a:prstGeom prst="rect">
            <a:avLst/>
          </a:prstGeom>
        </p:spPr>
        <p:txBody>
          <a:bodyPr vert="horz" lIns="0" tIns="0" rIns="0" bIns="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.      </a:t>
            </a:r>
            <a:r>
              <a:rPr lang="en-US" dirty="0">
                <a:solidFill>
                  <a:srgbClr val="FF0000"/>
                </a:solidFill>
              </a:rPr>
              <a:t>void </a:t>
            </a:r>
            <a:r>
              <a:rPr lang="en-US" dirty="0" err="1">
                <a:solidFill>
                  <a:srgbClr val="FF0000"/>
                </a:solidFill>
              </a:rPr>
              <a:t>changefunc</a:t>
            </a:r>
            <a:r>
              <a:rPr lang="en-US" dirty="0">
                <a:solidFill>
                  <a:srgbClr val="FF0000"/>
                </a:solidFill>
              </a:rPr>
              <a:t> (int j, int k);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int main() {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int x = 7;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 	int y = 3;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 	</a:t>
            </a:r>
            <a:r>
              <a:rPr lang="en-US" dirty="0" err="1">
                <a:solidFill>
                  <a:srgbClr val="FF0000"/>
                </a:solidFill>
              </a:rPr>
              <a:t>changefunc</a:t>
            </a:r>
            <a:r>
              <a:rPr lang="en-US" dirty="0">
                <a:solidFill>
                  <a:srgbClr val="FF0000"/>
                </a:solidFill>
              </a:rPr>
              <a:t> (</a:t>
            </a:r>
            <a:r>
              <a:rPr lang="en-US" dirty="0" err="1">
                <a:solidFill>
                  <a:srgbClr val="FF0000"/>
                </a:solidFill>
              </a:rPr>
              <a:t>x,y</a:t>
            </a:r>
            <a:r>
              <a:rPr lang="en-US" dirty="0">
                <a:solidFill>
                  <a:srgbClr val="FF0000"/>
                </a:solidFill>
              </a:rPr>
              <a:t>);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x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  //what gets printed?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 	</a:t>
            </a: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y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return 0;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} //main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void </a:t>
            </a:r>
            <a:r>
              <a:rPr lang="en-US" dirty="0" err="1">
                <a:solidFill>
                  <a:srgbClr val="FF0000"/>
                </a:solidFill>
              </a:rPr>
              <a:t>changefunc</a:t>
            </a:r>
            <a:r>
              <a:rPr lang="en-US" dirty="0">
                <a:solidFill>
                  <a:srgbClr val="FF0000"/>
                </a:solidFill>
              </a:rPr>
              <a:t> (int num1, int num2) {	</a:t>
            </a:r>
          </a:p>
          <a:p>
            <a:pPr marL="400050" lvl="1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num1 = num1 * 10;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num2 = num2 + 10;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num1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   //what gets printed?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num2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	return;</a:t>
            </a:r>
          </a:p>
          <a:p>
            <a:pPr marL="400050" lvl="1" indent="0">
              <a:spcBef>
                <a:spcPts val="200"/>
              </a:spcBef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} //</a:t>
            </a:r>
            <a:r>
              <a:rPr lang="en-US" dirty="0" err="1">
                <a:solidFill>
                  <a:srgbClr val="FF0000"/>
                </a:solidFill>
              </a:rPr>
              <a:t>changefunc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4107" y="936567"/>
            <a:ext cx="6525260" cy="1296785"/>
          </a:xfrm>
          <a:solidFill>
            <a:schemeClr val="accent2">
              <a:lumMod val="50000"/>
            </a:schemeClr>
          </a:solidFill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endParaRPr lang="en-US" sz="4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Default is call by value for primitive types (including strings)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This means that </a:t>
            </a:r>
            <a:r>
              <a:rPr lang="en-US" b="1" dirty="0">
                <a:solidFill>
                  <a:srgbClr val="FFFF00"/>
                </a:solidFill>
              </a:rPr>
              <a:t>a copy </a:t>
            </a:r>
            <a:r>
              <a:rPr lang="en-US" dirty="0">
                <a:solidFill>
                  <a:schemeClr val="bg1"/>
                </a:solidFill>
              </a:rPr>
              <a:t>of the value is placed in the parameter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400050" lvl="1" indent="0">
              <a:spcBef>
                <a:spcPts val="200"/>
              </a:spcBef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373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F285B-3CD3-4F85-B9B0-5C1598594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SUMMARY:</a:t>
            </a:r>
            <a:br>
              <a:rPr lang="en-US" dirty="0"/>
            </a:br>
            <a:r>
              <a:rPr lang="en-US" dirty="0"/>
              <a:t>CALL BY VALUE: DEFAULT for </a:t>
            </a:r>
            <a:r>
              <a:rPr lang="en-US"/>
              <a:t>Primitive types!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D7A76-FF88-453A-9B1E-D5548782A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Function parameters hold COPIES of values that are passed into the function</a:t>
            </a:r>
          </a:p>
          <a:p>
            <a:r>
              <a:rPr lang="en-US" dirty="0"/>
              <a:t>So if changes are made to the parameter inside a function, those changes only affect the copy, NOT THE ORIGINAL</a:t>
            </a:r>
          </a:p>
          <a:p>
            <a:r>
              <a:rPr lang="en-US" dirty="0"/>
              <a:t>The original value remains unchanged</a:t>
            </a:r>
          </a:p>
        </p:txBody>
      </p:sp>
    </p:spTree>
    <p:extLst>
      <p:ext uri="{BB962C8B-B14F-4D97-AF65-F5344CB8AC3E}">
        <p14:creationId xmlns:p14="http://schemas.microsoft.com/office/powerpoint/2010/main" val="469287209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_2SEEDS">
      <a:dk1>
        <a:srgbClr val="000000"/>
      </a:dk1>
      <a:lt1>
        <a:srgbClr val="FFFFFF"/>
      </a:lt1>
      <a:dk2>
        <a:srgbClr val="242A41"/>
      </a:dk2>
      <a:lt2>
        <a:srgbClr val="E8E7E2"/>
      </a:lt2>
      <a:accent1>
        <a:srgbClr val="7F8BBA"/>
      </a:accent1>
      <a:accent2>
        <a:srgbClr val="86A8BE"/>
      </a:accent2>
      <a:accent3>
        <a:srgbClr val="A196C6"/>
      </a:accent3>
      <a:accent4>
        <a:srgbClr val="BA8B7F"/>
      </a:accent4>
      <a:accent5>
        <a:srgbClr val="B5A17E"/>
      </a:accent5>
      <a:accent6>
        <a:srgbClr val="A5A772"/>
      </a:accent6>
      <a:hlink>
        <a:srgbClr val="8E8256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10011</TotalTime>
  <Words>501</Words>
  <Application>Microsoft Office PowerPoint</Application>
  <PresentationFormat>Widescreen</PresentationFormat>
  <Paragraphs>75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Avenir Next LT Pro</vt:lpstr>
      <vt:lpstr>Avenir Next LT Pro Light</vt:lpstr>
      <vt:lpstr>Wingdings 3</vt:lpstr>
      <vt:lpstr>GradientRiseVTI</vt:lpstr>
      <vt:lpstr>Functions Call By Value</vt:lpstr>
      <vt:lpstr>Given the following:</vt:lpstr>
      <vt:lpstr>Call by Value Explained</vt:lpstr>
      <vt:lpstr>Function Arguments:</vt:lpstr>
      <vt:lpstr>SUMMARY: CALL BY VALUE: DEFAULT for Primitive types!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Basics  (Mostly Review)</dc:title>
  <dc:creator>Yarrington, Debra</dc:creator>
  <cp:lastModifiedBy>Yarrington, Debra</cp:lastModifiedBy>
  <cp:revision>27</cp:revision>
  <dcterms:created xsi:type="dcterms:W3CDTF">2020-07-10T22:50:37Z</dcterms:created>
  <dcterms:modified xsi:type="dcterms:W3CDTF">2020-09-16T20:04:39Z</dcterms:modified>
</cp:coreProperties>
</file>