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8" r:id="rId3"/>
    <p:sldId id="269" r:id="rId4"/>
    <p:sldId id="277" r:id="rId5"/>
    <p:sldId id="274" r:id="rId6"/>
    <p:sldId id="279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96C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81" autoAdjust="0"/>
    <p:restoredTop sz="94660"/>
  </p:normalViewPr>
  <p:slideViewPr>
    <p:cSldViewPr snapToGrid="0">
      <p:cViewPr varScale="1">
        <p:scale>
          <a:sx n="98" d="100"/>
          <a:sy n="98" d="100"/>
        </p:scale>
        <p:origin x="2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Call By Reference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6587" y="3938159"/>
            <a:ext cx="5462494" cy="1141157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sz="1800" dirty="0">
                <a:solidFill>
                  <a:schemeClr val="bg1"/>
                </a:solidFill>
                <a:latin typeface="+mj-lt"/>
              </a:rPr>
              <a:t>(New Stuff to C++!)</a:t>
            </a:r>
          </a:p>
          <a:p>
            <a:pPr algn="r"/>
            <a:r>
              <a:rPr lang="en-US" sz="1800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(We will rarely use this in this class (but C++ users use it frequently!)</a:t>
            </a: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2806-C99B-4F74-9BD6-E197213F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4" y="64467"/>
            <a:ext cx="10240903" cy="1233488"/>
          </a:xfrm>
        </p:spPr>
        <p:txBody>
          <a:bodyPr/>
          <a:lstStyle/>
          <a:p>
            <a:br>
              <a:rPr lang="en-US" dirty="0"/>
            </a:br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Call by Reference: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DFAA-BA22-4815-80E7-DC17CCC9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5097" y="719138"/>
            <a:ext cx="6428510" cy="703199"/>
          </a:xfrm>
          <a:solidFill>
            <a:schemeClr val="bg2"/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0070C0"/>
                </a:solidFill>
              </a:rPr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  <a:latin typeface="+mj-lt"/>
              </a:rPr>
              <a:t>  </a:t>
            </a:r>
            <a:r>
              <a:rPr lang="en-US" b="1" u="sng" dirty="0">
                <a:solidFill>
                  <a:srgbClr val="0070C0"/>
                </a:solidFill>
                <a:latin typeface="+mj-lt"/>
              </a:rPr>
              <a:t> NOT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THE SAME AS C’s CALL BY REFERENCE</a:t>
            </a:r>
          </a:p>
          <a:p>
            <a:pPr marL="0" indent="0">
              <a:spcBef>
                <a:spcPts val="500"/>
              </a:spcBef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D736AC-1C90-4867-A786-C7F1510A6807}"/>
              </a:ext>
            </a:extLst>
          </p:cNvPr>
          <p:cNvSpPr txBox="1">
            <a:spLocks/>
          </p:cNvSpPr>
          <p:nvPr/>
        </p:nvSpPr>
        <p:spPr>
          <a:xfrm>
            <a:off x="288173" y="1587416"/>
            <a:ext cx="11745435" cy="14071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b="1" dirty="0">
                <a:solidFill>
                  <a:srgbClr val="0070C0"/>
                </a:solidFill>
                <a:latin typeface="+mj-lt"/>
              </a:rPr>
              <a:t>Call by Value:</a:t>
            </a:r>
          </a:p>
          <a:p>
            <a:r>
              <a:rPr lang="en-US" b="1" dirty="0">
                <a:solidFill>
                  <a:srgbClr val="0070C0"/>
                </a:solidFill>
              </a:rPr>
              <a:t>Default for parameters</a:t>
            </a:r>
          </a:p>
          <a:p>
            <a:r>
              <a:rPr lang="en-US" b="1" dirty="0">
                <a:solidFill>
                  <a:srgbClr val="0070C0"/>
                </a:solidFill>
              </a:rPr>
              <a:t>Make a local copy within the function or method</a:t>
            </a:r>
          </a:p>
          <a:p>
            <a:r>
              <a:rPr lang="en-US" b="1" dirty="0">
                <a:solidFill>
                  <a:srgbClr val="0070C0"/>
                </a:solidFill>
              </a:rPr>
              <a:t>Changes made within the function are not made to the original value outside the function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44940A-8D6E-413E-991A-C2BF142ABE64}"/>
              </a:ext>
            </a:extLst>
          </p:cNvPr>
          <p:cNvSpPr txBox="1">
            <a:spLocks/>
          </p:cNvSpPr>
          <p:nvPr/>
        </p:nvSpPr>
        <p:spPr>
          <a:xfrm>
            <a:off x="288173" y="3206901"/>
            <a:ext cx="11745434" cy="21670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b="1" dirty="0">
                <a:solidFill>
                  <a:srgbClr val="0070C0"/>
                </a:solidFill>
                <a:latin typeface="+mj-lt"/>
              </a:rPr>
              <a:t>Call by Pointer:</a:t>
            </a:r>
          </a:p>
          <a:p>
            <a:r>
              <a:rPr lang="en-US" b="1" dirty="0">
                <a:solidFill>
                  <a:srgbClr val="0070C0"/>
                </a:solidFill>
              </a:rPr>
              <a:t>Those moronic c people refer to this as call by reference – they’re so wrong about this!</a:t>
            </a:r>
          </a:p>
          <a:p>
            <a:r>
              <a:rPr lang="en-US" b="1" dirty="0">
                <a:solidFill>
                  <a:srgbClr val="0070C0"/>
                </a:solidFill>
              </a:rPr>
              <a:t>When you send in the address (a pointer to) a value as a parameter, i.e.,</a:t>
            </a:r>
          </a:p>
          <a:p>
            <a:pPr lvl="1"/>
            <a:r>
              <a:rPr lang="en-US" b="1" dirty="0" err="1">
                <a:solidFill>
                  <a:srgbClr val="0070C0"/>
                </a:solidFill>
              </a:rPr>
              <a:t>MeCallingAFunction</a:t>
            </a:r>
            <a:r>
              <a:rPr lang="en-US" b="1" dirty="0">
                <a:solidFill>
                  <a:srgbClr val="0070C0"/>
                </a:solidFill>
              </a:rPr>
              <a:t>(&amp;x);</a:t>
            </a:r>
          </a:p>
          <a:p>
            <a:r>
              <a:rPr lang="en-US" b="1" dirty="0">
                <a:solidFill>
                  <a:srgbClr val="0070C0"/>
                </a:solidFill>
              </a:rPr>
              <a:t>And, of course, if you’re sending in a POINTER, the function’s declaration must have address holders (pointers)as parameters: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Void </a:t>
            </a:r>
            <a:r>
              <a:rPr lang="en-US" b="1" dirty="0" err="1">
                <a:solidFill>
                  <a:srgbClr val="0070C0"/>
                </a:solidFill>
              </a:rPr>
              <a:t>MeCallingAFunction</a:t>
            </a:r>
            <a:r>
              <a:rPr lang="en-US" b="1" dirty="0">
                <a:solidFill>
                  <a:srgbClr val="0070C0"/>
                </a:solidFill>
              </a:rPr>
              <a:t>(int *k) {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6D6ED3-A389-45F0-9D5B-64CB9DA74176}"/>
              </a:ext>
            </a:extLst>
          </p:cNvPr>
          <p:cNvSpPr txBox="1">
            <a:spLocks/>
          </p:cNvSpPr>
          <p:nvPr/>
        </p:nvSpPr>
        <p:spPr>
          <a:xfrm>
            <a:off x="288173" y="5539071"/>
            <a:ext cx="11745434" cy="71345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US" sz="500" b="1" dirty="0">
              <a:solidFill>
                <a:srgbClr val="0070C0"/>
              </a:solidFill>
              <a:latin typeface="+mj-lt"/>
            </a:endParaRPr>
          </a:p>
          <a:p>
            <a:pPr marL="0" indent="0" algn="ctr">
              <a:spcBef>
                <a:spcPts val="0"/>
              </a:spcBef>
              <a:buFont typeface="Wingdings 3" charset="2"/>
              <a:buNone/>
            </a:pPr>
            <a:r>
              <a:rPr lang="en-US" sz="2600" b="1" i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So what is call by Reference?</a:t>
            </a:r>
          </a:p>
        </p:txBody>
      </p:sp>
    </p:spTree>
    <p:extLst>
      <p:ext uri="{BB962C8B-B14F-4D97-AF65-F5344CB8AC3E}">
        <p14:creationId xmlns:p14="http://schemas.microsoft.com/office/powerpoint/2010/main" val="64618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1076"/>
            <a:ext cx="8596668" cy="652006"/>
          </a:xfrm>
        </p:spPr>
        <p:txBody>
          <a:bodyPr>
            <a:normAutofit/>
          </a:bodyPr>
          <a:lstStyle/>
          <a:p>
            <a:r>
              <a:rPr lang="en-US" dirty="0"/>
              <a:t>Call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390" y="864044"/>
            <a:ext cx="9985649" cy="65200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800" b="1" i="1" dirty="0">
                <a:solidFill>
                  <a:schemeClr val="tx1"/>
                </a:solidFill>
                <a:latin typeface="+mj-lt"/>
              </a:rPr>
              <a:t>This is also known as </a:t>
            </a:r>
            <a:r>
              <a:rPr lang="en-US" sz="2800" b="1" i="1" dirty="0">
                <a:solidFill>
                  <a:srgbClr val="C00000"/>
                </a:solidFill>
                <a:latin typeface="+mj-lt"/>
              </a:rPr>
              <a:t>ALIASING</a:t>
            </a:r>
            <a:r>
              <a:rPr lang="en-US" sz="2800" b="1" i="1" dirty="0">
                <a:solidFill>
                  <a:schemeClr val="tx1"/>
                </a:solidFill>
                <a:latin typeface="+mj-lt"/>
              </a:rPr>
              <a:t> (for google purposes)</a:t>
            </a:r>
            <a:endParaRPr lang="en-US" sz="2800" b="1" i="1" dirty="0">
              <a:latin typeface="+mj-lt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621389" y="1516050"/>
            <a:ext cx="11253454" cy="4767361"/>
          </a:xfrm>
          <a:prstGeom prst="rect">
            <a:avLst/>
          </a:prstGeo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Basic Idea: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i="1" dirty="0">
                <a:solidFill>
                  <a:schemeClr val="accent1">
                    <a:lumMod val="50000"/>
                  </a:schemeClr>
                </a:solidFill>
              </a:rPr>
              <a:t>You’re giving a new, local name inside a function to a variable that already exists</a:t>
            </a:r>
          </a:p>
          <a:p>
            <a:pPr marL="742950" lvl="1" indent="-342900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So, if in your main function, you’ve got:</a:t>
            </a:r>
          </a:p>
          <a:p>
            <a:pPr marL="857250" lvl="2" indent="0">
              <a:spcBef>
                <a:spcPts val="200"/>
              </a:spcBef>
              <a:buNone/>
            </a:pPr>
            <a:r>
              <a:rPr lang="en-US" dirty="0">
                <a:solidFill>
                  <a:srgbClr val="C00000"/>
                </a:solidFill>
              </a:rPr>
              <a:t>	int x = 3;</a:t>
            </a:r>
          </a:p>
          <a:p>
            <a:pPr marL="742950" lvl="1" indent="-342900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With call by reference, you’re just renaming the 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exact same variable (x)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with another name in your function.</a:t>
            </a:r>
          </a:p>
          <a:p>
            <a:pPr marL="1200150" lvl="2" indent="-342900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It’s the exact same variable!</a:t>
            </a:r>
          </a:p>
          <a:p>
            <a:pPr marL="1200150" lvl="2" indent="-342900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Just a different name</a:t>
            </a:r>
          </a:p>
          <a:p>
            <a:pPr marL="1200150" lvl="2" indent="-342900">
              <a:spcBef>
                <a:spcPts val="200"/>
              </a:spcBef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And the name is temporary – just inside the function</a:t>
            </a:r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400050" lvl="1" indent="0">
              <a:spcBef>
                <a:spcPts val="200"/>
              </a:spcBef>
              <a:buNone/>
            </a:pPr>
            <a:r>
              <a:rPr lang="en-US" i="1" dirty="0">
                <a:solidFill>
                  <a:schemeClr val="accent1">
                    <a:lumMod val="50000"/>
                  </a:schemeClr>
                </a:solidFill>
              </a:rPr>
              <a:t>Since it’s the EXACT SAME VARIABLE, if you change its value inside the function, it will remain changed outside the function.</a:t>
            </a:r>
          </a:p>
        </p:txBody>
      </p:sp>
    </p:spTree>
    <p:extLst>
      <p:ext uri="{BB962C8B-B14F-4D97-AF65-F5344CB8AC3E}">
        <p14:creationId xmlns:p14="http://schemas.microsoft.com/office/powerpoint/2010/main" val="978308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83" y="110936"/>
            <a:ext cx="11254075" cy="582918"/>
          </a:xfrm>
        </p:spPr>
        <p:txBody>
          <a:bodyPr>
            <a:normAutofit/>
          </a:bodyPr>
          <a:lstStyle/>
          <a:p>
            <a:r>
              <a:rPr lang="en-US" spc="0" dirty="0">
                <a:latin typeface="Arial" panose="020B0604020202020204" pitchFamily="34" charset="0"/>
                <a:cs typeface="Arial" panose="020B0604020202020204" pitchFamily="34" charset="0"/>
              </a:rPr>
              <a:t>Call by Reference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2198" y="2495688"/>
            <a:ext cx="4465337" cy="3806258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whaddayathink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 x);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endParaRPr lang="en-US" sz="5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int main() {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= 42;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"x is " &lt;&lt; x &lt;&lt;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whaddayathink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(x);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“x is " &lt;&lt; x &lt;&lt;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0;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}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endParaRPr lang="en-US" sz="5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void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whaddayathink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 &amp;k) {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= k + 2;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“k in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whaddayathink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" &lt;&lt; k &lt;&lt; </a:t>
            </a:r>
            <a:r>
              <a:rPr lang="en-US" sz="1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00050" lvl="1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}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063606B-8568-4FA4-8F20-BB008D137453}"/>
              </a:ext>
            </a:extLst>
          </p:cNvPr>
          <p:cNvGrpSpPr/>
          <p:nvPr/>
        </p:nvGrpSpPr>
        <p:grpSpPr>
          <a:xfrm>
            <a:off x="101783" y="883508"/>
            <a:ext cx="7166558" cy="2285723"/>
            <a:chOff x="4707024" y="-3852950"/>
            <a:chExt cx="6624700" cy="2903052"/>
          </a:xfrm>
          <a:solidFill>
            <a:schemeClr val="accent3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DAAB4D4-6FE2-4F8C-8F13-4106F48A8040}"/>
                </a:ext>
              </a:extLst>
            </p:cNvPr>
            <p:cNvSpPr/>
            <p:nvPr/>
          </p:nvSpPr>
          <p:spPr>
            <a:xfrm>
              <a:off x="4707024" y="-3852950"/>
              <a:ext cx="6624700" cy="2903052"/>
            </a:xfrm>
            <a:prstGeom prst="rect">
              <a:avLst/>
            </a:prstGeom>
            <a:grpFill/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4735995" y="-3824573"/>
              <a:ext cx="6541634" cy="2874675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20000"/>
                </a:lnSpc>
                <a:spcBef>
                  <a:spcPts val="200"/>
                </a:spcBef>
                <a:buFont typeface="Wingdings 3" charset="2"/>
                <a:buNone/>
              </a:pPr>
              <a:r>
                <a:rPr lang="en-US" sz="3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Normally with </a:t>
              </a:r>
              <a:r>
                <a:rPr lang="en-US" sz="34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call by VALUE</a:t>
              </a:r>
              <a:r>
                <a:rPr lang="en-US" sz="3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514350" indent="-514350">
                <a:lnSpc>
                  <a:spcPct val="120000"/>
                </a:lnSpc>
                <a:spcBef>
                  <a:spcPts val="200"/>
                </a:spcBef>
                <a:buClr>
                  <a:schemeClr val="bg1"/>
                </a:buClr>
                <a:buFont typeface="+mj-lt"/>
                <a:buAutoNum type="arabicPeriod"/>
              </a:pP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variable is created in memory</a:t>
              </a:r>
            </a:p>
            <a:p>
              <a:pPr marL="514350" indent="-514350">
                <a:lnSpc>
                  <a:spcPct val="120000"/>
                </a:lnSpc>
                <a:spcBef>
                  <a:spcPts val="200"/>
                </a:spcBef>
                <a:buClr>
                  <a:schemeClr val="bg1"/>
                </a:buClr>
                <a:buFont typeface="+mj-lt"/>
                <a:buAutoNum type="arabicPeriod"/>
              </a:pP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function is called with the variable</a:t>
              </a:r>
            </a:p>
            <a:p>
              <a:pPr marL="514350" indent="-514350">
                <a:lnSpc>
                  <a:spcPct val="120000"/>
                </a:lnSpc>
                <a:spcBef>
                  <a:spcPts val="200"/>
                </a:spcBef>
                <a:buClr>
                  <a:schemeClr val="bg1"/>
                </a:buClr>
                <a:buFont typeface="+mj-lt"/>
                <a:buAutoNum type="arabicPeriod"/>
              </a:pP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compiler goes to the location of the variable in memory</a:t>
              </a:r>
            </a:p>
            <a:p>
              <a:pPr marL="514350" indent="-514350">
                <a:lnSpc>
                  <a:spcPct val="120000"/>
                </a:lnSpc>
                <a:spcBef>
                  <a:spcPts val="200"/>
                </a:spcBef>
                <a:buClr>
                  <a:schemeClr val="bg1"/>
                </a:buClr>
                <a:buFont typeface="+mj-lt"/>
                <a:buAutoNum type="arabicPeriod"/>
              </a:pP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compiler makes a copy of the value at that location and stores the copy in a new location in memory</a:t>
              </a:r>
            </a:p>
            <a:p>
              <a:pPr marL="514350" indent="-514350">
                <a:lnSpc>
                  <a:spcPct val="120000"/>
                </a:lnSpc>
                <a:spcBef>
                  <a:spcPts val="200"/>
                </a:spcBef>
                <a:buClr>
                  <a:schemeClr val="bg1"/>
                </a:buClr>
                <a:buFont typeface="+mj-lt"/>
                <a:buAutoNum type="arabicPeriod"/>
              </a:pP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When the function is done running, that new location and that copy are freed up</a:t>
              </a:r>
            </a:p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94BB7F0E-30E8-409B-BD7A-A452DBAEF218}"/>
              </a:ext>
            </a:extLst>
          </p:cNvPr>
          <p:cNvSpPr/>
          <p:nvPr/>
        </p:nvSpPr>
        <p:spPr>
          <a:xfrm>
            <a:off x="7571522" y="1120309"/>
            <a:ext cx="1276301" cy="455815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F0886A-FF30-4386-B0EA-9666EA807BB8}"/>
              </a:ext>
            </a:extLst>
          </p:cNvPr>
          <p:cNvSpPr txBox="1"/>
          <p:nvPr/>
        </p:nvSpPr>
        <p:spPr>
          <a:xfrm>
            <a:off x="7459044" y="733111"/>
            <a:ext cx="1199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245328-7634-4EA4-A9D9-624071C5891B}"/>
              </a:ext>
            </a:extLst>
          </p:cNvPr>
          <p:cNvSpPr txBox="1"/>
          <p:nvPr/>
        </p:nvSpPr>
        <p:spPr>
          <a:xfrm>
            <a:off x="7626166" y="1565623"/>
            <a:ext cx="1157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0x32ef11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AF43696-A057-480F-8E7C-432F560D0500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8847588" y="1001683"/>
            <a:ext cx="361936" cy="38747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EB53A9D-B282-46B3-AB01-863D144ADD70}"/>
              </a:ext>
            </a:extLst>
          </p:cNvPr>
          <p:cNvSpPr txBox="1"/>
          <p:nvPr/>
        </p:nvSpPr>
        <p:spPr>
          <a:xfrm>
            <a:off x="10516770" y="402395"/>
            <a:ext cx="1742144" cy="2031325"/>
          </a:xfrm>
          <a:prstGeom prst="rect">
            <a:avLst/>
          </a:prstGeom>
          <a:solidFill>
            <a:srgbClr val="FFCC6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This gets the </a:t>
            </a:r>
          </a:p>
          <a:p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name k in</a:t>
            </a:r>
            <a:br>
              <a:rPr lang="en-US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i="1" dirty="0" err="1">
                <a:solidFill>
                  <a:schemeClr val="accent1">
                    <a:lumMod val="50000"/>
                  </a:schemeClr>
                </a:solidFill>
              </a:rPr>
              <a:t>whaddayathink</a:t>
            </a:r>
            <a:endParaRPr lang="en-US" b="1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(a local name</a:t>
            </a:r>
          </a:p>
          <a:p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For the same </a:t>
            </a:r>
          </a:p>
          <a:p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address in</a:t>
            </a:r>
          </a:p>
          <a:p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memory)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B0494BE-4784-41EE-9B8A-2865EC570700}"/>
              </a:ext>
            </a:extLst>
          </p:cNvPr>
          <p:cNvCxnSpPr>
            <a:cxnSpLocks/>
          </p:cNvCxnSpPr>
          <p:nvPr/>
        </p:nvCxnSpPr>
        <p:spPr>
          <a:xfrm flipH="1">
            <a:off x="8866763" y="1542797"/>
            <a:ext cx="1629332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5D472F9-D8BB-4DD5-89D5-2BD44FEE562E}"/>
              </a:ext>
            </a:extLst>
          </p:cNvPr>
          <p:cNvSpPr txBox="1"/>
          <p:nvPr/>
        </p:nvSpPr>
        <p:spPr>
          <a:xfrm>
            <a:off x="9209524" y="678517"/>
            <a:ext cx="1231935" cy="646331"/>
          </a:xfrm>
          <a:prstGeom prst="rect">
            <a:avLst/>
          </a:prstGeom>
          <a:solidFill>
            <a:srgbClr val="A196C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This is x in </a:t>
            </a:r>
            <a:br>
              <a:rPr lang="en-US" i="1" dirty="0">
                <a:solidFill>
                  <a:schemeClr val="bg1"/>
                </a:solidFill>
              </a:rPr>
            </a:br>
            <a:r>
              <a:rPr lang="en-US" i="1" dirty="0">
                <a:solidFill>
                  <a:schemeClr val="bg1"/>
                </a:solidFill>
              </a:rPr>
              <a:t>main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8C6387D-DD3C-4E11-8F42-9DFB2C9DF5EE}"/>
              </a:ext>
            </a:extLst>
          </p:cNvPr>
          <p:cNvGrpSpPr/>
          <p:nvPr/>
        </p:nvGrpSpPr>
        <p:grpSpPr>
          <a:xfrm>
            <a:off x="81548" y="3358885"/>
            <a:ext cx="7166558" cy="2943062"/>
            <a:chOff x="413842" y="-3771631"/>
            <a:chExt cx="6624699" cy="2613178"/>
          </a:xfrm>
          <a:solidFill>
            <a:srgbClr val="FFCC66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A331981-F1A8-49F0-90B8-2987BF1DD6E7}"/>
                </a:ext>
              </a:extLst>
            </p:cNvPr>
            <p:cNvSpPr/>
            <p:nvPr/>
          </p:nvSpPr>
          <p:spPr>
            <a:xfrm>
              <a:off x="413842" y="-3771631"/>
              <a:ext cx="6624699" cy="2613178"/>
            </a:xfrm>
            <a:prstGeom prst="rect">
              <a:avLst/>
            </a:prstGeom>
            <a:grpFill/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CF3D7CFE-7517-4EAB-BB74-12042DB0DA47}"/>
                </a:ext>
              </a:extLst>
            </p:cNvPr>
            <p:cNvSpPr txBox="1">
              <a:spLocks/>
            </p:cNvSpPr>
            <p:nvPr/>
          </p:nvSpPr>
          <p:spPr>
            <a:xfrm>
              <a:off x="432548" y="-3670974"/>
              <a:ext cx="6529345" cy="2395131"/>
            </a:xfrm>
            <a:prstGeom prst="rect">
              <a:avLst/>
            </a:prstGeom>
            <a:grpFill/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r>
                <a:rPr lang="en-US" b="1" dirty="0">
                  <a:solidFill>
                    <a:srgbClr val="C00000"/>
                  </a:solidFill>
                  <a:latin typeface="+mj-lt"/>
                </a:rPr>
                <a:t>CALL BY REFERENCE:</a:t>
              </a:r>
            </a:p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r>
                <a:rPr lang="en-US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 step 3:</a:t>
              </a:r>
            </a:p>
            <a:p>
              <a:pPr>
                <a:spcBef>
                  <a:spcPts val="200"/>
                </a:spcBef>
                <a:buFont typeface="+mj-lt"/>
                <a:buAutoNum type="arabicPeriod" startAt="4"/>
              </a:pPr>
              <a:r>
                <a:rPr lang="en-US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compiler in essence creates a new name for THAT SAME LOCATION IN MEMORY (a local name, an alias for that location in memory</a:t>
              </a:r>
            </a:p>
            <a:p>
              <a:pPr>
                <a:spcBef>
                  <a:spcPts val="200"/>
                </a:spcBef>
                <a:buFont typeface="+mj-lt"/>
                <a:buAutoNum type="arabicPeriod" startAt="4"/>
              </a:pPr>
              <a:r>
                <a:rPr lang="en-US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Within the function, that location in memory goes by the new, local name</a:t>
              </a:r>
            </a:p>
            <a:p>
              <a:pPr>
                <a:spcBef>
                  <a:spcPts val="200"/>
                </a:spcBef>
                <a:buFont typeface="+mj-lt"/>
                <a:buAutoNum type="arabicPeriod" startAt="4"/>
              </a:pPr>
              <a:r>
                <a:rPr lang="en-US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When the function is done running, that local name goes away</a:t>
              </a:r>
            </a:p>
            <a:p>
              <a:pPr lvl="1">
                <a:spcBef>
                  <a:spcPts val="200"/>
                </a:spcBef>
              </a:pPr>
              <a:r>
                <a:rPr lang="en-US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but if you changed the value at that location in memory, it will remain changed.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505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05" y="110936"/>
            <a:ext cx="11946887" cy="629814"/>
          </a:xfrm>
        </p:spPr>
        <p:txBody>
          <a:bodyPr>
            <a:normAutofit fontScale="90000"/>
          </a:bodyPr>
          <a:lstStyle/>
          <a:p>
            <a:r>
              <a:rPr lang="en-US" dirty="0"/>
              <a:t>Call by pointer vs Call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5" y="961029"/>
            <a:ext cx="5563460" cy="52384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latin typeface="+mj-lt"/>
              </a:rPr>
              <a:t>CALL BY POINTER: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void </a:t>
            </a:r>
            <a:r>
              <a:rPr lang="en-US" sz="1900" dirty="0" err="1">
                <a:solidFill>
                  <a:srgbClr val="C00000"/>
                </a:solidFill>
                <a:latin typeface="+mj-lt"/>
              </a:rPr>
              <a:t>whaddayathink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(int *y);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900" dirty="0">
              <a:solidFill>
                <a:srgbClr val="C00000"/>
              </a:solidFill>
              <a:latin typeface="+mj-lt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  int main()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int x = 42;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C00000"/>
                </a:solidFill>
                <a:latin typeface="+mj-lt"/>
              </a:rPr>
              <a:t>cout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 &lt;&lt; "x is " &lt;&lt; x &lt;&lt; </a:t>
            </a:r>
            <a:r>
              <a:rPr lang="en-US" sz="1900" dirty="0" err="1">
                <a:solidFill>
                  <a:srgbClr val="C00000"/>
                </a:solidFill>
                <a:latin typeface="+mj-lt"/>
              </a:rPr>
              <a:t>endl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C00000"/>
                </a:solidFill>
                <a:latin typeface="+mj-lt"/>
              </a:rPr>
              <a:t>whaddayathink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(&amp;x);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C00000"/>
                </a:solidFill>
                <a:latin typeface="+mj-lt"/>
              </a:rPr>
              <a:t>cout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 &lt;&lt; "x is " &lt;&lt; x &lt;&lt; </a:t>
            </a:r>
            <a:r>
              <a:rPr lang="en-US" sz="1900" dirty="0" err="1">
                <a:solidFill>
                  <a:srgbClr val="C00000"/>
                </a:solidFill>
                <a:latin typeface="+mj-lt"/>
              </a:rPr>
              <a:t>endl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  }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00B050"/>
                </a:solidFill>
                <a:latin typeface="+mj-lt"/>
              </a:rPr>
              <a:t>  //y holds x’s address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  void </a:t>
            </a:r>
            <a:r>
              <a:rPr lang="en-US" sz="1900" dirty="0" err="1">
                <a:solidFill>
                  <a:srgbClr val="C00000"/>
                </a:solidFill>
                <a:latin typeface="+mj-lt"/>
              </a:rPr>
              <a:t>whaddayathink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(int *y)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*y = *y + 2;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C00000"/>
                </a:solidFill>
                <a:latin typeface="+mj-lt"/>
              </a:rPr>
              <a:t>cout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 &lt;&lt; “y in </a:t>
            </a:r>
            <a:r>
              <a:rPr lang="en-US" sz="1900" dirty="0" err="1">
                <a:solidFill>
                  <a:srgbClr val="C00000"/>
                </a:solidFill>
                <a:latin typeface="+mj-lt"/>
              </a:rPr>
              <a:t>whaddayathink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: " &lt;&lt; *y &lt;&lt; </a:t>
            </a:r>
            <a:r>
              <a:rPr lang="en-US" sz="1900" dirty="0" err="1">
                <a:solidFill>
                  <a:srgbClr val="C00000"/>
                </a:solidFill>
                <a:latin typeface="+mj-lt"/>
              </a:rPr>
              <a:t>endl</a:t>
            </a:r>
            <a:r>
              <a:rPr lang="en-US" sz="1900" dirty="0">
                <a:solidFill>
                  <a:srgbClr val="C00000"/>
                </a:solidFill>
                <a:latin typeface="+mj-lt"/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return;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C00000"/>
                </a:solidFill>
                <a:latin typeface="+mj-lt"/>
              </a:rPr>
              <a:t>  }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063606B-8568-4FA4-8F20-BB008D137453}"/>
              </a:ext>
            </a:extLst>
          </p:cNvPr>
          <p:cNvGrpSpPr/>
          <p:nvPr/>
        </p:nvGrpSpPr>
        <p:grpSpPr>
          <a:xfrm>
            <a:off x="5894174" y="941708"/>
            <a:ext cx="6074508" cy="5543653"/>
            <a:chOff x="5462807" y="1001683"/>
            <a:chExt cx="5062765" cy="554365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DAAB4D4-6FE2-4F8C-8F13-4106F48A8040}"/>
                </a:ext>
              </a:extLst>
            </p:cNvPr>
            <p:cNvSpPr/>
            <p:nvPr/>
          </p:nvSpPr>
          <p:spPr>
            <a:xfrm>
              <a:off x="5462807" y="1001683"/>
              <a:ext cx="5062765" cy="5238404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5546248" y="1001683"/>
              <a:ext cx="4855745" cy="5543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200"/>
                </a:spcBef>
                <a:buNone/>
              </a:pPr>
              <a:r>
                <a:rPr lang="en-US" b="1" dirty="0">
                  <a:solidFill>
                    <a:srgbClr val="FF0000"/>
                  </a:solidFill>
                </a:rPr>
                <a:t> </a:t>
              </a:r>
              <a:r>
                <a:rPr lang="en-US" b="1" dirty="0">
                  <a:latin typeface="+mj-lt"/>
                </a:rPr>
                <a:t>CALL BY REFERENCE (ALIASING):</a:t>
              </a:r>
              <a:br>
                <a:rPr lang="en-US" b="1" dirty="0">
                  <a:solidFill>
                    <a:srgbClr val="FF0000"/>
                  </a:solidFill>
                </a:rPr>
              </a:br>
              <a:r>
                <a:rPr lang="en-US" b="1" dirty="0">
                  <a:solidFill>
                    <a:srgbClr val="FF0000"/>
                  </a:solidFill>
                </a:rPr>
                <a:t>  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void </a:t>
              </a: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whaddayathink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(int &amp;y);</a:t>
              </a:r>
            </a:p>
            <a:p>
              <a:pPr marL="0" indent="0">
                <a:spcBef>
                  <a:spcPts val="200"/>
                </a:spcBef>
                <a:buNone/>
              </a:pPr>
              <a:endParaRPr lang="en-US" sz="1900" dirty="0">
                <a:solidFill>
                  <a:srgbClr val="C00000"/>
                </a:solidFill>
                <a:latin typeface="+mj-lt"/>
              </a:endParaRP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 int main() {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int x = 42;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cout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&lt;&lt; "x is " &lt;&lt; x &lt;&lt; </a:t>
              </a: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endl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;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whaddayathink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(x);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cout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&lt;&lt; "x is " &lt;&lt; x &lt;&lt; </a:t>
              </a: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endl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;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return 0;</a:t>
              </a: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 }</a:t>
              </a: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00B050"/>
                  </a:solidFill>
                  <a:latin typeface="+mj-lt"/>
                </a:rPr>
                <a:t>//y is a local name for x</a:t>
              </a: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 void </a:t>
              </a: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whaddayathink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(int &amp;y) {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y = y + 2;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cout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&lt;&lt; “y in </a:t>
              </a: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whaddayathink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: " &lt;&lt; y &lt;&lt; </a:t>
              </a:r>
              <a:r>
                <a:rPr lang="en-US" sz="1900" dirty="0" err="1">
                  <a:solidFill>
                    <a:srgbClr val="C00000"/>
                  </a:solidFill>
                  <a:latin typeface="+mj-lt"/>
                </a:rPr>
                <a:t>endl</a:t>
              </a: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;</a:t>
              </a:r>
            </a:p>
            <a:p>
              <a:pPr marL="400050" lvl="1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return;</a:t>
              </a:r>
            </a:p>
            <a:p>
              <a:pPr marL="0" indent="0">
                <a:spcBef>
                  <a:spcPts val="200"/>
                </a:spcBef>
                <a:buNone/>
              </a:pPr>
              <a:r>
                <a:rPr lang="en-US" sz="1900" dirty="0">
                  <a:solidFill>
                    <a:srgbClr val="C00000"/>
                  </a:solidFill>
                  <a:latin typeface="+mj-lt"/>
                </a:rPr>
                <a:t>  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0126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05" y="110936"/>
            <a:ext cx="11946887" cy="629814"/>
          </a:xfrm>
        </p:spPr>
        <p:txBody>
          <a:bodyPr>
            <a:normAutofit fontScale="90000"/>
          </a:bodyPr>
          <a:lstStyle/>
          <a:p>
            <a:r>
              <a:rPr lang="en-US" dirty="0"/>
              <a:t>Call by pointer vs Call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5" y="961029"/>
            <a:ext cx="5563460" cy="52384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latin typeface="+mj-lt"/>
              </a:rPr>
              <a:t> WHY CALL BY POINTER:</a:t>
            </a:r>
          </a:p>
          <a:p>
            <a:pPr>
              <a:spcBef>
                <a:spcPts val="200"/>
              </a:spcBef>
            </a:pPr>
            <a:r>
              <a:rPr lang="en-US" dirty="0">
                <a:latin typeface="+mj-lt"/>
              </a:rPr>
              <a:t>It exists in C</a:t>
            </a:r>
          </a:p>
          <a:p>
            <a:pPr>
              <a:spcBef>
                <a:spcPts val="200"/>
              </a:spcBef>
            </a:pPr>
            <a:r>
              <a:rPr lang="en-US" dirty="0">
                <a:latin typeface="+mj-lt"/>
              </a:rPr>
              <a:t>It lets you manipulate what address is in the local variable (so you can change what something “points to”)  </a:t>
            </a:r>
          </a:p>
          <a:p>
            <a:pPr>
              <a:spcBef>
                <a:spcPts val="200"/>
              </a:spcBef>
            </a:pPr>
            <a:r>
              <a:rPr lang="en-US" dirty="0">
                <a:latin typeface="+mj-lt"/>
              </a:rPr>
              <a:t>You can make a pointer be NULL</a:t>
            </a:r>
          </a:p>
          <a:p>
            <a:pPr>
              <a:spcBef>
                <a:spcPts val="200"/>
              </a:spcBef>
            </a:pPr>
            <a:endParaRPr lang="en-US" b="1" dirty="0">
              <a:solidFill>
                <a:srgbClr val="FF0000"/>
              </a:solidFill>
              <a:latin typeface="+mj-lt"/>
            </a:endParaRPr>
          </a:p>
          <a:p>
            <a:pPr>
              <a:spcBef>
                <a:spcPts val="200"/>
              </a:spcBef>
            </a:pP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we’ll use this a lot in Data Structures!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 </a:t>
            </a:r>
            <a:endParaRPr lang="en-US" sz="1900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063606B-8568-4FA4-8F20-BB008D137453}"/>
              </a:ext>
            </a:extLst>
          </p:cNvPr>
          <p:cNvGrpSpPr/>
          <p:nvPr/>
        </p:nvGrpSpPr>
        <p:grpSpPr>
          <a:xfrm>
            <a:off x="5894174" y="941708"/>
            <a:ext cx="6074508" cy="5543653"/>
            <a:chOff x="5462807" y="1001683"/>
            <a:chExt cx="5062765" cy="554365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DAAB4D4-6FE2-4F8C-8F13-4106F48A8040}"/>
                </a:ext>
              </a:extLst>
            </p:cNvPr>
            <p:cNvSpPr/>
            <p:nvPr/>
          </p:nvSpPr>
          <p:spPr>
            <a:xfrm>
              <a:off x="5462807" y="1001683"/>
              <a:ext cx="5062765" cy="5238404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5546248" y="1001683"/>
              <a:ext cx="4855745" cy="5543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200"/>
                </a:spcBef>
                <a:buNone/>
              </a:pPr>
              <a:r>
                <a:rPr lang="en-US" b="1" dirty="0">
                  <a:solidFill>
                    <a:schemeClr val="tx1"/>
                  </a:solidFill>
                  <a:latin typeface="+mj-lt"/>
                </a:rPr>
                <a:t>WHY</a:t>
              </a:r>
              <a:r>
                <a:rPr lang="en-US" b="1" dirty="0">
                  <a:solidFill>
                    <a:srgbClr val="FF0000"/>
                  </a:solidFill>
                </a:rPr>
                <a:t> </a:t>
              </a:r>
              <a:r>
                <a:rPr lang="en-US" b="1" dirty="0">
                  <a:latin typeface="+mj-lt"/>
                </a:rPr>
                <a:t>CALL BY REFERENCE (ALIASING):</a:t>
              </a:r>
              <a:endParaRPr lang="en-US" b="1" dirty="0">
                <a:solidFill>
                  <a:srgbClr val="FF0000"/>
                </a:solidFill>
                <a:latin typeface="+mj-lt"/>
              </a:endParaRPr>
            </a:p>
            <a:p>
              <a:pPr>
                <a:spcBef>
                  <a:spcPts val="200"/>
                </a:spcBef>
              </a:pPr>
              <a:r>
                <a:rPr lang="en-US" dirty="0">
                  <a:latin typeface="+mj-lt"/>
                </a:rPr>
                <a:t>It looks cleaner</a:t>
              </a:r>
            </a:p>
            <a:p>
              <a:pPr lvl="1">
                <a:spcBef>
                  <a:spcPts val="200"/>
                </a:spcBef>
              </a:pPr>
              <a:r>
                <a:rPr lang="en-US" dirty="0">
                  <a:latin typeface="+mj-lt"/>
                </a:rPr>
                <a:t>You don’t have to worry about putting stars in front of the variables within the function every time</a:t>
              </a:r>
            </a:p>
            <a:p>
              <a:pPr lvl="1">
                <a:spcBef>
                  <a:spcPts val="200"/>
                </a:spcBef>
              </a:pPr>
              <a:r>
                <a:rPr lang="en-US" dirty="0">
                  <a:latin typeface="+mj-lt"/>
                </a:rPr>
                <a:t>People use it when possible, so you see it a lot in </a:t>
              </a:r>
              <a:r>
                <a:rPr lang="en-US" dirty="0" err="1">
                  <a:latin typeface="+mj-lt"/>
                </a:rPr>
                <a:t>c++</a:t>
              </a:r>
              <a:endParaRPr lang="en-US" dirty="0">
                <a:latin typeface="+mj-lt"/>
              </a:endParaRPr>
            </a:p>
            <a:p>
              <a:pPr>
                <a:spcBef>
                  <a:spcPts val="200"/>
                </a:spcBef>
              </a:pPr>
              <a:r>
                <a:rPr lang="en-US" sz="1900" dirty="0">
                  <a:solidFill>
                    <a:schemeClr val="tx1"/>
                  </a:solidFill>
                  <a:latin typeface="+mj-lt"/>
                </a:rPr>
                <a:t>It can never be NULL (sometimes that’s important!)</a:t>
              </a:r>
            </a:p>
            <a:p>
              <a:pPr>
                <a:spcBef>
                  <a:spcPts val="200"/>
                </a:spcBef>
              </a:pPr>
              <a:endParaRPr lang="en-US" sz="1900" dirty="0">
                <a:solidFill>
                  <a:schemeClr val="tx1"/>
                </a:solidFill>
                <a:latin typeface="+mj-lt"/>
              </a:endParaRPr>
            </a:p>
            <a:p>
              <a:pPr marL="0" indent="0">
                <a:spcBef>
                  <a:spcPts val="200"/>
                </a:spcBef>
                <a:buNone/>
              </a:pPr>
              <a:endParaRPr lang="en-US" sz="1900" dirty="0">
                <a:solidFill>
                  <a:schemeClr val="tx1"/>
                </a:solidFill>
                <a:latin typeface="+mj-lt"/>
              </a:endParaRPr>
            </a:p>
            <a:p>
              <a:pPr>
                <a:spcBef>
                  <a:spcPts val="200"/>
                </a:spcBef>
              </a:pPr>
              <a:endParaRPr lang="en-US" sz="1900" dirty="0">
                <a:solidFill>
                  <a:srgbClr val="C0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014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A35CA-A57A-4D05-8A20-0109F43C1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4" y="63035"/>
            <a:ext cx="10240903" cy="516734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68D52-B775-4C75-9F1C-EBB9B14B8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433" y="537778"/>
            <a:ext cx="7987613" cy="1939475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114300" dir="8100000" algn="tr" rotWithShape="0">
              <a:prstClr val="black">
                <a:alpha val="2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Call by Value: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Default for primitive types, objects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Make a local copy of parameter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Changes made to parameter’s value don’t change value outside the function</a:t>
            </a:r>
          </a:p>
          <a:p>
            <a:pPr lvl="1"/>
            <a:r>
              <a:rPr lang="en-US" sz="2300" dirty="0">
                <a:solidFill>
                  <a:schemeClr val="accent2">
                    <a:lumMod val="50000"/>
                  </a:schemeClr>
                </a:solidFill>
              </a:rPr>
              <a:t>Cannot set the local variable to be NULL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A4B837E-A124-4E7E-9A84-3C6EDD2D37F8}"/>
              </a:ext>
            </a:extLst>
          </p:cNvPr>
          <p:cNvSpPr txBox="1">
            <a:spLocks/>
          </p:cNvSpPr>
          <p:nvPr/>
        </p:nvSpPr>
        <p:spPr>
          <a:xfrm>
            <a:off x="2181411" y="2112848"/>
            <a:ext cx="8259483" cy="25308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50800" dist="114300" dir="8100000" algn="tr" rotWithShape="0">
              <a:prstClr val="black">
                <a:alpha val="20000"/>
              </a:prstClr>
            </a:outerShdw>
          </a:effectLst>
        </p:spPr>
        <p:txBody>
          <a:bodyPr vert="horz" lIns="0" tIns="0" rIns="0" bIns="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Call by Pointer: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Default for arrays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Send the ADDRESS into a function as the parameter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Parameter holds an address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If you change the value at the address, it will remain changed outside the function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You can change what the parameter points to</a:t>
            </a:r>
          </a:p>
          <a:p>
            <a:pPr lvl="1"/>
            <a:r>
              <a:rPr lang="en-US" sz="2300" dirty="0">
                <a:solidFill>
                  <a:schemeClr val="accent5">
                    <a:lumMod val="50000"/>
                  </a:schemeClr>
                </a:solidFill>
              </a:rPr>
              <a:t>You can set the parameter to point to NULL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AA8840-7D48-4544-A751-20F1ABE01DAB}"/>
              </a:ext>
            </a:extLst>
          </p:cNvPr>
          <p:cNvSpPr txBox="1">
            <a:spLocks/>
          </p:cNvSpPr>
          <p:nvPr/>
        </p:nvSpPr>
        <p:spPr>
          <a:xfrm>
            <a:off x="4117789" y="4380747"/>
            <a:ext cx="7775388" cy="18228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114300" dir="8100000" algn="tr" rotWithShape="0">
              <a:prstClr val="black">
                <a:alpha val="20000"/>
              </a:prstClr>
            </a:outerShdw>
          </a:effectLst>
        </p:spPr>
        <p:txBody>
          <a:bodyPr vert="horz" lIns="0" tIns="0" rIns="0" bIns="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100" b="1" dirty="0">
                <a:latin typeface="+mj-lt"/>
              </a:rPr>
              <a:t>Call by Reference (Aliasing):</a:t>
            </a:r>
          </a:p>
          <a:p>
            <a:pPr lvl="1"/>
            <a:r>
              <a:rPr lang="en-US" sz="1900" dirty="0"/>
              <a:t>Giving a local (within the function) name to an existing variable</a:t>
            </a:r>
          </a:p>
          <a:p>
            <a:pPr lvl="1"/>
            <a:r>
              <a:rPr lang="en-US" sz="1900" dirty="0"/>
              <a:t>If you change the value of the locally-named variable, it remains changed outside the function</a:t>
            </a:r>
          </a:p>
          <a:p>
            <a:pPr lvl="1"/>
            <a:r>
              <a:rPr lang="en-US" sz="1900" dirty="0"/>
              <a:t>Cannot change what the local name “points” to </a:t>
            </a:r>
          </a:p>
          <a:p>
            <a:pPr lvl="1"/>
            <a:r>
              <a:rPr lang="en-US" sz="1900" dirty="0"/>
              <a:t>Cannot set the local variable to be NULL</a:t>
            </a:r>
          </a:p>
        </p:txBody>
      </p:sp>
    </p:spTree>
    <p:extLst>
      <p:ext uri="{BB962C8B-B14F-4D97-AF65-F5344CB8AC3E}">
        <p14:creationId xmlns:p14="http://schemas.microsoft.com/office/powerpoint/2010/main" val="2935436330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7070</TotalTime>
  <Words>990</Words>
  <Application>Microsoft Office PowerPoint</Application>
  <PresentationFormat>Widescreen</PresentationFormat>
  <Paragraphs>132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 Next LT Pro Light</vt:lpstr>
      <vt:lpstr>Wingdings 3</vt:lpstr>
      <vt:lpstr>GradientRiseVTI</vt:lpstr>
      <vt:lpstr>Call By Reference</vt:lpstr>
      <vt:lpstr> Call by Reference:</vt:lpstr>
      <vt:lpstr>Call By Reference</vt:lpstr>
      <vt:lpstr>Call by Reference Explained</vt:lpstr>
      <vt:lpstr>Call by pointer vs Call by reference</vt:lpstr>
      <vt:lpstr>Call by pointer vs Call by reference</vt:lpstr>
      <vt:lpstr>Summary: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Basics  (Mostly Review)</dc:title>
  <dc:creator>Yarrington, Debra</dc:creator>
  <cp:lastModifiedBy>Yarrington, Debra</cp:lastModifiedBy>
  <cp:revision>50</cp:revision>
  <dcterms:created xsi:type="dcterms:W3CDTF">2020-07-10T22:50:37Z</dcterms:created>
  <dcterms:modified xsi:type="dcterms:W3CDTF">2020-09-16T20:03:32Z</dcterms:modified>
</cp:coreProperties>
</file>