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</p:sldMasterIdLst>
  <p:sldIdLst>
    <p:sldId id="256" r:id="rId2"/>
    <p:sldId id="268" r:id="rId3"/>
    <p:sldId id="269" r:id="rId4"/>
    <p:sldId id="277" r:id="rId5"/>
    <p:sldId id="274" r:id="rId6"/>
    <p:sldId id="279" r:id="rId7"/>
    <p:sldId id="27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196C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81" autoAdjust="0"/>
    <p:restoredTop sz="94660"/>
  </p:normalViewPr>
  <p:slideViewPr>
    <p:cSldViewPr snapToGrid="0">
      <p:cViewPr varScale="1">
        <p:scale>
          <a:sx n="98" d="100"/>
          <a:sy n="98" d="100"/>
        </p:scale>
        <p:origin x="25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736A0-9F24-45BF-B389-F6478DB45C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28700"/>
            <a:ext cx="9144000" cy="2481263"/>
          </a:xfrm>
        </p:spPr>
        <p:txBody>
          <a:bodyPr anchor="b">
            <a:normAutofit/>
          </a:bodyPr>
          <a:lstStyle>
            <a:lvl1pPr algn="ctr">
              <a:lnSpc>
                <a:spcPct val="100000"/>
              </a:lnSpc>
              <a:defRPr sz="4000" spc="750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3D85EF-076F-4C35-862A-BAFF685DD6B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24376"/>
            <a:ext cx="9144000" cy="1433423"/>
          </a:xfrm>
        </p:spPr>
        <p:txBody>
          <a:bodyPr>
            <a:normAutofit/>
          </a:bodyPr>
          <a:lstStyle>
            <a:lvl1pPr marL="0" indent="0" algn="ctr">
              <a:lnSpc>
                <a:spcPct val="150000"/>
              </a:lnSpc>
              <a:buNone/>
              <a:defRPr sz="1600" b="1" cap="all" spc="6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E221EC-BF54-4DDD-8900-F2027CDAD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213A3-10E9-421F-81BE-56E0786AB51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5AB69-7069-48FB-8925-F2BA84129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29C32A-F7A5-4E3B-A28F-09C82341E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43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A997B-D473-47DE-8B7B-22AB6F31E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526035-4B81-4537-A22D-92C2E0DBB6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C2A44D-F637-4017-BAA2-77756A38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ABC0-2199-478F-BA77-33A651B6CB89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1DCE6-ED7D-417C-ABD4-41D61570F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AAF19A-FDAE-446A-A6B6-128F7F96A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51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96D838-45E9-4D61-AA4E-92A32B579F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2628900" cy="5719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3183D0-4392-4364-8A2D-C47A2AF7A8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457199"/>
            <a:ext cx="7734300" cy="5719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A36C9-28D5-4820-84F1-E4B9F4E50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230C6-DF61-47F4-B8C5-1B70E884BF06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97EDC8-558D-4646-86D9-A5424CF2A2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0B7537-E67A-411A-BBA4-061521D3D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9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E99D7-1EE5-4262-9359-A0E2B7331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793080"/>
            <a:ext cx="10240903" cy="12334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3DA1C5-272A-45C2-A11A-E7769A27D3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114939"/>
            <a:ext cx="10240903" cy="395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63DA15-1EAB-4524-9BB7-8A7DA82A2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12B50C-7EEE-46CD-BAF7-BBC4026D959A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B93B9-7818-489D-AFFB-B6EAD27FF1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528D36-894E-4FCB-B8BB-84DE89949B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3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964F1-5687-421F-B3DF-BA3C8DAD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0930" y="1709738"/>
            <a:ext cx="9966519" cy="2852737"/>
          </a:xfrm>
        </p:spPr>
        <p:txBody>
          <a:bodyPr anchor="b">
            <a:normAutofit/>
          </a:bodyPr>
          <a:lstStyle>
            <a:lvl1pPr>
              <a:defRPr sz="4400" spc="7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DBB876-5FD9-4964-BD37-6F05DAEBE3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80930" y="4976327"/>
            <a:ext cx="9966520" cy="1113323"/>
          </a:xfrm>
        </p:spPr>
        <p:txBody>
          <a:bodyPr>
            <a:normAutofit/>
          </a:bodyPr>
          <a:lstStyle>
            <a:lvl1pPr marL="0" indent="0">
              <a:buNone/>
              <a:defRPr sz="1200" spc="6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5EA80A-FCDD-4009-9A1F-8B5481786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211C4-AE09-4254-A5E3-6DA9B099C971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4A3422-56D9-4942-BC63-831AED91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D4B42A-AC2C-4FD8-AD0D-BECDD3846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0347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FFDAF1-8359-4A0F-91B3-03E77C6705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4054" y="457200"/>
            <a:ext cx="10309745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1E3D3-6B33-4CA0-B06B-A8BB05CAB3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44054" y="1996141"/>
            <a:ext cx="4975746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29C334-815D-47FD-A9B5-E871E28641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96141"/>
            <a:ext cx="5181600" cy="41808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7975F2-7A90-4820-B90F-D28E31A3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742C3-E082-4760-93B2-E209268DD00C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CFAD5-8AF8-4610-8324-85AA062E2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808CC8-C46E-4A10-8A83-7A251067E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20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4E82B8-F9D9-4F53-A4A6-F12EB5F12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8490" y="457200"/>
            <a:ext cx="9986898" cy="1233488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070CA-85E9-47C7-8564-FFA1AE34B9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68490" y="1681163"/>
            <a:ext cx="462908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38D4B1-41B3-4BF5-9076-A16984A81F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68490" y="2505075"/>
            <a:ext cx="4629085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6A38DC-A016-4CFD-AC19-F24A9E0620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44816" y="1681163"/>
            <a:ext cx="501057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F930FA-8C00-42AB-B2D1-FE4E4BDB3C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44814" y="2505075"/>
            <a:ext cx="5010573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18B698E-FAE5-4F2C-AE0E-4FD281E8F3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FC950-F824-48B9-B984-CAEE265865E5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C4BB6C-CAA4-4EA8-8EA1-65ADE056F2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5BB6A12-0532-47CA-B070-232141C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15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08FA1-831E-4AD6-B0D1-BA85E67A50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457200"/>
            <a:ext cx="9982199" cy="1233488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CE94142-C469-4B0E-8C01-C64BA28F52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3A0F-68E7-4D17-BB84-ED1BA4F6AC6B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AFCE6-5C7E-438F-8D4A-21E155681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ACFD88-63EA-427F-978C-B7844D1A5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33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82A4F0-76A5-4852-982B-32B3B6857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7BC4F-EDA1-4BA2-BFF3-FE5B31CCB58B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50CFAE-4BEB-4272-A2E6-FDD9D6A03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3B71B7-74B7-4CF1-8FE0-F4863CD7D9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968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432BE-C4E5-4F12-AB53-EBEF2B76B2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8755" y="457200"/>
            <a:ext cx="3932237" cy="192143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E7F57-4ABF-4BA4-A892-38857A02F6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130" y="987425"/>
            <a:ext cx="5707257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32E444-E5BD-443F-AB83-84D7CE0AB7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18755" y="2799184"/>
            <a:ext cx="3932237" cy="306980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1998A4-FD2F-4126-99C5-E2063AE024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E694C-1394-4838-A564-7380835C2E77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6457D3-F808-4DB2-9C9C-B185E71F2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31BC9B-21D1-4D2D-B02E-C887A02C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283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143EC2-2D8C-4E8D-8CC7-9676480146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8966" y="68113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66AF89-5FBD-43DD-958D-A5C608AE2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34742" y="858417"/>
            <a:ext cx="5520645" cy="500263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70A545-2CE6-48C4-A725-EF68A3F1BF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78966" y="2281335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4466B2-6FE6-4352-BBF9-84BCD946C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B84B19-1A00-4EDB-8425-E1827A377364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8991BC-29A5-4182-BD83-9D99D2889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C1C78F-6633-4604-8832-8E9D2DC768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41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BD4C0BBB-0042-4603-A226-6117F3FD5B3C}"/>
              </a:ext>
            </a:extLst>
          </p:cNvPr>
          <p:cNvSpPr/>
          <p:nvPr/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14000">
                <a:schemeClr val="accent4">
                  <a:alpha val="28000"/>
                </a:schemeClr>
              </a:gs>
              <a:gs pos="100000">
                <a:schemeClr val="accent5">
                  <a:alpha val="8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C44F520-2598-460E-9F91-B02F60830CA2}"/>
              </a:ext>
            </a:extLst>
          </p:cNvPr>
          <p:cNvSpPr/>
          <p:nvPr/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9000">
                <a:schemeClr val="accent2">
                  <a:lumMod val="60000"/>
                  <a:lumOff val="40000"/>
                  <a:alpha val="55000"/>
                </a:schemeClr>
              </a:gs>
              <a:gs pos="99000">
                <a:schemeClr val="accent2"/>
              </a:gs>
            </a:gsLst>
            <a:lin ang="14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478F2F-4F04-4604-9005-BF0CB1142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361666"/>
            <a:ext cx="9810376" cy="1659404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4A17D2-52AF-4B40-80A8-3E0DB855F2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810376" cy="385781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92E0AA-D5B3-4BCF-BA69-209D9B335A0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910111" y="6409170"/>
            <a:ext cx="370239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cap="all" spc="300" baseline="0">
                <a:solidFill>
                  <a:schemeClr val="bg1"/>
                </a:solidFill>
              </a:defRPr>
            </a:lvl1pPr>
          </a:lstStyle>
          <a:p>
            <a:fld id="{10076A27-8146-4F75-9851-A83577C6FD8A}" type="datetime2">
              <a:rPr lang="en-US" smtClean="0"/>
              <a:t>Wednesday, September 16, 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10A637-D86F-4FA1-985D-2D82456511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828801" y="1912217"/>
            <a:ext cx="411480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F2FA4D-A931-46BA-B767-29A6FD5AAD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69678" y="6408742"/>
            <a:ext cx="438652" cy="448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B9EAB3BA-07EE-4B64-A177-47C30D7758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2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2" r:id="rId6"/>
    <p:sldLayoutId id="2147483708" r:id="rId7"/>
    <p:sldLayoutId id="2147483709" r:id="rId8"/>
    <p:sldLayoutId id="2147483710" r:id="rId9"/>
    <p:sldLayoutId id="2147483711" r:id="rId10"/>
    <p:sldLayoutId id="2147483713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600" b="1" i="0" kern="1200" cap="all" spc="7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F292AA-C8DB-4CAA-97C9-456CF85406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193B5FE-A919-4B36-8801-7AAA4B84DA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818" r="25854"/>
          <a:stretch/>
        </p:blipFill>
        <p:spPr>
          <a:xfrm>
            <a:off x="-1" y="10"/>
            <a:ext cx="4587901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AA065953-3D69-4CD4-80C3-DF10DEB4C76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2" y="-429"/>
            <a:ext cx="7604097" cy="6857571"/>
          </a:xfrm>
          <a:prstGeom prst="rect">
            <a:avLst/>
          </a:prstGeom>
          <a:gradFill>
            <a:gsLst>
              <a:gs pos="0">
                <a:schemeClr val="accent6">
                  <a:lumMod val="75000"/>
                  <a:alpha val="73000"/>
                </a:schemeClr>
              </a:gs>
              <a:gs pos="100000">
                <a:schemeClr val="accent2"/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2">
            <a:extLst>
              <a:ext uri="{FF2B5EF4-FFF2-40B4-BE49-F238E27FC236}">
                <a16:creationId xmlns:a16="http://schemas.microsoft.com/office/drawing/2014/main" id="{2AB36DB5-F10D-4EDB-87E2-ECB9301FFC6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87901" y="0"/>
            <a:ext cx="7604097" cy="6858000"/>
          </a:xfrm>
          <a:prstGeom prst="rect">
            <a:avLst/>
          </a:prstGeom>
          <a:gradFill>
            <a:gsLst>
              <a:gs pos="0">
                <a:schemeClr val="accent5">
                  <a:alpha val="37000"/>
                </a:schemeClr>
              </a:gs>
              <a:gs pos="98000">
                <a:schemeClr val="accent2">
                  <a:alpha val="66000"/>
                </a:schemeClr>
              </a:gs>
            </a:gsLst>
            <a:lin ang="12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4">
            <a:extLst>
              <a:ext uri="{FF2B5EF4-FFF2-40B4-BE49-F238E27FC236}">
                <a16:creationId xmlns:a16="http://schemas.microsoft.com/office/drawing/2014/main" id="{446F195D-95DC-419E-BBC1-E2B601A60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4599847" y="4355164"/>
            <a:ext cx="7592151" cy="2502836"/>
          </a:xfrm>
          <a:prstGeom prst="rect">
            <a:avLst/>
          </a:prstGeom>
          <a:gradFill>
            <a:gsLst>
              <a:gs pos="22000">
                <a:schemeClr val="accent6">
                  <a:alpha val="39000"/>
                </a:schemeClr>
              </a:gs>
              <a:gs pos="82000">
                <a:schemeClr val="accent5">
                  <a:alpha val="19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16">
            <a:extLst>
              <a:ext uri="{FF2B5EF4-FFF2-40B4-BE49-F238E27FC236}">
                <a16:creationId xmlns:a16="http://schemas.microsoft.com/office/drawing/2014/main" id="{2256CF5B-1DAD-4912-86B9-FCA733692F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704304">
            <a:off x="6080918" y="830588"/>
            <a:ext cx="4998441" cy="4998441"/>
          </a:xfrm>
          <a:prstGeom prst="ellipse">
            <a:avLst/>
          </a:prstGeom>
          <a:gradFill>
            <a:gsLst>
              <a:gs pos="39000">
                <a:schemeClr val="accent4">
                  <a:lumMod val="20000"/>
                  <a:lumOff val="80000"/>
                  <a:alpha val="0"/>
                </a:schemeClr>
              </a:gs>
              <a:gs pos="100000">
                <a:schemeClr val="accent6">
                  <a:alpha val="18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01AF13D-0FB5-4185-99AC-7A8DBFEE6B7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81862" y="768485"/>
            <a:ext cx="6627219" cy="3169674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bg1"/>
                </a:solidFill>
              </a:rPr>
              <a:t>Call By Reference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D0954E-973D-4C30-BAEA-6E5750BAB3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46587" y="3938159"/>
            <a:ext cx="5462494" cy="1141157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sz="1800" dirty="0">
                <a:solidFill>
                  <a:schemeClr val="bg1"/>
                </a:solidFill>
                <a:latin typeface="+mj-lt"/>
              </a:rPr>
              <a:t>(New Stuff to C++!)</a:t>
            </a:r>
          </a:p>
          <a:p>
            <a:pPr algn="r"/>
            <a:r>
              <a:rPr lang="en-US" sz="1800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(We will rarely use this in this class (but C++ users use it frequently!)</a:t>
            </a:r>
          </a:p>
        </p:txBody>
      </p:sp>
    </p:spTree>
    <p:extLst>
      <p:ext uri="{BB962C8B-B14F-4D97-AF65-F5344CB8AC3E}">
        <p14:creationId xmlns:p14="http://schemas.microsoft.com/office/powerpoint/2010/main" val="25676215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D2806-C99B-4F74-9BD6-E197213FA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8174" y="64467"/>
            <a:ext cx="10240903" cy="1233488"/>
          </a:xfrm>
        </p:spPr>
        <p:txBody>
          <a:bodyPr/>
          <a:lstStyle/>
          <a:p>
            <a:br>
              <a:rPr lang="en-US" dirty="0"/>
            </a:br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Call by Reference: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AFDFAA-BA22-4815-80E7-DC17CCC91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05097" y="719138"/>
            <a:ext cx="6428510" cy="703199"/>
          </a:xfrm>
          <a:solidFill>
            <a:schemeClr val="bg2"/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800" b="1" dirty="0">
                <a:solidFill>
                  <a:srgbClr val="0070C0"/>
                </a:solidFill>
              </a:rPr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  </a:t>
            </a:r>
            <a:r>
              <a:rPr lang="en-US" b="1" u="sng" dirty="0">
                <a:solidFill>
                  <a:srgbClr val="0070C0"/>
                </a:solidFill>
                <a:latin typeface="+mj-lt"/>
              </a:rPr>
              <a:t> NOT </a:t>
            </a:r>
            <a:r>
              <a:rPr lang="en-US" b="1" dirty="0">
                <a:solidFill>
                  <a:srgbClr val="0070C0"/>
                </a:solidFill>
                <a:latin typeface="+mj-lt"/>
              </a:rPr>
              <a:t>THE SAME AS C’s CALL BY REFERENCE</a:t>
            </a:r>
          </a:p>
          <a:p>
            <a:pPr marL="0" indent="0">
              <a:spcBef>
                <a:spcPts val="500"/>
              </a:spcBef>
              <a:buNone/>
            </a:pPr>
            <a:endParaRPr lang="en-US" dirty="0"/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ED736AC-1C90-4867-A786-C7F1510A6807}"/>
              </a:ext>
            </a:extLst>
          </p:cNvPr>
          <p:cNvSpPr txBox="1">
            <a:spLocks/>
          </p:cNvSpPr>
          <p:nvPr/>
        </p:nvSpPr>
        <p:spPr>
          <a:xfrm>
            <a:off x="288173" y="1587416"/>
            <a:ext cx="11745435" cy="140713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Call by Value:</a:t>
            </a:r>
          </a:p>
          <a:p>
            <a:r>
              <a:rPr lang="en-US" b="1" dirty="0">
                <a:solidFill>
                  <a:srgbClr val="0070C0"/>
                </a:solidFill>
              </a:rPr>
              <a:t>Default for parameters</a:t>
            </a:r>
          </a:p>
          <a:p>
            <a:r>
              <a:rPr lang="en-US" b="1" dirty="0">
                <a:solidFill>
                  <a:srgbClr val="0070C0"/>
                </a:solidFill>
              </a:rPr>
              <a:t>Make a local copy within the function or method</a:t>
            </a:r>
          </a:p>
          <a:p>
            <a:r>
              <a:rPr lang="en-US" b="1" dirty="0">
                <a:solidFill>
                  <a:srgbClr val="0070C0"/>
                </a:solidFill>
              </a:rPr>
              <a:t>Changes made within the function are not made to the original value outside the function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6044940A-8D6E-413E-991A-C2BF142ABE64}"/>
              </a:ext>
            </a:extLst>
          </p:cNvPr>
          <p:cNvSpPr txBox="1">
            <a:spLocks/>
          </p:cNvSpPr>
          <p:nvPr/>
        </p:nvSpPr>
        <p:spPr>
          <a:xfrm>
            <a:off x="288173" y="3206901"/>
            <a:ext cx="11745434" cy="216709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US" b="1" dirty="0">
                <a:solidFill>
                  <a:srgbClr val="0070C0"/>
                </a:solidFill>
                <a:latin typeface="+mj-lt"/>
              </a:rPr>
              <a:t>Call by Pointer:</a:t>
            </a:r>
          </a:p>
          <a:p>
            <a:r>
              <a:rPr lang="en-US" b="1" dirty="0">
                <a:solidFill>
                  <a:srgbClr val="0070C0"/>
                </a:solidFill>
              </a:rPr>
              <a:t>Those moronic c people refer to this as call by reference – they’re so wrong about this!</a:t>
            </a:r>
          </a:p>
          <a:p>
            <a:r>
              <a:rPr lang="en-US" b="1" dirty="0">
                <a:solidFill>
                  <a:srgbClr val="0070C0"/>
                </a:solidFill>
              </a:rPr>
              <a:t>When you send in the address (a pointer to) a value as a parameter, i.e.,</a:t>
            </a:r>
          </a:p>
          <a:p>
            <a:pPr lvl="1"/>
            <a:r>
              <a:rPr lang="en-US" b="1" dirty="0" err="1">
                <a:solidFill>
                  <a:srgbClr val="0070C0"/>
                </a:solidFill>
              </a:rPr>
              <a:t>MeCallingAFunction</a:t>
            </a:r>
            <a:r>
              <a:rPr lang="en-US" b="1" dirty="0">
                <a:solidFill>
                  <a:srgbClr val="0070C0"/>
                </a:solidFill>
              </a:rPr>
              <a:t>(&amp;x);</a:t>
            </a:r>
          </a:p>
          <a:p>
            <a:r>
              <a:rPr lang="en-US" b="1" dirty="0">
                <a:solidFill>
                  <a:srgbClr val="0070C0"/>
                </a:solidFill>
              </a:rPr>
              <a:t>And, of course, if you’re sending in a POINTER, the function’s declaration must have address holders (pointers)as parameters:</a:t>
            </a:r>
          </a:p>
          <a:p>
            <a:pPr lvl="1"/>
            <a:r>
              <a:rPr lang="en-US" b="1" dirty="0">
                <a:solidFill>
                  <a:srgbClr val="0070C0"/>
                </a:solidFill>
              </a:rPr>
              <a:t>Void </a:t>
            </a:r>
            <a:r>
              <a:rPr lang="en-US" b="1" dirty="0" err="1">
                <a:solidFill>
                  <a:srgbClr val="0070C0"/>
                </a:solidFill>
              </a:rPr>
              <a:t>MeCallingAFunction</a:t>
            </a:r>
            <a:r>
              <a:rPr lang="en-US" b="1" dirty="0">
                <a:solidFill>
                  <a:srgbClr val="0070C0"/>
                </a:solidFill>
              </a:rPr>
              <a:t>(int *k) {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06D6ED3-A389-45F0-9D5B-64CB9DA74176}"/>
              </a:ext>
            </a:extLst>
          </p:cNvPr>
          <p:cNvSpPr txBox="1">
            <a:spLocks/>
          </p:cNvSpPr>
          <p:nvPr/>
        </p:nvSpPr>
        <p:spPr>
          <a:xfrm>
            <a:off x="288173" y="5539071"/>
            <a:ext cx="11745434" cy="713451"/>
          </a:xfrm>
          <a:prstGeom prst="rect">
            <a:avLst/>
          </a:prstGeom>
          <a:solidFill>
            <a:schemeClr val="accent5">
              <a:lumMod val="75000"/>
            </a:schemeClr>
          </a:solidFill>
          <a:ln w="571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endParaRPr lang="en-US" sz="500" b="1" dirty="0">
              <a:solidFill>
                <a:srgbClr val="0070C0"/>
              </a:solidFill>
              <a:latin typeface="+mj-lt"/>
            </a:endParaRPr>
          </a:p>
          <a:p>
            <a:pPr marL="0" indent="0" algn="ctr">
              <a:spcBef>
                <a:spcPts val="0"/>
              </a:spcBef>
              <a:buFont typeface="Wingdings 3" charset="2"/>
              <a:buNone/>
            </a:pPr>
            <a:r>
              <a:rPr lang="en-US" sz="2600" b="1" i="1" dirty="0">
                <a:solidFill>
                  <a:schemeClr val="accent5">
                    <a:lumMod val="20000"/>
                    <a:lumOff val="80000"/>
                  </a:schemeClr>
                </a:solidFill>
                <a:latin typeface="+mj-lt"/>
              </a:rPr>
              <a:t>So what is call by Reference?</a:t>
            </a:r>
          </a:p>
        </p:txBody>
      </p:sp>
    </p:spTree>
    <p:extLst>
      <p:ext uri="{BB962C8B-B14F-4D97-AF65-F5344CB8AC3E}">
        <p14:creationId xmlns:p14="http://schemas.microsoft.com/office/powerpoint/2010/main" val="646189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51076"/>
            <a:ext cx="8596668" cy="652006"/>
          </a:xfrm>
        </p:spPr>
        <p:txBody>
          <a:bodyPr>
            <a:normAutofit/>
          </a:bodyPr>
          <a:lstStyle/>
          <a:p>
            <a:r>
              <a:rPr lang="en-US" dirty="0"/>
              <a:t>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1390" y="864044"/>
            <a:ext cx="9985649" cy="65200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300"/>
              </a:spcBef>
              <a:buNone/>
            </a:pPr>
            <a:r>
              <a:rPr lang="en-US" sz="2800" b="1" i="1" dirty="0">
                <a:solidFill>
                  <a:schemeClr val="tx1"/>
                </a:solidFill>
                <a:latin typeface="+mj-lt"/>
              </a:rPr>
              <a:t>This is also known as </a:t>
            </a:r>
            <a:r>
              <a:rPr lang="en-US" sz="2800" b="1" i="1" dirty="0">
                <a:solidFill>
                  <a:srgbClr val="C00000"/>
                </a:solidFill>
                <a:latin typeface="+mj-lt"/>
              </a:rPr>
              <a:t>ALIASING</a:t>
            </a:r>
            <a:r>
              <a:rPr lang="en-US" sz="2800" b="1" i="1" dirty="0">
                <a:solidFill>
                  <a:schemeClr val="tx1"/>
                </a:solidFill>
                <a:latin typeface="+mj-lt"/>
              </a:rPr>
              <a:t> (for google purposes)</a:t>
            </a:r>
            <a:endParaRPr lang="en-US" sz="2800" b="1" i="1" dirty="0">
              <a:latin typeface="+mj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4F4F467-5128-4594-B9CC-40669E7EBDD8}"/>
              </a:ext>
            </a:extLst>
          </p:cNvPr>
          <p:cNvSpPr txBox="1">
            <a:spLocks/>
          </p:cNvSpPr>
          <p:nvPr/>
        </p:nvSpPr>
        <p:spPr>
          <a:xfrm>
            <a:off x="621389" y="1516050"/>
            <a:ext cx="11253454" cy="4767361"/>
          </a:xfrm>
          <a:prstGeom prst="rect">
            <a:avLst/>
          </a:prstGeom>
          <a:solidFill>
            <a:schemeClr val="bg2"/>
          </a:solidFill>
          <a:ln>
            <a:solidFill>
              <a:schemeClr val="accent2">
                <a:lumMod val="50000"/>
              </a:schemeClr>
            </a:solidFill>
          </a:ln>
        </p:spPr>
        <p:txBody>
          <a:bodyPr vert="horz" lIns="0" tIns="0" rIns="0" bIns="0" rtlCol="0">
            <a:normAutofit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50" lvl="1" indent="0">
              <a:spcBef>
                <a:spcPts val="200"/>
              </a:spcBef>
              <a:buFont typeface="Arial" panose="020B0604020202020204" pitchFamily="34" charset="0"/>
              <a:buNone/>
            </a:pPr>
            <a:r>
              <a:rPr lang="en-US" sz="28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Basic Idea: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You’re giving a new, local name inside a function to a variable that already exists</a:t>
            </a:r>
          </a:p>
          <a:p>
            <a:pPr marL="742950" lvl="1" indent="-342900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So, if in your main function, you’ve got:</a:t>
            </a:r>
          </a:p>
          <a:p>
            <a:pPr marL="857250" lvl="2" indent="0">
              <a:spcBef>
                <a:spcPts val="200"/>
              </a:spcBef>
              <a:buNone/>
            </a:pPr>
            <a:r>
              <a:rPr lang="en-US" dirty="0">
                <a:solidFill>
                  <a:srgbClr val="C00000"/>
                </a:solidFill>
              </a:rPr>
              <a:t>	int x = 3;</a:t>
            </a:r>
          </a:p>
          <a:p>
            <a:pPr marL="742950" lvl="1" indent="-342900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With call by reference, you’re just renaming the </a:t>
            </a:r>
            <a:r>
              <a:rPr lang="en-US" b="1" i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exact same variable (x)</a:t>
            </a:r>
            <a:r>
              <a:rPr lang="en-US" b="1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with another name in your function.</a:t>
            </a:r>
          </a:p>
          <a:p>
            <a:pPr marL="1200150" lvl="2" indent="-342900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It’s the exact same variable!</a:t>
            </a:r>
          </a:p>
          <a:p>
            <a:pPr marL="1200150" lvl="2" indent="-342900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Just a different name</a:t>
            </a:r>
          </a:p>
          <a:p>
            <a:pPr marL="1200150" lvl="2" indent="-342900">
              <a:spcBef>
                <a:spcPts val="200"/>
              </a:spcBef>
            </a:pPr>
            <a:r>
              <a:rPr lang="en-US" dirty="0">
                <a:solidFill>
                  <a:schemeClr val="accent1">
                    <a:lumMod val="50000"/>
                  </a:schemeClr>
                </a:solidFill>
              </a:rPr>
              <a:t>And the name is temporary – just inside the function</a:t>
            </a:r>
          </a:p>
          <a:p>
            <a:pPr marL="400050" lvl="1" indent="0">
              <a:spcBef>
                <a:spcPts val="200"/>
              </a:spcBef>
              <a:buNone/>
            </a:pPr>
            <a:endParaRPr lang="en-US" dirty="0">
              <a:solidFill>
                <a:schemeClr val="accent1">
                  <a:lumMod val="50000"/>
                </a:schemeClr>
              </a:solidFill>
            </a:endParaRPr>
          </a:p>
          <a:p>
            <a:pPr marL="400050" lvl="1" indent="0">
              <a:spcBef>
                <a:spcPts val="200"/>
              </a:spcBef>
              <a:buNone/>
            </a:pPr>
            <a:r>
              <a:rPr lang="en-US" i="1" dirty="0">
                <a:solidFill>
                  <a:schemeClr val="accent1">
                    <a:lumMod val="50000"/>
                  </a:schemeClr>
                </a:solidFill>
              </a:rPr>
              <a:t>Since it’s the EXACT SAME VARIABLE, if you change its value inside the function, it will remain changed outside the function.</a:t>
            </a:r>
          </a:p>
        </p:txBody>
      </p:sp>
    </p:spTree>
    <p:extLst>
      <p:ext uri="{BB962C8B-B14F-4D97-AF65-F5344CB8AC3E}">
        <p14:creationId xmlns:p14="http://schemas.microsoft.com/office/powerpoint/2010/main" val="978308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783" y="110936"/>
            <a:ext cx="11254075" cy="582918"/>
          </a:xfrm>
        </p:spPr>
        <p:txBody>
          <a:bodyPr>
            <a:normAutofit/>
          </a:bodyPr>
          <a:lstStyle/>
          <a:p>
            <a:r>
              <a:rPr lang="en-US" spc="0" dirty="0">
                <a:latin typeface="Arial" panose="020B0604020202020204" pitchFamily="34" charset="0"/>
                <a:cs typeface="Arial" panose="020B0604020202020204" pitchFamily="34" charset="0"/>
              </a:rPr>
              <a:t>Call by Reference Explained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62198" y="2495688"/>
            <a:ext cx="4465337" cy="3806258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void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whaddayathink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 x);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int main() {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= 42;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"x is " &lt;&lt; x &lt;&lt;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whaddayathink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(x);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“x is " &lt;&lt; x &lt;&lt;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 0;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}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endParaRPr lang="en-US" sz="5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void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whaddayathink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(int &amp;k) {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= k + 2;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cout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&lt;&lt; “k in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whaddayathink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" &lt;&lt; k &lt;&lt; </a:t>
            </a:r>
            <a:r>
              <a:rPr lang="en-US" sz="16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endl</a:t>
            </a: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00050" lvl="1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return;</a:t>
            </a:r>
          </a:p>
          <a:p>
            <a:pPr marL="0" indent="0">
              <a:lnSpc>
                <a:spcPct val="100000"/>
              </a:lnSpc>
              <a:spcBef>
                <a:spcPts val="200"/>
              </a:spcBef>
              <a:buNone/>
            </a:pPr>
            <a:r>
              <a:rPr lang="en-US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63606B-8568-4FA4-8F20-BB008D137453}"/>
              </a:ext>
            </a:extLst>
          </p:cNvPr>
          <p:cNvGrpSpPr/>
          <p:nvPr/>
        </p:nvGrpSpPr>
        <p:grpSpPr>
          <a:xfrm>
            <a:off x="101783" y="883508"/>
            <a:ext cx="7166558" cy="2285723"/>
            <a:chOff x="4707024" y="-3852950"/>
            <a:chExt cx="6624700" cy="2903052"/>
          </a:xfrm>
          <a:solidFill>
            <a:schemeClr val="accent3"/>
          </a:solidFill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AB4D4-6FE2-4F8C-8F13-4106F48A8040}"/>
                </a:ext>
              </a:extLst>
            </p:cNvPr>
            <p:cNvSpPr/>
            <p:nvPr/>
          </p:nvSpPr>
          <p:spPr>
            <a:xfrm>
              <a:off x="4707024" y="-3852950"/>
              <a:ext cx="6624700" cy="2903052"/>
            </a:xfrm>
            <a:prstGeom prst="rect">
              <a:avLst/>
            </a:prstGeom>
            <a:grpFill/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4735995" y="-3824573"/>
              <a:ext cx="6541634" cy="2874675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fontScale="47500" lnSpcReduction="20000"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lnSpc>
                  <a:spcPct val="120000"/>
                </a:lnSpc>
                <a:spcBef>
                  <a:spcPts val="200"/>
                </a:spcBef>
                <a:buFont typeface="Wingdings 3" charset="2"/>
                <a:buNone/>
              </a:pPr>
              <a:r>
                <a:rPr lang="en-US" sz="34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Normally with </a:t>
              </a:r>
              <a:r>
                <a:rPr lang="en-US" sz="3400" b="1" dirty="0">
                  <a:solidFill>
                    <a:srgbClr val="FFC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call by VALUE</a:t>
              </a:r>
              <a:r>
                <a:rPr lang="en-US" sz="3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:</a:t>
              </a:r>
            </a:p>
            <a:p>
              <a:pPr marL="514350" indent="-514350">
                <a:lnSpc>
                  <a:spcPct val="120000"/>
                </a:lnSpc>
                <a:spcBef>
                  <a:spcPts val="200"/>
                </a:spcBef>
                <a:buClr>
                  <a:schemeClr val="bg1"/>
                </a:buClr>
                <a:buFont typeface="+mj-lt"/>
                <a:buAutoNum type="arabicPeriod"/>
              </a:pP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variable is created in memory</a:t>
              </a:r>
            </a:p>
            <a:p>
              <a:pPr marL="514350" indent="-514350">
                <a:lnSpc>
                  <a:spcPct val="120000"/>
                </a:lnSpc>
                <a:spcBef>
                  <a:spcPts val="200"/>
                </a:spcBef>
                <a:buClr>
                  <a:schemeClr val="bg1"/>
                </a:buClr>
                <a:buFont typeface="+mj-lt"/>
                <a:buAutoNum type="arabicPeriod"/>
              </a:pP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function is called with the variable</a:t>
              </a:r>
            </a:p>
            <a:p>
              <a:pPr marL="514350" indent="-514350">
                <a:lnSpc>
                  <a:spcPct val="120000"/>
                </a:lnSpc>
                <a:spcBef>
                  <a:spcPts val="200"/>
                </a:spcBef>
                <a:buClr>
                  <a:schemeClr val="bg1"/>
                </a:buClr>
                <a:buFont typeface="+mj-lt"/>
                <a:buAutoNum type="arabicPeriod"/>
              </a:pP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compiler goes to the location of the variable in memory</a:t>
              </a:r>
            </a:p>
            <a:p>
              <a:pPr marL="514350" indent="-514350">
                <a:lnSpc>
                  <a:spcPct val="120000"/>
                </a:lnSpc>
                <a:spcBef>
                  <a:spcPts val="200"/>
                </a:spcBef>
                <a:buClr>
                  <a:schemeClr val="bg1"/>
                </a:buClr>
                <a:buFont typeface="+mj-lt"/>
                <a:buAutoNum type="arabicPeriod"/>
              </a:pP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compiler makes a copy of the value at that location and stores the copy in a new location in memory</a:t>
              </a:r>
            </a:p>
            <a:p>
              <a:pPr marL="514350" indent="-514350">
                <a:lnSpc>
                  <a:spcPct val="120000"/>
                </a:lnSpc>
                <a:spcBef>
                  <a:spcPts val="200"/>
                </a:spcBef>
                <a:buClr>
                  <a:schemeClr val="bg1"/>
                </a:buClr>
                <a:buFont typeface="+mj-lt"/>
                <a:buAutoNum type="arabicPeriod"/>
              </a:pPr>
              <a:r>
                <a:rPr lang="en-US" sz="34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When the function is done running, that new location and that copy are freed up</a:t>
              </a: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endParaRPr lang="en-US" b="1" dirty="0">
                <a:solidFill>
                  <a:schemeClr val="tx1"/>
                </a:solidFill>
              </a:endParaRPr>
            </a:p>
          </p:txBody>
        </p:sp>
      </p:grpSp>
      <p:sp>
        <p:nvSpPr>
          <p:cNvPr id="6" name="Rectangle 5">
            <a:extLst>
              <a:ext uri="{FF2B5EF4-FFF2-40B4-BE49-F238E27FC236}">
                <a16:creationId xmlns:a16="http://schemas.microsoft.com/office/drawing/2014/main" id="{94BB7F0E-30E8-409B-BD7A-A452DBAEF218}"/>
              </a:ext>
            </a:extLst>
          </p:cNvPr>
          <p:cNvSpPr/>
          <p:nvPr/>
        </p:nvSpPr>
        <p:spPr>
          <a:xfrm>
            <a:off x="7571522" y="1120309"/>
            <a:ext cx="1276301" cy="455815"/>
          </a:xfrm>
          <a:prstGeom prst="rect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42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FF0886A-FF30-4386-B0EA-9666EA807BB8}"/>
              </a:ext>
            </a:extLst>
          </p:cNvPr>
          <p:cNvSpPr txBox="1"/>
          <p:nvPr/>
        </p:nvSpPr>
        <p:spPr>
          <a:xfrm>
            <a:off x="7459044" y="733111"/>
            <a:ext cx="1199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MEMORY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8245328-7634-4EA4-A9D9-624071C5891B}"/>
              </a:ext>
            </a:extLst>
          </p:cNvPr>
          <p:cNvSpPr txBox="1"/>
          <p:nvPr/>
        </p:nvSpPr>
        <p:spPr>
          <a:xfrm>
            <a:off x="7626166" y="1565623"/>
            <a:ext cx="1157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0x32ef11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AF43696-A057-480F-8E7C-432F560D0500}"/>
              </a:ext>
            </a:extLst>
          </p:cNvPr>
          <p:cNvCxnSpPr>
            <a:cxnSpLocks/>
            <a:stCxn id="17" idx="1"/>
          </p:cNvCxnSpPr>
          <p:nvPr/>
        </p:nvCxnSpPr>
        <p:spPr>
          <a:xfrm flipH="1">
            <a:off x="8847588" y="1001683"/>
            <a:ext cx="361936" cy="38747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EEB53A9D-B282-46B3-AB01-863D144ADD70}"/>
              </a:ext>
            </a:extLst>
          </p:cNvPr>
          <p:cNvSpPr txBox="1"/>
          <p:nvPr/>
        </p:nvSpPr>
        <p:spPr>
          <a:xfrm>
            <a:off x="10516770" y="402395"/>
            <a:ext cx="1742144" cy="2031325"/>
          </a:xfrm>
          <a:prstGeom prst="rect">
            <a:avLst/>
          </a:prstGeom>
          <a:solidFill>
            <a:srgbClr val="FFCC66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This gets the </a:t>
            </a: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name k in</a:t>
            </a:r>
            <a:br>
              <a:rPr lang="en-US" b="1" i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b="1" i="1" dirty="0" err="1">
                <a:solidFill>
                  <a:schemeClr val="accent1">
                    <a:lumMod val="50000"/>
                  </a:schemeClr>
                </a:solidFill>
              </a:rPr>
              <a:t>whaddayathink</a:t>
            </a:r>
            <a:endParaRPr lang="en-US" b="1" i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(a local name</a:t>
            </a: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For the same </a:t>
            </a: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address in</a:t>
            </a:r>
          </a:p>
          <a:p>
            <a:r>
              <a:rPr lang="en-US" b="1" i="1" dirty="0">
                <a:solidFill>
                  <a:schemeClr val="accent1">
                    <a:lumMod val="50000"/>
                  </a:schemeClr>
                </a:solidFill>
              </a:rPr>
              <a:t>memory)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B0494BE-4784-41EE-9B8A-2865EC570700}"/>
              </a:ext>
            </a:extLst>
          </p:cNvPr>
          <p:cNvCxnSpPr>
            <a:cxnSpLocks/>
          </p:cNvCxnSpPr>
          <p:nvPr/>
        </p:nvCxnSpPr>
        <p:spPr>
          <a:xfrm flipH="1">
            <a:off x="8866763" y="1542797"/>
            <a:ext cx="1629332" cy="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5D472F9-D8BB-4DD5-89D5-2BD44FEE562E}"/>
              </a:ext>
            </a:extLst>
          </p:cNvPr>
          <p:cNvSpPr txBox="1"/>
          <p:nvPr/>
        </p:nvSpPr>
        <p:spPr>
          <a:xfrm>
            <a:off x="9209524" y="678517"/>
            <a:ext cx="1231935" cy="646331"/>
          </a:xfrm>
          <a:prstGeom prst="rect">
            <a:avLst/>
          </a:prstGeom>
          <a:solidFill>
            <a:srgbClr val="A196C6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This is x in </a:t>
            </a:r>
            <a:br>
              <a:rPr lang="en-US" i="1" dirty="0">
                <a:solidFill>
                  <a:schemeClr val="bg1"/>
                </a:solidFill>
              </a:rPr>
            </a:br>
            <a:r>
              <a:rPr lang="en-US" i="1" dirty="0">
                <a:solidFill>
                  <a:schemeClr val="bg1"/>
                </a:solidFill>
              </a:rPr>
              <a:t>main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48C6387D-DD3C-4E11-8F42-9DFB2C9DF5EE}"/>
              </a:ext>
            </a:extLst>
          </p:cNvPr>
          <p:cNvGrpSpPr/>
          <p:nvPr/>
        </p:nvGrpSpPr>
        <p:grpSpPr>
          <a:xfrm>
            <a:off x="81548" y="3358885"/>
            <a:ext cx="7166558" cy="2943062"/>
            <a:chOff x="413842" y="-3771631"/>
            <a:chExt cx="6624699" cy="2613178"/>
          </a:xfrm>
          <a:solidFill>
            <a:srgbClr val="FFCC66"/>
          </a:solidFill>
        </p:grpSpPr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4A331981-F1A8-49F0-90B8-2987BF1DD6E7}"/>
                </a:ext>
              </a:extLst>
            </p:cNvPr>
            <p:cNvSpPr/>
            <p:nvPr/>
          </p:nvSpPr>
          <p:spPr>
            <a:xfrm>
              <a:off x="413842" y="-3771631"/>
              <a:ext cx="6624699" cy="2613178"/>
            </a:xfrm>
            <a:prstGeom prst="rect">
              <a:avLst/>
            </a:prstGeom>
            <a:grpFill/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Content Placeholder 2">
              <a:extLst>
                <a:ext uri="{FF2B5EF4-FFF2-40B4-BE49-F238E27FC236}">
                  <a16:creationId xmlns:a16="http://schemas.microsoft.com/office/drawing/2014/main" id="{CF3D7CFE-7517-4EAB-BB74-12042DB0DA47}"/>
                </a:ext>
              </a:extLst>
            </p:cNvPr>
            <p:cNvSpPr txBox="1">
              <a:spLocks/>
            </p:cNvSpPr>
            <p:nvPr/>
          </p:nvSpPr>
          <p:spPr>
            <a:xfrm>
              <a:off x="432548" y="-3670974"/>
              <a:ext cx="6529345" cy="2395131"/>
            </a:xfrm>
            <a:prstGeom prst="rect">
              <a:avLst/>
            </a:prstGeom>
            <a:grpFill/>
          </p:spPr>
          <p:txBody>
            <a:bodyPr vert="horz" lIns="91440" tIns="45720" rIns="91440" bIns="45720" rtlCol="0">
              <a:normAutofit lnSpcReduction="10000"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r>
                <a:rPr lang="en-US" b="1" dirty="0">
                  <a:solidFill>
                    <a:srgbClr val="C00000"/>
                  </a:solidFill>
                  <a:latin typeface="+mj-lt"/>
                </a:rPr>
                <a:t>CALL BY REFERENCE:</a:t>
              </a:r>
            </a:p>
            <a:p>
              <a:pPr marL="0" indent="0">
                <a:spcBef>
                  <a:spcPts val="200"/>
                </a:spcBef>
                <a:buFont typeface="Wingdings 3" charset="2"/>
                <a:buNone/>
              </a:pPr>
              <a:r>
                <a:rPr lang="en-US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at step 3:</a:t>
              </a:r>
            </a:p>
            <a:p>
              <a:pPr>
                <a:spcBef>
                  <a:spcPts val="200"/>
                </a:spcBef>
                <a:buFont typeface="+mj-lt"/>
                <a:buAutoNum type="arabicPeriod" startAt="4"/>
              </a:pPr>
              <a:r>
                <a:rPr lang="en-US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The compiler in essence creates a new name for THAT SAME LOCATION IN MEMORY (a local name, an alias for that location in memory</a:t>
              </a:r>
            </a:p>
            <a:p>
              <a:pPr>
                <a:spcBef>
                  <a:spcPts val="200"/>
                </a:spcBef>
                <a:buFont typeface="+mj-lt"/>
                <a:buAutoNum type="arabicPeriod" startAt="4"/>
              </a:pPr>
              <a:r>
                <a:rPr lang="en-US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Within the function, that location in memory goes by the new, local name</a:t>
              </a:r>
            </a:p>
            <a:p>
              <a:pPr>
                <a:spcBef>
                  <a:spcPts val="200"/>
                </a:spcBef>
                <a:buFont typeface="+mj-lt"/>
                <a:buAutoNum type="arabicPeriod" startAt="4"/>
              </a:pPr>
              <a:r>
                <a:rPr lang="en-US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When the function is done running, that local name goes away</a:t>
              </a:r>
            </a:p>
            <a:p>
              <a:pPr lvl="1">
                <a:spcBef>
                  <a:spcPts val="200"/>
                </a:spcBef>
              </a:pPr>
              <a:r>
                <a:rPr lang="en-US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but if you changed the value at that location in memory, it will remain changed.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95051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5" y="110936"/>
            <a:ext cx="11946887" cy="629814"/>
          </a:xfrm>
        </p:spPr>
        <p:txBody>
          <a:bodyPr>
            <a:normAutofit fontScale="90000"/>
          </a:bodyPr>
          <a:lstStyle/>
          <a:p>
            <a:r>
              <a:rPr lang="en-US" dirty="0"/>
              <a:t>Call by pointer vs 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5" y="961029"/>
            <a:ext cx="5563460" cy="52384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latin typeface="+mj-lt"/>
              </a:rPr>
              <a:t>CALL BY POINTER:</a:t>
            </a:r>
            <a:br>
              <a:rPr lang="en-US" b="1" dirty="0">
                <a:solidFill>
                  <a:srgbClr val="FF0000"/>
                </a:solidFill>
              </a:rPr>
            </a:br>
            <a:r>
              <a:rPr lang="en-US" b="1" dirty="0">
                <a:solidFill>
                  <a:srgbClr val="FF0000"/>
                </a:solidFill>
              </a:rPr>
              <a:t>  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void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whaddayathink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(int *y);</a:t>
            </a:r>
          </a:p>
          <a:p>
            <a:pPr marL="0" indent="0">
              <a:spcBef>
                <a:spcPts val="200"/>
              </a:spcBef>
              <a:buNone/>
            </a:pPr>
            <a:endParaRPr lang="en-US" sz="1900" dirty="0">
              <a:solidFill>
                <a:srgbClr val="C00000"/>
              </a:solidFill>
              <a:latin typeface="+mj-lt"/>
            </a:endParaRP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  int main()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int x = 42;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C00000"/>
                </a:solidFill>
                <a:latin typeface="+mj-lt"/>
              </a:rPr>
              <a:t>cout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 &lt;&lt; "x is " &lt;&lt; x &lt;&lt;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endl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C00000"/>
                </a:solidFill>
                <a:latin typeface="+mj-lt"/>
              </a:rPr>
              <a:t>whaddayathink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(&amp;x);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C00000"/>
                </a:solidFill>
                <a:latin typeface="+mj-lt"/>
              </a:rPr>
              <a:t>cout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 &lt;&lt; "x is " &lt;&lt; x &lt;&lt;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endl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return 0;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  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00B050"/>
                </a:solidFill>
                <a:latin typeface="+mj-lt"/>
              </a:rPr>
              <a:t>  //y holds x’s address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  void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whaddayathink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(int *y) {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*y = *y + 2;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 err="1">
                <a:solidFill>
                  <a:srgbClr val="C00000"/>
                </a:solidFill>
                <a:latin typeface="+mj-lt"/>
              </a:rPr>
              <a:t>cout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 &lt;&lt; “y in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whaddayathink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: " &lt;&lt; *y &lt;&lt; </a:t>
            </a:r>
            <a:r>
              <a:rPr lang="en-US" sz="1900" dirty="0" err="1">
                <a:solidFill>
                  <a:srgbClr val="C00000"/>
                </a:solidFill>
                <a:latin typeface="+mj-lt"/>
              </a:rPr>
              <a:t>endl</a:t>
            </a:r>
            <a:r>
              <a:rPr lang="en-US" sz="1900" dirty="0">
                <a:solidFill>
                  <a:srgbClr val="C00000"/>
                </a:solidFill>
                <a:latin typeface="+mj-lt"/>
              </a:rPr>
              <a:t>;</a:t>
            </a:r>
          </a:p>
          <a:p>
            <a:pPr marL="400050" lvl="1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return;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1900" dirty="0">
                <a:solidFill>
                  <a:srgbClr val="C00000"/>
                </a:solidFill>
                <a:latin typeface="+mj-lt"/>
              </a:rPr>
              <a:t>  }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63606B-8568-4FA4-8F20-BB008D137453}"/>
              </a:ext>
            </a:extLst>
          </p:cNvPr>
          <p:cNvGrpSpPr/>
          <p:nvPr/>
        </p:nvGrpSpPr>
        <p:grpSpPr>
          <a:xfrm>
            <a:off x="5894174" y="941708"/>
            <a:ext cx="6074508" cy="5543653"/>
            <a:chOff x="5462807" y="1001683"/>
            <a:chExt cx="5062765" cy="55436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AB4D4-6FE2-4F8C-8F13-4106F48A8040}"/>
                </a:ext>
              </a:extLst>
            </p:cNvPr>
            <p:cNvSpPr/>
            <p:nvPr/>
          </p:nvSpPr>
          <p:spPr>
            <a:xfrm>
              <a:off x="5462807" y="1001683"/>
              <a:ext cx="5062765" cy="5238404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546248" y="1001683"/>
              <a:ext cx="4855745" cy="5543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200"/>
                </a:spcBef>
                <a:buNone/>
              </a:pP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>
                  <a:latin typeface="+mj-lt"/>
                </a:rPr>
                <a:t>CALL BY REFERENCE (ALIASING):</a:t>
              </a:r>
              <a:br>
                <a:rPr lang="en-US" b="1" dirty="0">
                  <a:solidFill>
                    <a:srgbClr val="FF0000"/>
                  </a:solidFill>
                </a:rPr>
              </a:br>
              <a:r>
                <a:rPr lang="en-US" b="1" dirty="0">
                  <a:solidFill>
                    <a:srgbClr val="FF0000"/>
                  </a:solidFill>
                </a:rPr>
                <a:t>  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void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whaddayathink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(int &amp;y);</a:t>
              </a:r>
            </a:p>
            <a:p>
              <a:pPr marL="0" indent="0">
                <a:spcBef>
                  <a:spcPts val="200"/>
                </a:spcBef>
                <a:buNone/>
              </a:pPr>
              <a:endParaRPr lang="en-US" sz="1900" dirty="0">
                <a:solidFill>
                  <a:srgbClr val="C00000"/>
                </a:solidFill>
                <a:latin typeface="+mj-lt"/>
              </a:endParaRP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 int main() {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int x = 42;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cout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&lt;&lt; "x is " &lt;&lt; x &lt;&lt;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endl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whaddayathink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(x);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cout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&lt;&lt; "x is " &lt;&lt; x &lt;&lt;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endl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return 0;</a:t>
              </a: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 }</a:t>
              </a: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00B050"/>
                  </a:solidFill>
                  <a:latin typeface="+mj-lt"/>
                </a:rPr>
                <a:t>//y is a local name for x</a:t>
              </a: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 void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whaddayathink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(int &amp;y) {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y = y + 2;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cout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&lt;&lt; “y in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whaddayathink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: " &lt;&lt; y &lt;&lt; </a:t>
              </a:r>
              <a:r>
                <a:rPr lang="en-US" sz="1900" dirty="0" err="1">
                  <a:solidFill>
                    <a:srgbClr val="C00000"/>
                  </a:solidFill>
                  <a:latin typeface="+mj-lt"/>
                </a:rPr>
                <a:t>endl</a:t>
              </a: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;</a:t>
              </a:r>
            </a:p>
            <a:p>
              <a:pPr marL="400050" lvl="1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return;</a:t>
              </a:r>
            </a:p>
            <a:p>
              <a:pPr marL="0" indent="0">
                <a:spcBef>
                  <a:spcPts val="200"/>
                </a:spcBef>
                <a:buNone/>
              </a:pPr>
              <a:r>
                <a:rPr lang="en-US" sz="1900" dirty="0">
                  <a:solidFill>
                    <a:srgbClr val="C00000"/>
                  </a:solidFill>
                  <a:latin typeface="+mj-lt"/>
                </a:rPr>
                <a:t>  }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50126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05" y="110936"/>
            <a:ext cx="11946887" cy="629814"/>
          </a:xfrm>
        </p:spPr>
        <p:txBody>
          <a:bodyPr>
            <a:normAutofit fontScale="90000"/>
          </a:bodyPr>
          <a:lstStyle/>
          <a:p>
            <a:r>
              <a:rPr lang="en-US" dirty="0"/>
              <a:t>Call by pointer vs Call by 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3005" y="961029"/>
            <a:ext cx="5563460" cy="5238404"/>
          </a:xfrm>
          <a:solidFill>
            <a:schemeClr val="accent2">
              <a:lumMod val="20000"/>
              <a:lumOff val="8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b="1" dirty="0">
                <a:latin typeface="+mj-lt"/>
              </a:rPr>
              <a:t> WHY CALL BY POINTER: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+mj-lt"/>
              </a:rPr>
              <a:t>It exists in C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+mj-lt"/>
              </a:rPr>
              <a:t>It lets you manipulate what address is in the local variable (so you can change what something “points to”)  </a:t>
            </a:r>
          </a:p>
          <a:p>
            <a:pPr>
              <a:spcBef>
                <a:spcPts val="200"/>
              </a:spcBef>
            </a:pPr>
            <a:r>
              <a:rPr lang="en-US" dirty="0">
                <a:latin typeface="+mj-lt"/>
              </a:rPr>
              <a:t>You can make a pointer be NULL</a:t>
            </a:r>
          </a:p>
          <a:p>
            <a:pPr>
              <a:spcBef>
                <a:spcPts val="200"/>
              </a:spcBef>
            </a:pPr>
            <a:endParaRPr lang="en-US" b="1" dirty="0">
              <a:solidFill>
                <a:srgbClr val="FF0000"/>
              </a:solidFill>
              <a:latin typeface="+mj-lt"/>
            </a:endParaRPr>
          </a:p>
          <a:p>
            <a:pPr>
              <a:spcBef>
                <a:spcPts val="200"/>
              </a:spcBef>
            </a:pP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Note: we’ll use this a lot in Data Structures!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  </a:t>
            </a:r>
            <a:endParaRPr lang="en-US" sz="1900" dirty="0">
              <a:solidFill>
                <a:srgbClr val="C00000"/>
              </a:solidFill>
              <a:latin typeface="+mj-lt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063606B-8568-4FA4-8F20-BB008D137453}"/>
              </a:ext>
            </a:extLst>
          </p:cNvPr>
          <p:cNvGrpSpPr/>
          <p:nvPr/>
        </p:nvGrpSpPr>
        <p:grpSpPr>
          <a:xfrm>
            <a:off x="5894174" y="941708"/>
            <a:ext cx="6074508" cy="5543653"/>
            <a:chOff x="5462807" y="1001683"/>
            <a:chExt cx="5062765" cy="554365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DAAB4D4-6FE2-4F8C-8F13-4106F48A8040}"/>
                </a:ext>
              </a:extLst>
            </p:cNvPr>
            <p:cNvSpPr/>
            <p:nvPr/>
          </p:nvSpPr>
          <p:spPr>
            <a:xfrm>
              <a:off x="5462807" y="1001683"/>
              <a:ext cx="5062765" cy="5238404"/>
            </a:xfrm>
            <a:prstGeom prst="rect">
              <a:avLst/>
            </a:prstGeom>
            <a:solidFill>
              <a:schemeClr val="bg2"/>
            </a:solidFill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Content Placeholder 2"/>
            <p:cNvSpPr txBox="1">
              <a:spLocks/>
            </p:cNvSpPr>
            <p:nvPr/>
          </p:nvSpPr>
          <p:spPr>
            <a:xfrm>
              <a:off x="5546248" y="1001683"/>
              <a:ext cx="4855745" cy="5543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342900" indent="-3429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8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6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4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457200" rtl="0" eaLnBrk="1" latinLnBrk="0" hangingPunct="1">
                <a:spcBef>
                  <a:spcPts val="1000"/>
                </a:spcBef>
                <a:spcAft>
                  <a:spcPts val="0"/>
                </a:spcAft>
                <a:buClr>
                  <a:schemeClr val="accent1"/>
                </a:buClr>
                <a:buSzPct val="80000"/>
                <a:buFont typeface="Wingdings 3" charset="2"/>
                <a:buChar char=""/>
                <a:defRPr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spcBef>
                  <a:spcPts val="200"/>
                </a:spcBef>
                <a:buNone/>
              </a:pPr>
              <a:r>
                <a:rPr lang="en-US" b="1" dirty="0">
                  <a:solidFill>
                    <a:schemeClr val="tx1"/>
                  </a:solidFill>
                  <a:latin typeface="+mj-lt"/>
                </a:rPr>
                <a:t>WHY</a:t>
              </a:r>
              <a:r>
                <a:rPr lang="en-US" b="1" dirty="0">
                  <a:solidFill>
                    <a:srgbClr val="FF0000"/>
                  </a:solidFill>
                </a:rPr>
                <a:t> </a:t>
              </a:r>
              <a:r>
                <a:rPr lang="en-US" b="1" dirty="0">
                  <a:latin typeface="+mj-lt"/>
                </a:rPr>
                <a:t>CALL BY REFERENCE (ALIASING):</a:t>
              </a:r>
              <a:endParaRPr lang="en-US" b="1" dirty="0">
                <a:solidFill>
                  <a:srgbClr val="FF0000"/>
                </a:solidFill>
                <a:latin typeface="+mj-lt"/>
              </a:endParaRPr>
            </a:p>
            <a:p>
              <a:pPr>
                <a:spcBef>
                  <a:spcPts val="200"/>
                </a:spcBef>
              </a:pPr>
              <a:r>
                <a:rPr lang="en-US" dirty="0">
                  <a:latin typeface="+mj-lt"/>
                </a:rPr>
                <a:t>It looks cleaner</a:t>
              </a:r>
            </a:p>
            <a:p>
              <a:pPr lvl="1">
                <a:spcBef>
                  <a:spcPts val="200"/>
                </a:spcBef>
              </a:pPr>
              <a:r>
                <a:rPr lang="en-US" dirty="0">
                  <a:latin typeface="+mj-lt"/>
                </a:rPr>
                <a:t>You don’t have to worry about putting stars in front of the variables within the function every time</a:t>
              </a:r>
            </a:p>
            <a:p>
              <a:pPr lvl="1">
                <a:spcBef>
                  <a:spcPts val="200"/>
                </a:spcBef>
              </a:pPr>
              <a:r>
                <a:rPr lang="en-US" dirty="0">
                  <a:latin typeface="+mj-lt"/>
                </a:rPr>
                <a:t>People use it when possible, so you see it a lot in </a:t>
              </a:r>
              <a:r>
                <a:rPr lang="en-US" dirty="0" err="1">
                  <a:latin typeface="+mj-lt"/>
                </a:rPr>
                <a:t>c++</a:t>
              </a:r>
              <a:endParaRPr lang="en-US" dirty="0">
                <a:latin typeface="+mj-lt"/>
              </a:endParaRPr>
            </a:p>
            <a:p>
              <a:pPr>
                <a:spcBef>
                  <a:spcPts val="200"/>
                </a:spcBef>
              </a:pPr>
              <a:r>
                <a:rPr lang="en-US" sz="1900" dirty="0">
                  <a:solidFill>
                    <a:schemeClr val="tx1"/>
                  </a:solidFill>
                  <a:latin typeface="+mj-lt"/>
                </a:rPr>
                <a:t>It can never be NULL (sometimes that’s important!)</a:t>
              </a:r>
            </a:p>
            <a:p>
              <a:pPr>
                <a:spcBef>
                  <a:spcPts val="200"/>
                </a:spcBef>
              </a:pPr>
              <a:endParaRPr lang="en-US" sz="1900" dirty="0">
                <a:solidFill>
                  <a:schemeClr val="tx1"/>
                </a:solidFill>
                <a:latin typeface="+mj-lt"/>
              </a:endParaRPr>
            </a:p>
            <a:p>
              <a:pPr marL="0" indent="0">
                <a:spcBef>
                  <a:spcPts val="200"/>
                </a:spcBef>
                <a:buNone/>
              </a:pPr>
              <a:endParaRPr lang="en-US" sz="1900" dirty="0">
                <a:solidFill>
                  <a:schemeClr val="tx1"/>
                </a:solidFill>
                <a:latin typeface="+mj-lt"/>
              </a:endParaRPr>
            </a:p>
            <a:p>
              <a:pPr>
                <a:spcBef>
                  <a:spcPts val="200"/>
                </a:spcBef>
              </a:pPr>
              <a:endParaRPr lang="en-US" sz="1900" dirty="0">
                <a:solidFill>
                  <a:srgbClr val="C00000"/>
                </a:solidFill>
                <a:latin typeface="+mj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80149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0A35CA-A57A-4D05-8A20-0109F43C1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9214" y="63035"/>
            <a:ext cx="10240903" cy="516734"/>
          </a:xfrm>
        </p:spPr>
        <p:txBody>
          <a:bodyPr>
            <a:normAutofit fontScale="90000"/>
          </a:bodyPr>
          <a:lstStyle/>
          <a:p>
            <a:r>
              <a:rPr lang="en-US" dirty="0"/>
              <a:t>Summary: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68D52-B775-4C75-9F1C-EBB9B14B8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433" y="537778"/>
            <a:ext cx="7987613" cy="1939475"/>
          </a:xfr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114300" dir="8100000" algn="tr" rotWithShape="0">
              <a:prstClr val="black">
                <a:alpha val="20000"/>
              </a:prstClr>
            </a:outerShdw>
          </a:effectLst>
        </p:spPr>
        <p:txBody>
          <a:bodyPr>
            <a:normAutofit fontScale="70000" lnSpcReduction="20000"/>
          </a:bodyPr>
          <a:lstStyle/>
          <a:p>
            <a:r>
              <a:rPr lang="en-US" sz="2600" b="1" dirty="0">
                <a:solidFill>
                  <a:schemeClr val="accent2">
                    <a:lumMod val="50000"/>
                  </a:schemeClr>
                </a:solidFill>
                <a:latin typeface="+mj-lt"/>
              </a:rPr>
              <a:t>Call by Value: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Default for primitive types, objects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Make a local copy of parameter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Changes made to parameter’s value don’t change value outside the function</a:t>
            </a:r>
          </a:p>
          <a:p>
            <a:pPr lvl="1"/>
            <a:r>
              <a:rPr lang="en-US" sz="2300" dirty="0">
                <a:solidFill>
                  <a:schemeClr val="accent2">
                    <a:lumMod val="50000"/>
                  </a:schemeClr>
                </a:solidFill>
              </a:rPr>
              <a:t>Cannot set the local variable to be NULL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A4B837E-A124-4E7E-9A84-3C6EDD2D37F8}"/>
              </a:ext>
            </a:extLst>
          </p:cNvPr>
          <p:cNvSpPr txBox="1">
            <a:spLocks/>
          </p:cNvSpPr>
          <p:nvPr/>
        </p:nvSpPr>
        <p:spPr>
          <a:xfrm>
            <a:off x="2181411" y="2112848"/>
            <a:ext cx="8259483" cy="253087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  <a:effectLst>
            <a:outerShdw blurRad="50800" dist="114300" dir="8100000" algn="tr" rotWithShape="0">
              <a:prstClr val="black">
                <a:alpha val="20000"/>
              </a:prstClr>
            </a:outerShdw>
          </a:effectLst>
        </p:spPr>
        <p:txBody>
          <a:bodyPr vert="horz" lIns="0" tIns="0" rIns="0" bIns="0" rtlCol="0">
            <a:normAutofit fontScale="70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b="1" dirty="0">
                <a:solidFill>
                  <a:schemeClr val="accent5">
                    <a:lumMod val="50000"/>
                  </a:schemeClr>
                </a:solidFill>
                <a:latin typeface="+mj-lt"/>
              </a:rPr>
              <a:t>Call by Pointer: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Default for arrays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Send the ADDRESS into a function as the parameter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Parameter holds an address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If you change the value at the address, it will remain changed outside the function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You can change what the parameter points to</a:t>
            </a:r>
          </a:p>
          <a:p>
            <a:pPr lvl="1"/>
            <a:r>
              <a:rPr lang="en-US" sz="2300" dirty="0">
                <a:solidFill>
                  <a:schemeClr val="accent5">
                    <a:lumMod val="50000"/>
                  </a:schemeClr>
                </a:solidFill>
              </a:rPr>
              <a:t>You can set the parameter to point to NULL</a:t>
            </a:r>
          </a:p>
          <a:p>
            <a:pPr marL="457200" lvl="1" indent="0">
              <a:buNone/>
            </a:pP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 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AAA8840-7D48-4544-A751-20F1ABE01DAB}"/>
              </a:ext>
            </a:extLst>
          </p:cNvPr>
          <p:cNvSpPr txBox="1">
            <a:spLocks/>
          </p:cNvSpPr>
          <p:nvPr/>
        </p:nvSpPr>
        <p:spPr>
          <a:xfrm>
            <a:off x="4117789" y="4380747"/>
            <a:ext cx="7775388" cy="182282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75000"/>
              </a:schemeClr>
            </a:solidFill>
          </a:ln>
          <a:effectLst>
            <a:outerShdw blurRad="50800" dist="114300" dir="8100000" algn="tr" rotWithShape="0">
              <a:prstClr val="black">
                <a:alpha val="20000"/>
              </a:prstClr>
            </a:outerShdw>
          </a:effectLst>
        </p:spPr>
        <p:txBody>
          <a:bodyPr vert="horz" lIns="0" tIns="0" rIns="0" bIns="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12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12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100" b="1" dirty="0">
                <a:latin typeface="+mj-lt"/>
              </a:rPr>
              <a:t>Call by Reference (Aliasing):</a:t>
            </a:r>
          </a:p>
          <a:p>
            <a:pPr lvl="1"/>
            <a:r>
              <a:rPr lang="en-US" sz="1900" dirty="0"/>
              <a:t>Giving a local (within the function) name to an existing variable</a:t>
            </a:r>
          </a:p>
          <a:p>
            <a:pPr lvl="1"/>
            <a:r>
              <a:rPr lang="en-US" sz="1900" dirty="0"/>
              <a:t>If you change the value of the locally-named variable, it remains changed outside the function</a:t>
            </a:r>
          </a:p>
          <a:p>
            <a:pPr lvl="1"/>
            <a:r>
              <a:rPr lang="en-US" sz="1900" dirty="0"/>
              <a:t>Cannot change what the local name “points” to </a:t>
            </a:r>
          </a:p>
          <a:p>
            <a:pPr lvl="1"/>
            <a:r>
              <a:rPr lang="en-US" sz="1900" dirty="0"/>
              <a:t>Cannot set the local variable to be NULL</a:t>
            </a:r>
          </a:p>
        </p:txBody>
      </p:sp>
    </p:spTree>
    <p:extLst>
      <p:ext uri="{BB962C8B-B14F-4D97-AF65-F5344CB8AC3E}">
        <p14:creationId xmlns:p14="http://schemas.microsoft.com/office/powerpoint/2010/main" val="2935436330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RiseVTI">
  <a:themeElements>
    <a:clrScheme name="AnalogousFromLightSeed_2SEEDS">
      <a:dk1>
        <a:srgbClr val="000000"/>
      </a:dk1>
      <a:lt1>
        <a:srgbClr val="FFFFFF"/>
      </a:lt1>
      <a:dk2>
        <a:srgbClr val="242A41"/>
      </a:dk2>
      <a:lt2>
        <a:srgbClr val="E8E7E2"/>
      </a:lt2>
      <a:accent1>
        <a:srgbClr val="7F8BBA"/>
      </a:accent1>
      <a:accent2>
        <a:srgbClr val="86A8BE"/>
      </a:accent2>
      <a:accent3>
        <a:srgbClr val="A196C6"/>
      </a:accent3>
      <a:accent4>
        <a:srgbClr val="BA8B7F"/>
      </a:accent4>
      <a:accent5>
        <a:srgbClr val="B5A17E"/>
      </a:accent5>
      <a:accent6>
        <a:srgbClr val="A5A772"/>
      </a:accent6>
      <a:hlink>
        <a:srgbClr val="8E8256"/>
      </a:hlink>
      <a:folHlink>
        <a:srgbClr val="7F7F7F"/>
      </a:folHlink>
    </a:clrScheme>
    <a:fontScheme name="Avenir">
      <a:majorFont>
        <a:latin typeface="Avenir Next LT Pro"/>
        <a:ea typeface=""/>
        <a:cs typeface=""/>
      </a:majorFont>
      <a:minorFont>
        <a:latin typeface="Avenir Next LT Pr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RiseVTI" id="{C2FC082F-B444-4222-AF20-78444CCB5722}" vid="{39F213E4-0CBC-40CB-B3F6-8C5562B6B9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7070</TotalTime>
  <Words>990</Words>
  <Application>Microsoft Office PowerPoint</Application>
  <PresentationFormat>Widescreen</PresentationFormat>
  <Paragraphs>132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Avenir Next LT Pro Light</vt:lpstr>
      <vt:lpstr>Wingdings 3</vt:lpstr>
      <vt:lpstr>GradientRiseVTI</vt:lpstr>
      <vt:lpstr>Call By Reference</vt:lpstr>
      <vt:lpstr> Call by Reference:</vt:lpstr>
      <vt:lpstr>Call By Reference</vt:lpstr>
      <vt:lpstr>Call by Reference Explained</vt:lpstr>
      <vt:lpstr>Call by pointer vs Call by reference</vt:lpstr>
      <vt:lpstr>Call by pointer vs Call by reference</vt:lpstr>
      <vt:lpstr>Summary: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 Basics  (Mostly Review)</dc:title>
  <dc:creator>Yarrington, Debra</dc:creator>
  <cp:lastModifiedBy>Yarrington, Debra</cp:lastModifiedBy>
  <cp:revision>50</cp:revision>
  <dcterms:created xsi:type="dcterms:W3CDTF">2020-07-10T22:50:37Z</dcterms:created>
  <dcterms:modified xsi:type="dcterms:W3CDTF">2020-09-16T20:03:32Z</dcterms:modified>
</cp:coreProperties>
</file>