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73" r:id="rId3"/>
    <p:sldId id="282" r:id="rId4"/>
    <p:sldId id="281" r:id="rId5"/>
    <p:sldId id="278" r:id="rId6"/>
    <p:sldId id="279" r:id="rId7"/>
    <p:sldId id="284" r:id="rId8"/>
    <p:sldId id="283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87" autoAdjust="0"/>
    <p:restoredTop sz="94660"/>
  </p:normalViewPr>
  <p:slideViewPr>
    <p:cSldViewPr snapToGrid="0">
      <p:cViewPr>
        <p:scale>
          <a:sx n="80" d="100"/>
          <a:sy n="80" d="100"/>
        </p:scale>
        <p:origin x="175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39247-8510-4D69-A8F0-F2B1518BC8B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81473CD-C14B-4E26-8246-59D5ED2A4600}">
      <dgm:prSet/>
      <dgm:spPr/>
      <dgm:t>
        <a:bodyPr/>
        <a:lstStyle/>
        <a:p>
          <a:r>
            <a:rPr lang="en-US"/>
            <a:t>Arrays are sequential in memory</a:t>
          </a:r>
        </a:p>
      </dgm:t>
    </dgm:pt>
    <dgm:pt modelId="{F5EF40FE-B5AF-40A8-A2E4-F200A03033E5}" type="parTrans" cxnId="{8E3B7CD4-A92C-46FE-8A41-84D5EBC7229F}">
      <dgm:prSet/>
      <dgm:spPr/>
      <dgm:t>
        <a:bodyPr/>
        <a:lstStyle/>
        <a:p>
          <a:endParaRPr lang="en-US"/>
        </a:p>
      </dgm:t>
    </dgm:pt>
    <dgm:pt modelId="{593CEDE5-011D-4B8A-A2A9-910F815101A8}" type="sibTrans" cxnId="{8E3B7CD4-A92C-46FE-8A41-84D5EBC7229F}">
      <dgm:prSet/>
      <dgm:spPr/>
      <dgm:t>
        <a:bodyPr/>
        <a:lstStyle/>
        <a:p>
          <a:endParaRPr lang="en-US"/>
        </a:p>
      </dgm:t>
    </dgm:pt>
    <dgm:pt modelId="{2749C594-85F5-4EEB-863D-D61B223BCE0B}">
      <dgm:prSet/>
      <dgm:spPr/>
      <dgm:t>
        <a:bodyPr/>
        <a:lstStyle/>
        <a:p>
          <a:r>
            <a:rPr lang="en-US"/>
            <a:t>An array variable actually holds the address of the first value in memory</a:t>
          </a:r>
        </a:p>
      </dgm:t>
    </dgm:pt>
    <dgm:pt modelId="{070FABE0-8AA3-4256-81F6-5672CB00C140}" type="parTrans" cxnId="{FF16C076-1F4E-4898-8B0B-390DB9A816F7}">
      <dgm:prSet/>
      <dgm:spPr/>
      <dgm:t>
        <a:bodyPr/>
        <a:lstStyle/>
        <a:p>
          <a:endParaRPr lang="en-US"/>
        </a:p>
      </dgm:t>
    </dgm:pt>
    <dgm:pt modelId="{D3516413-407F-4D79-B7F7-513F9AE97FA2}" type="sibTrans" cxnId="{FF16C076-1F4E-4898-8B0B-390DB9A816F7}">
      <dgm:prSet/>
      <dgm:spPr/>
      <dgm:t>
        <a:bodyPr/>
        <a:lstStyle/>
        <a:p>
          <a:endParaRPr lang="en-US"/>
        </a:p>
      </dgm:t>
    </dgm:pt>
    <dgm:pt modelId="{68A0003B-70BF-4ABA-B528-1C4021E2CC7A}">
      <dgm:prSet/>
      <dgm:spPr/>
      <dgm:t>
        <a:bodyPr/>
        <a:lstStyle/>
        <a:p>
          <a:r>
            <a:rPr lang="en-US" dirty="0"/>
            <a:t>So when we pass an array variable into function, we are passing in the address</a:t>
          </a:r>
        </a:p>
      </dgm:t>
    </dgm:pt>
    <dgm:pt modelId="{DCCAA5A9-557E-4061-B2E1-046CF9CD0FD9}" type="parTrans" cxnId="{D099685C-347A-4B79-8EEB-1CCC847C25A7}">
      <dgm:prSet/>
      <dgm:spPr/>
      <dgm:t>
        <a:bodyPr/>
        <a:lstStyle/>
        <a:p>
          <a:endParaRPr lang="en-US"/>
        </a:p>
      </dgm:t>
    </dgm:pt>
    <dgm:pt modelId="{54127ACC-170B-4E78-98BF-9068B5187DCB}" type="sibTrans" cxnId="{D099685C-347A-4B79-8EEB-1CCC847C25A7}">
      <dgm:prSet/>
      <dgm:spPr/>
      <dgm:t>
        <a:bodyPr/>
        <a:lstStyle/>
        <a:p>
          <a:endParaRPr lang="en-US"/>
        </a:p>
      </dgm:t>
    </dgm:pt>
    <dgm:pt modelId="{68CA92EA-3CC7-4C73-90CB-FD239D3C9B39}">
      <dgm:prSet/>
      <dgm:spPr/>
      <dgm:t>
        <a:bodyPr/>
        <a:lstStyle/>
        <a:p>
          <a:r>
            <a:rPr lang="en-US" dirty="0"/>
            <a:t>In essence, the default with arrays is </a:t>
          </a:r>
          <a:r>
            <a:rPr lang="en-US" b="1" dirty="0">
              <a:solidFill>
                <a:srgbClr val="C00000"/>
              </a:solidFill>
            </a:rPr>
            <a:t>call by pointer</a:t>
          </a:r>
        </a:p>
      </dgm:t>
    </dgm:pt>
    <dgm:pt modelId="{83568BEE-D5AC-4D29-8A10-5932902B288E}" type="parTrans" cxnId="{1DD60CEF-8266-4BF4-A075-CEAE4ACD47EE}">
      <dgm:prSet/>
      <dgm:spPr/>
      <dgm:t>
        <a:bodyPr/>
        <a:lstStyle/>
        <a:p>
          <a:endParaRPr lang="en-US"/>
        </a:p>
      </dgm:t>
    </dgm:pt>
    <dgm:pt modelId="{4F3FA4F1-C47D-4DD2-8863-806FA63D0C7A}" type="sibTrans" cxnId="{1DD60CEF-8266-4BF4-A075-CEAE4ACD47EE}">
      <dgm:prSet/>
      <dgm:spPr/>
      <dgm:t>
        <a:bodyPr/>
        <a:lstStyle/>
        <a:p>
          <a:endParaRPr lang="en-US"/>
        </a:p>
      </dgm:t>
    </dgm:pt>
    <dgm:pt modelId="{E3832A1D-017A-4461-846C-1C0B3F845B11}">
      <dgm:prSet/>
      <dgm:spPr/>
      <dgm:t>
        <a:bodyPr/>
        <a:lstStyle/>
        <a:p>
          <a:r>
            <a:rPr lang="en-US"/>
            <a:t>If you change the array, it will stay changed outside the function</a:t>
          </a:r>
        </a:p>
      </dgm:t>
    </dgm:pt>
    <dgm:pt modelId="{F4929127-DD96-47C3-AC2F-363002F334AA}" type="parTrans" cxnId="{4166033F-5A5D-49E8-83D0-1ED04605A491}">
      <dgm:prSet/>
      <dgm:spPr/>
      <dgm:t>
        <a:bodyPr/>
        <a:lstStyle/>
        <a:p>
          <a:endParaRPr lang="en-US"/>
        </a:p>
      </dgm:t>
    </dgm:pt>
    <dgm:pt modelId="{F8945AC1-9E9D-464E-B574-42036E2DDBDC}" type="sibTrans" cxnId="{4166033F-5A5D-49E8-83D0-1ED04605A491}">
      <dgm:prSet/>
      <dgm:spPr/>
      <dgm:t>
        <a:bodyPr/>
        <a:lstStyle/>
        <a:p>
          <a:endParaRPr lang="en-US"/>
        </a:p>
      </dgm:t>
    </dgm:pt>
    <dgm:pt modelId="{FF10D4CC-C9D6-4448-B4CD-DAEC8D2BF88A}">
      <dgm:prSet/>
      <dgm:spPr/>
      <dgm:t>
        <a:bodyPr/>
        <a:lstStyle/>
        <a:p>
          <a:r>
            <a:rPr lang="en-US"/>
            <a:t>Returning arrays:</a:t>
          </a:r>
        </a:p>
      </dgm:t>
    </dgm:pt>
    <dgm:pt modelId="{6B59A164-05AA-47F6-BF61-CE2957B41324}" type="parTrans" cxnId="{86DBE0C7-D11D-4001-AEAB-DA312422E860}">
      <dgm:prSet/>
      <dgm:spPr/>
      <dgm:t>
        <a:bodyPr/>
        <a:lstStyle/>
        <a:p>
          <a:endParaRPr lang="en-US"/>
        </a:p>
      </dgm:t>
    </dgm:pt>
    <dgm:pt modelId="{4A0B2FC1-9A9B-43FE-8C71-783CC8EA913E}" type="sibTrans" cxnId="{86DBE0C7-D11D-4001-AEAB-DA312422E860}">
      <dgm:prSet/>
      <dgm:spPr/>
      <dgm:t>
        <a:bodyPr/>
        <a:lstStyle/>
        <a:p>
          <a:endParaRPr lang="en-US"/>
        </a:p>
      </dgm:t>
    </dgm:pt>
    <dgm:pt modelId="{087D9A7C-9DB6-4213-BB2B-08A2BCF5E1B2}">
      <dgm:prSet/>
      <dgm:spPr/>
      <dgm:t>
        <a:bodyPr/>
        <a:lstStyle/>
        <a:p>
          <a:r>
            <a:rPr lang="en-US"/>
            <a:t>Return type is an address (pointer)</a:t>
          </a:r>
        </a:p>
      </dgm:t>
    </dgm:pt>
    <dgm:pt modelId="{437C6EE7-64E4-40DF-B24C-D275931B6C24}" type="parTrans" cxnId="{A4C3E96F-FBCD-4B2A-AD9B-A1F27A80AEC9}">
      <dgm:prSet/>
      <dgm:spPr/>
      <dgm:t>
        <a:bodyPr/>
        <a:lstStyle/>
        <a:p>
          <a:endParaRPr lang="en-US"/>
        </a:p>
      </dgm:t>
    </dgm:pt>
    <dgm:pt modelId="{AD62B8E0-6D55-437A-9990-EF8B915E82CD}" type="sibTrans" cxnId="{A4C3E96F-FBCD-4B2A-AD9B-A1F27A80AEC9}">
      <dgm:prSet/>
      <dgm:spPr/>
      <dgm:t>
        <a:bodyPr/>
        <a:lstStyle/>
        <a:p>
          <a:endParaRPr lang="en-US"/>
        </a:p>
      </dgm:t>
    </dgm:pt>
    <dgm:pt modelId="{A77A6026-DE88-45DE-91D1-FF3AF3DD372E}">
      <dgm:prSet/>
      <dgm:spPr/>
      <dgm:t>
        <a:bodyPr/>
        <a:lstStyle/>
        <a:p>
          <a:r>
            <a:rPr lang="en-US"/>
            <a:t>Again, returning the address of the first value of an arr</a:t>
          </a:r>
        </a:p>
      </dgm:t>
    </dgm:pt>
    <dgm:pt modelId="{70D890FE-26CC-4029-9AD5-2196154DA2BF}" type="parTrans" cxnId="{EA3E21B1-426F-4D06-917A-C8A6966DEA91}">
      <dgm:prSet/>
      <dgm:spPr/>
      <dgm:t>
        <a:bodyPr/>
        <a:lstStyle/>
        <a:p>
          <a:endParaRPr lang="en-US"/>
        </a:p>
      </dgm:t>
    </dgm:pt>
    <dgm:pt modelId="{C92A308E-EF0A-4999-9FE3-8D2517A674E1}" type="sibTrans" cxnId="{EA3E21B1-426F-4D06-917A-C8A6966DEA91}">
      <dgm:prSet/>
      <dgm:spPr/>
      <dgm:t>
        <a:bodyPr/>
        <a:lstStyle/>
        <a:p>
          <a:endParaRPr lang="en-US"/>
        </a:p>
      </dgm:t>
    </dgm:pt>
    <dgm:pt modelId="{04418C50-43B1-481B-A6D4-6B47C6C1137E}" type="pres">
      <dgm:prSet presAssocID="{5FE39247-8510-4D69-A8F0-F2B1518BC8BF}" presName="linear" presStyleCnt="0">
        <dgm:presLayoutVars>
          <dgm:animLvl val="lvl"/>
          <dgm:resizeHandles val="exact"/>
        </dgm:presLayoutVars>
      </dgm:prSet>
      <dgm:spPr/>
    </dgm:pt>
    <dgm:pt modelId="{6349BEBB-3DC0-422A-A15C-CA351C621831}" type="pres">
      <dgm:prSet presAssocID="{081473CD-C14B-4E26-8246-59D5ED2A460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0BE5DF9-435A-43AB-BD00-DE53E44CF722}" type="pres">
      <dgm:prSet presAssocID="{593CEDE5-011D-4B8A-A2A9-910F815101A8}" presName="spacer" presStyleCnt="0"/>
      <dgm:spPr/>
    </dgm:pt>
    <dgm:pt modelId="{FD5FC050-3D0B-4114-AC3B-1FCE8BD42AAE}" type="pres">
      <dgm:prSet presAssocID="{2749C594-85F5-4EEB-863D-D61B223BCE0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1593D6C-C7B7-4D29-8A0B-B78382A48118}" type="pres">
      <dgm:prSet presAssocID="{D3516413-407F-4D79-B7F7-513F9AE97FA2}" presName="spacer" presStyleCnt="0"/>
      <dgm:spPr/>
    </dgm:pt>
    <dgm:pt modelId="{C7186D0A-1981-424F-B996-A81B9E829498}" type="pres">
      <dgm:prSet presAssocID="{68A0003B-70BF-4ABA-B528-1C4021E2CC7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0932D83-64B0-45C2-97D1-F8FAB68501EC}" type="pres">
      <dgm:prSet presAssocID="{68A0003B-70BF-4ABA-B528-1C4021E2CC7A}" presName="childText" presStyleLbl="revTx" presStyleIdx="0" presStyleCnt="2">
        <dgm:presLayoutVars>
          <dgm:bulletEnabled val="1"/>
        </dgm:presLayoutVars>
      </dgm:prSet>
      <dgm:spPr/>
    </dgm:pt>
    <dgm:pt modelId="{1AD7B906-8074-49AF-9F82-F23D4044ED7E}" type="pres">
      <dgm:prSet presAssocID="{FF10D4CC-C9D6-4448-B4CD-DAEC8D2BF88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D4DA25D-CCAD-4BE8-A44F-EFA46A4D3E83}" type="pres">
      <dgm:prSet presAssocID="{FF10D4CC-C9D6-4448-B4CD-DAEC8D2BF88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2B19D11-E81F-4B6A-920B-E457F06631CE}" type="presOf" srcId="{A77A6026-DE88-45DE-91D1-FF3AF3DD372E}" destId="{2D4DA25D-CCAD-4BE8-A44F-EFA46A4D3E83}" srcOrd="0" destOrd="1" presId="urn:microsoft.com/office/officeart/2005/8/layout/vList2"/>
    <dgm:cxn modelId="{4166033F-5A5D-49E8-83D0-1ED04605A491}" srcId="{68A0003B-70BF-4ABA-B528-1C4021E2CC7A}" destId="{E3832A1D-017A-4461-846C-1C0B3F845B11}" srcOrd="1" destOrd="0" parTransId="{F4929127-DD96-47C3-AC2F-363002F334AA}" sibTransId="{F8945AC1-9E9D-464E-B574-42036E2DDBDC}"/>
    <dgm:cxn modelId="{D099685C-347A-4B79-8EEB-1CCC847C25A7}" srcId="{5FE39247-8510-4D69-A8F0-F2B1518BC8BF}" destId="{68A0003B-70BF-4ABA-B528-1C4021E2CC7A}" srcOrd="2" destOrd="0" parTransId="{DCCAA5A9-557E-4061-B2E1-046CF9CD0FD9}" sibTransId="{54127ACC-170B-4E78-98BF-9068B5187DCB}"/>
    <dgm:cxn modelId="{6976A548-9317-41D1-A78E-E5B0114DC060}" type="presOf" srcId="{68A0003B-70BF-4ABA-B528-1C4021E2CC7A}" destId="{C7186D0A-1981-424F-B996-A81B9E829498}" srcOrd="0" destOrd="0" presId="urn:microsoft.com/office/officeart/2005/8/layout/vList2"/>
    <dgm:cxn modelId="{3A1AC369-895F-48CB-AFAB-2458070573E6}" type="presOf" srcId="{2749C594-85F5-4EEB-863D-D61B223BCE0B}" destId="{FD5FC050-3D0B-4114-AC3B-1FCE8BD42AAE}" srcOrd="0" destOrd="0" presId="urn:microsoft.com/office/officeart/2005/8/layout/vList2"/>
    <dgm:cxn modelId="{A4C3E96F-FBCD-4B2A-AD9B-A1F27A80AEC9}" srcId="{FF10D4CC-C9D6-4448-B4CD-DAEC8D2BF88A}" destId="{087D9A7C-9DB6-4213-BB2B-08A2BCF5E1B2}" srcOrd="0" destOrd="0" parTransId="{437C6EE7-64E4-40DF-B24C-D275931B6C24}" sibTransId="{AD62B8E0-6D55-437A-9990-EF8B915E82CD}"/>
    <dgm:cxn modelId="{FF16C076-1F4E-4898-8B0B-390DB9A816F7}" srcId="{5FE39247-8510-4D69-A8F0-F2B1518BC8BF}" destId="{2749C594-85F5-4EEB-863D-D61B223BCE0B}" srcOrd="1" destOrd="0" parTransId="{070FABE0-8AA3-4256-81F6-5672CB00C140}" sibTransId="{D3516413-407F-4D79-B7F7-513F9AE97FA2}"/>
    <dgm:cxn modelId="{109FC895-00F5-4C23-8FB2-6A6D8593556E}" type="presOf" srcId="{5FE39247-8510-4D69-A8F0-F2B1518BC8BF}" destId="{04418C50-43B1-481B-A6D4-6B47C6C1137E}" srcOrd="0" destOrd="0" presId="urn:microsoft.com/office/officeart/2005/8/layout/vList2"/>
    <dgm:cxn modelId="{13F62499-1134-42D0-A63A-89F946FC835A}" type="presOf" srcId="{087D9A7C-9DB6-4213-BB2B-08A2BCF5E1B2}" destId="{2D4DA25D-CCAD-4BE8-A44F-EFA46A4D3E83}" srcOrd="0" destOrd="0" presId="urn:microsoft.com/office/officeart/2005/8/layout/vList2"/>
    <dgm:cxn modelId="{3500DF9C-8E27-4FDD-824F-6D1D6EF25ACC}" type="presOf" srcId="{081473CD-C14B-4E26-8246-59D5ED2A4600}" destId="{6349BEBB-3DC0-422A-A15C-CA351C621831}" srcOrd="0" destOrd="0" presId="urn:microsoft.com/office/officeart/2005/8/layout/vList2"/>
    <dgm:cxn modelId="{EA3E21B1-426F-4D06-917A-C8A6966DEA91}" srcId="{FF10D4CC-C9D6-4448-B4CD-DAEC8D2BF88A}" destId="{A77A6026-DE88-45DE-91D1-FF3AF3DD372E}" srcOrd="1" destOrd="0" parTransId="{70D890FE-26CC-4029-9AD5-2196154DA2BF}" sibTransId="{C92A308E-EF0A-4999-9FE3-8D2517A674E1}"/>
    <dgm:cxn modelId="{973786BB-FE74-4400-AFEC-728395C4AA76}" type="presOf" srcId="{68CA92EA-3CC7-4C73-90CB-FD239D3C9B39}" destId="{F0932D83-64B0-45C2-97D1-F8FAB68501EC}" srcOrd="0" destOrd="0" presId="urn:microsoft.com/office/officeart/2005/8/layout/vList2"/>
    <dgm:cxn modelId="{86DBE0C7-D11D-4001-AEAB-DA312422E860}" srcId="{5FE39247-8510-4D69-A8F0-F2B1518BC8BF}" destId="{FF10D4CC-C9D6-4448-B4CD-DAEC8D2BF88A}" srcOrd="3" destOrd="0" parTransId="{6B59A164-05AA-47F6-BF61-CE2957B41324}" sibTransId="{4A0B2FC1-9A9B-43FE-8C71-783CC8EA913E}"/>
    <dgm:cxn modelId="{7ACEE0D1-8C3D-46FB-A463-D420F338AECD}" type="presOf" srcId="{E3832A1D-017A-4461-846C-1C0B3F845B11}" destId="{F0932D83-64B0-45C2-97D1-F8FAB68501EC}" srcOrd="0" destOrd="1" presId="urn:microsoft.com/office/officeart/2005/8/layout/vList2"/>
    <dgm:cxn modelId="{8E3B7CD4-A92C-46FE-8A41-84D5EBC7229F}" srcId="{5FE39247-8510-4D69-A8F0-F2B1518BC8BF}" destId="{081473CD-C14B-4E26-8246-59D5ED2A4600}" srcOrd="0" destOrd="0" parTransId="{F5EF40FE-B5AF-40A8-A2E4-F200A03033E5}" sibTransId="{593CEDE5-011D-4B8A-A2A9-910F815101A8}"/>
    <dgm:cxn modelId="{721556EE-E3A1-4D9A-9456-00D77C413CB1}" type="presOf" srcId="{FF10D4CC-C9D6-4448-B4CD-DAEC8D2BF88A}" destId="{1AD7B906-8074-49AF-9F82-F23D4044ED7E}" srcOrd="0" destOrd="0" presId="urn:microsoft.com/office/officeart/2005/8/layout/vList2"/>
    <dgm:cxn modelId="{1DD60CEF-8266-4BF4-A075-CEAE4ACD47EE}" srcId="{68A0003B-70BF-4ABA-B528-1C4021E2CC7A}" destId="{68CA92EA-3CC7-4C73-90CB-FD239D3C9B39}" srcOrd="0" destOrd="0" parTransId="{83568BEE-D5AC-4D29-8A10-5932902B288E}" sibTransId="{4F3FA4F1-C47D-4DD2-8863-806FA63D0C7A}"/>
    <dgm:cxn modelId="{E5D3BD03-53ED-49E0-9DC2-D8018A5C125E}" type="presParOf" srcId="{04418C50-43B1-481B-A6D4-6B47C6C1137E}" destId="{6349BEBB-3DC0-422A-A15C-CA351C621831}" srcOrd="0" destOrd="0" presId="urn:microsoft.com/office/officeart/2005/8/layout/vList2"/>
    <dgm:cxn modelId="{2A759C9E-07E0-4BCF-ABA5-D03FAC2DBFF1}" type="presParOf" srcId="{04418C50-43B1-481B-A6D4-6B47C6C1137E}" destId="{10BE5DF9-435A-43AB-BD00-DE53E44CF722}" srcOrd="1" destOrd="0" presId="urn:microsoft.com/office/officeart/2005/8/layout/vList2"/>
    <dgm:cxn modelId="{0DB49DA6-35FF-46C3-A247-EED5F081FA54}" type="presParOf" srcId="{04418C50-43B1-481B-A6D4-6B47C6C1137E}" destId="{FD5FC050-3D0B-4114-AC3B-1FCE8BD42AAE}" srcOrd="2" destOrd="0" presId="urn:microsoft.com/office/officeart/2005/8/layout/vList2"/>
    <dgm:cxn modelId="{BABC67D6-0D42-4F13-B758-19D5B77A144F}" type="presParOf" srcId="{04418C50-43B1-481B-A6D4-6B47C6C1137E}" destId="{31593D6C-C7B7-4D29-8A0B-B78382A48118}" srcOrd="3" destOrd="0" presId="urn:microsoft.com/office/officeart/2005/8/layout/vList2"/>
    <dgm:cxn modelId="{13ACA499-1D1A-4695-9D8B-A12169508577}" type="presParOf" srcId="{04418C50-43B1-481B-A6D4-6B47C6C1137E}" destId="{C7186D0A-1981-424F-B996-A81B9E829498}" srcOrd="4" destOrd="0" presId="urn:microsoft.com/office/officeart/2005/8/layout/vList2"/>
    <dgm:cxn modelId="{8C3621E2-55B4-4FAE-80CD-C6A7FE85E79A}" type="presParOf" srcId="{04418C50-43B1-481B-A6D4-6B47C6C1137E}" destId="{F0932D83-64B0-45C2-97D1-F8FAB68501EC}" srcOrd="5" destOrd="0" presId="urn:microsoft.com/office/officeart/2005/8/layout/vList2"/>
    <dgm:cxn modelId="{AD1FBD7F-1EDF-4D16-8B74-DED2D80E046F}" type="presParOf" srcId="{04418C50-43B1-481B-A6D4-6B47C6C1137E}" destId="{1AD7B906-8074-49AF-9F82-F23D4044ED7E}" srcOrd="6" destOrd="0" presId="urn:microsoft.com/office/officeart/2005/8/layout/vList2"/>
    <dgm:cxn modelId="{DFD48039-17CD-429B-9869-AAD9D2829E33}" type="presParOf" srcId="{04418C50-43B1-481B-A6D4-6B47C6C1137E}" destId="{2D4DA25D-CCAD-4BE8-A44F-EFA46A4D3E83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9BEBB-3DC0-422A-A15C-CA351C621831}">
      <dsp:nvSpPr>
        <dsp:cNvPr id="0" name=""/>
        <dsp:cNvSpPr/>
      </dsp:nvSpPr>
      <dsp:spPr>
        <a:xfrm>
          <a:off x="0" y="3729"/>
          <a:ext cx="7240146" cy="10328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Arrays are sequential in memory</a:t>
          </a:r>
        </a:p>
      </dsp:txBody>
      <dsp:txXfrm>
        <a:off x="50420" y="54149"/>
        <a:ext cx="7139306" cy="932014"/>
      </dsp:txXfrm>
    </dsp:sp>
    <dsp:sp modelId="{FD5FC050-3D0B-4114-AC3B-1FCE8BD42AAE}">
      <dsp:nvSpPr>
        <dsp:cNvPr id="0" name=""/>
        <dsp:cNvSpPr/>
      </dsp:nvSpPr>
      <dsp:spPr>
        <a:xfrm>
          <a:off x="0" y="1111463"/>
          <a:ext cx="7240146" cy="1032854"/>
        </a:xfrm>
        <a:prstGeom prst="roundRect">
          <a:avLst/>
        </a:prstGeom>
        <a:solidFill>
          <a:schemeClr val="accent5">
            <a:hueOff val="481674"/>
            <a:satOff val="-1317"/>
            <a:lumOff val="-16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An array variable actually holds the address of the first value in memory</a:t>
          </a:r>
        </a:p>
      </dsp:txBody>
      <dsp:txXfrm>
        <a:off x="50420" y="1161883"/>
        <a:ext cx="7139306" cy="932014"/>
      </dsp:txXfrm>
    </dsp:sp>
    <dsp:sp modelId="{C7186D0A-1981-424F-B996-A81B9E829498}">
      <dsp:nvSpPr>
        <dsp:cNvPr id="0" name=""/>
        <dsp:cNvSpPr/>
      </dsp:nvSpPr>
      <dsp:spPr>
        <a:xfrm>
          <a:off x="0" y="2219197"/>
          <a:ext cx="7240146" cy="1032854"/>
        </a:xfrm>
        <a:prstGeom prst="roundRect">
          <a:avLst/>
        </a:prstGeom>
        <a:solidFill>
          <a:schemeClr val="accent5">
            <a:hueOff val="963347"/>
            <a:satOff val="-2633"/>
            <a:lumOff val="-33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So when we pass an array variable into function, we are passing in the address</a:t>
          </a:r>
        </a:p>
      </dsp:txBody>
      <dsp:txXfrm>
        <a:off x="50420" y="2269617"/>
        <a:ext cx="7139306" cy="932014"/>
      </dsp:txXfrm>
    </dsp:sp>
    <dsp:sp modelId="{F0932D83-64B0-45C2-97D1-F8FAB68501EC}">
      <dsp:nvSpPr>
        <dsp:cNvPr id="0" name=""/>
        <dsp:cNvSpPr/>
      </dsp:nvSpPr>
      <dsp:spPr>
        <a:xfrm>
          <a:off x="0" y="3252051"/>
          <a:ext cx="7240146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7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In essence, the default with arrays is </a:t>
          </a:r>
          <a:r>
            <a:rPr lang="en-US" sz="2000" b="1" kern="1200" dirty="0">
              <a:solidFill>
                <a:srgbClr val="C00000"/>
              </a:solidFill>
            </a:rPr>
            <a:t>call by pointer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If you change the array, it will stay changed outside the function</a:t>
          </a:r>
        </a:p>
      </dsp:txBody>
      <dsp:txXfrm>
        <a:off x="0" y="3252051"/>
        <a:ext cx="7240146" cy="968760"/>
      </dsp:txXfrm>
    </dsp:sp>
    <dsp:sp modelId="{1AD7B906-8074-49AF-9F82-F23D4044ED7E}">
      <dsp:nvSpPr>
        <dsp:cNvPr id="0" name=""/>
        <dsp:cNvSpPr/>
      </dsp:nvSpPr>
      <dsp:spPr>
        <a:xfrm>
          <a:off x="0" y="4220811"/>
          <a:ext cx="7240146" cy="1032854"/>
        </a:xfrm>
        <a:prstGeom prst="roundRect">
          <a:avLst/>
        </a:prstGeom>
        <a:solidFill>
          <a:schemeClr val="accent5">
            <a:hueOff val="1445021"/>
            <a:satOff val="-3950"/>
            <a:lumOff val="-50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Returning arrays:</a:t>
          </a:r>
        </a:p>
      </dsp:txBody>
      <dsp:txXfrm>
        <a:off x="50420" y="4271231"/>
        <a:ext cx="7139306" cy="932014"/>
      </dsp:txXfrm>
    </dsp:sp>
    <dsp:sp modelId="{2D4DA25D-CCAD-4BE8-A44F-EFA46A4D3E83}">
      <dsp:nvSpPr>
        <dsp:cNvPr id="0" name=""/>
        <dsp:cNvSpPr/>
      </dsp:nvSpPr>
      <dsp:spPr>
        <a:xfrm>
          <a:off x="0" y="5253665"/>
          <a:ext cx="7240146" cy="686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7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Return type is an address (pointer)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Again, returning the address of the first value of an arr</a:t>
          </a:r>
        </a:p>
      </dsp:txBody>
      <dsp:txXfrm>
        <a:off x="0" y="5253665"/>
        <a:ext cx="7240146" cy="686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Tuesday, September 15,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Arrays (and </a:t>
            </a:r>
            <a:r>
              <a:rPr lang="en-US" dirty="0" err="1">
                <a:solidFill>
                  <a:schemeClr val="bg1"/>
                </a:solidFill>
              </a:rPr>
              <a:t>Funcs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r>
              <a:rPr lang="en-US" sz="3600" dirty="0">
                <a:solidFill>
                  <a:schemeClr val="bg1"/>
                </a:solidFill>
              </a:rPr>
              <a:t>(STILL Review)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281106"/>
            <a:ext cx="8596668" cy="787400"/>
          </a:xfrm>
        </p:spPr>
        <p:txBody>
          <a:bodyPr/>
          <a:lstStyle/>
          <a:p>
            <a:r>
              <a:rPr lang="en-US" dirty="0"/>
              <a:t>What is An Array?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112520"/>
            <a:ext cx="11393979" cy="18301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39521"/>
            <a:ext cx="11115655" cy="1620057"/>
          </a:xfrm>
        </p:spPr>
        <p:txBody>
          <a:bodyPr>
            <a:normAutofit fontScale="85000" lnSpcReduction="10000"/>
          </a:bodyPr>
          <a:lstStyle/>
          <a:p>
            <a:r>
              <a:rPr lang="en-US" b="1" i="1" dirty="0"/>
              <a:t>An ordered list of elements of the same type</a:t>
            </a:r>
          </a:p>
          <a:p>
            <a:pPr lvl="1"/>
            <a:r>
              <a:rPr lang="en-US" b="1" i="1" dirty="0"/>
              <a:t>Ordered meaning there is an order (something occurs first, then second, then third, etc.)</a:t>
            </a:r>
          </a:p>
          <a:p>
            <a:pPr lvl="2"/>
            <a:r>
              <a:rPr lang="en-US" b="1" i="1" dirty="0"/>
              <a:t>NOT Sorted (necessarily!)</a:t>
            </a:r>
          </a:p>
          <a:p>
            <a:pPr lvl="1"/>
            <a:r>
              <a:rPr lang="en-US" b="1" i="1" dirty="0"/>
              <a:t>Of the same </a:t>
            </a:r>
            <a:r>
              <a:rPr lang="en-US" b="1" i="1" dirty="0">
                <a:solidFill>
                  <a:srgbClr val="C00000"/>
                </a:solidFill>
              </a:rPr>
              <a:t>type</a:t>
            </a:r>
            <a:r>
              <a:rPr lang="en-US" b="1" i="1" dirty="0"/>
              <a:t>:  </a:t>
            </a:r>
            <a:r>
              <a:rPr lang="en-US" b="1" i="1" dirty="0" err="1"/>
              <a:t>ints</a:t>
            </a:r>
            <a:r>
              <a:rPr lang="en-US" b="1" i="1" dirty="0"/>
              <a:t>, strings, doubles, or even class objects</a:t>
            </a:r>
          </a:p>
          <a:p>
            <a:pPr lvl="2"/>
            <a:r>
              <a:rPr lang="en-US" b="1" i="1" dirty="0"/>
              <a:t>Every element is the same</a:t>
            </a:r>
            <a:r>
              <a:rPr lang="en-US" b="1" i="1" dirty="0">
                <a:solidFill>
                  <a:srgbClr val="C00000"/>
                </a:solidFill>
              </a:rPr>
              <a:t> type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6448" y="4429033"/>
            <a:ext cx="11393979" cy="15874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796838" y="4536578"/>
            <a:ext cx="11190684" cy="1479892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int </a:t>
            </a:r>
            <a:r>
              <a:rPr lang="en-US" sz="1900" dirty="0" err="1">
                <a:solidFill>
                  <a:srgbClr val="C00000"/>
                </a:solidFill>
                <a:latin typeface="Consolas" panose="020B0609020204030204" pitchFamily="49" charset="0"/>
              </a:rPr>
              <a:t>arr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[5] = {3,2,7,8,2};  //space for 5 </a:t>
            </a:r>
            <a:r>
              <a:rPr lang="en-US" sz="1900" dirty="0" err="1">
                <a:solidFill>
                  <a:srgbClr val="C00000"/>
                </a:solidFill>
                <a:latin typeface="Consolas" panose="020B0609020204030204" pitchFamily="49" charset="0"/>
              </a:rPr>
              <a:t>ints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, 3 comes before 2, etc.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int arr2[] = {7,8,2,4};  //space for 4 </a:t>
            </a:r>
            <a:r>
              <a:rPr lang="en-US" sz="1900" dirty="0" err="1">
                <a:solidFill>
                  <a:srgbClr val="C00000"/>
                </a:solidFill>
                <a:latin typeface="Consolas" panose="020B0609020204030204" pitchFamily="49" charset="0"/>
              </a:rPr>
              <a:t>ints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, 4 comes after 2, etc.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int arr3[5];  //space for 5 </a:t>
            </a:r>
            <a:r>
              <a:rPr lang="en-US" sz="1900" dirty="0" err="1">
                <a:solidFill>
                  <a:srgbClr val="C00000"/>
                </a:solidFill>
                <a:latin typeface="Consolas" panose="020B0609020204030204" pitchFamily="49" charset="0"/>
              </a:rPr>
              <a:t>ints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,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arr3[2] = 4;  //the 3</a:t>
            </a:r>
            <a:r>
              <a:rPr lang="en-US" sz="1900" baseline="30000" dirty="0">
                <a:solidFill>
                  <a:srgbClr val="C00000"/>
                </a:solidFill>
                <a:latin typeface="Consolas" panose="020B0609020204030204" pitchFamily="49" charset="0"/>
              </a:rPr>
              <a:t>rd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 space holds 4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771B08-8008-4287-8479-85697658C3DC}"/>
              </a:ext>
            </a:extLst>
          </p:cNvPr>
          <p:cNvSpPr/>
          <p:nvPr/>
        </p:nvSpPr>
        <p:spPr>
          <a:xfrm>
            <a:off x="565265" y="3123479"/>
            <a:ext cx="11393979" cy="11657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8C59E58-0C65-4B3D-9BEE-305FCBC2BFBE}"/>
              </a:ext>
            </a:extLst>
          </p:cNvPr>
          <p:cNvSpPr txBox="1">
            <a:spLocks/>
          </p:cNvSpPr>
          <p:nvPr/>
        </p:nvSpPr>
        <p:spPr>
          <a:xfrm>
            <a:off x="795655" y="3231024"/>
            <a:ext cx="11190684" cy="9356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buNone/>
            </a:pPr>
            <a:r>
              <a:rPr lang="en-US" sz="21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Arrays are no longer primitive types!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21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Arrays are a simple data structure!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5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281106"/>
            <a:ext cx="8596668" cy="787400"/>
          </a:xfrm>
        </p:spPr>
        <p:txBody>
          <a:bodyPr/>
          <a:lstStyle/>
          <a:p>
            <a:r>
              <a:rPr lang="en-US" dirty="0"/>
              <a:t>Variables (Quick Review)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376074"/>
            <a:ext cx="11393979" cy="27097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624" y="1470149"/>
            <a:ext cx="11115655" cy="251154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 x = 3;</a:t>
            </a:r>
          </a:p>
          <a:p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x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  </a:t>
            </a:r>
          </a:p>
          <a:p>
            <a:pPr lvl="1"/>
            <a:r>
              <a:rPr lang="en-US" dirty="0"/>
              <a:t>Location in memory (i.e., 0x32ef11)</a:t>
            </a:r>
          </a:p>
          <a:p>
            <a:pPr lvl="1"/>
            <a:r>
              <a:rPr lang="en-US" dirty="0"/>
              <a:t>Name of location in memory: x</a:t>
            </a:r>
          </a:p>
          <a:p>
            <a:pPr lvl="1"/>
            <a:r>
              <a:rPr lang="en-US" dirty="0"/>
              <a:t>Value at location: 3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5265" y="4247908"/>
            <a:ext cx="11393979" cy="19302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649624" y="4415741"/>
            <a:ext cx="11115655" cy="1546789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If we want to get the address in memory instead of the value:</a:t>
            </a:r>
          </a:p>
          <a:p>
            <a:pPr lvl="1"/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&amp;x &lt;&lt;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//will print out 0x32ef11 (address of x in memory)</a:t>
            </a:r>
          </a:p>
          <a:p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Variables that hold addresses:</a:t>
            </a:r>
          </a:p>
          <a:p>
            <a:pPr lvl="1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*y = &amp;x;   // y points to x, aka, y holds x’s address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266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4" y="281106"/>
            <a:ext cx="11499309" cy="7874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Specifically, </a:t>
            </a:r>
            <a:br>
              <a:rPr lang="en-US" dirty="0"/>
            </a:br>
            <a:r>
              <a:rPr lang="en-US" dirty="0"/>
              <a:t>What is An Array?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112520"/>
            <a:ext cx="11393979" cy="19748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39521"/>
            <a:ext cx="11115655" cy="1800181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en-US" b="1" i="1" dirty="0"/>
              <a:t>A variable</a:t>
            </a:r>
          </a:p>
          <a:p>
            <a:pPr>
              <a:spcBef>
                <a:spcPts val="600"/>
              </a:spcBef>
            </a:pPr>
            <a:r>
              <a:rPr lang="en-US" b="1" i="1" dirty="0">
                <a:solidFill>
                  <a:srgbClr val="C00000"/>
                </a:solidFill>
              </a:rPr>
              <a:t>The variable </a:t>
            </a:r>
            <a:r>
              <a:rPr lang="en-US" b="1" i="1" dirty="0">
                <a:solidFill>
                  <a:srgbClr val="C00000"/>
                </a:solidFill>
                <a:latin typeface="+mj-lt"/>
              </a:rPr>
              <a:t>HOLDS THE ADDRESS IN MEMORY OF THE FIRST VALUE OF THE ARRAY</a:t>
            </a:r>
            <a:r>
              <a:rPr lang="en-US" b="1" i="1" dirty="0">
                <a:solidFill>
                  <a:srgbClr val="C00000"/>
                </a:solidFill>
              </a:rPr>
              <a:t>.</a:t>
            </a:r>
          </a:p>
          <a:p>
            <a:pPr lvl="1">
              <a:spcBef>
                <a:spcPts val="600"/>
              </a:spcBef>
            </a:pPr>
            <a:r>
              <a:rPr lang="en-US" b="1" i="1" dirty="0">
                <a:solidFill>
                  <a:srgbClr val="C00000"/>
                </a:solidFill>
              </a:rPr>
              <a:t>The rest of the values follow sequentially in memory</a:t>
            </a:r>
          </a:p>
          <a:p>
            <a:pPr>
              <a:spcBef>
                <a:spcPts val="600"/>
              </a:spcBef>
            </a:pPr>
            <a:r>
              <a:rPr lang="en-US" b="1" i="1" dirty="0"/>
              <a:t>That’s it</a:t>
            </a:r>
          </a:p>
          <a:p>
            <a:pPr>
              <a:spcBef>
                <a:spcPts val="600"/>
              </a:spcBef>
            </a:pPr>
            <a:r>
              <a:rPr lang="en-US" b="1" i="1" dirty="0"/>
              <a:t>It is in essence a pointer!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5264" y="3339306"/>
            <a:ext cx="3727102" cy="981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930607" y="3629197"/>
            <a:ext cx="3242068" cy="5721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int </a:t>
            </a:r>
            <a:r>
              <a:rPr lang="en-US" sz="1900" dirty="0" err="1">
                <a:solidFill>
                  <a:srgbClr val="C00000"/>
                </a:solidFill>
                <a:latin typeface="Consolas" panose="020B0609020204030204" pitchFamily="49" charset="0"/>
              </a:rPr>
              <a:t>arr</a:t>
            </a:r>
            <a:r>
              <a:rPr lang="en-US" sz="1900" dirty="0">
                <a:solidFill>
                  <a:srgbClr val="C00000"/>
                </a:solidFill>
                <a:latin typeface="Consolas" panose="020B0609020204030204" pitchFamily="49" charset="0"/>
              </a:rPr>
              <a:t>[5] = {3,2,7,8};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F82BDB-3641-4441-970C-B2E3FD95C212}"/>
              </a:ext>
            </a:extLst>
          </p:cNvPr>
          <p:cNvSpPr/>
          <p:nvPr/>
        </p:nvSpPr>
        <p:spPr>
          <a:xfrm>
            <a:off x="6215605" y="3459035"/>
            <a:ext cx="5743639" cy="15874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6A12EB-AA5A-4C0B-BBC1-3D9F5F75C2DA}"/>
              </a:ext>
            </a:extLst>
          </p:cNvPr>
          <p:cNvSpPr txBox="1"/>
          <p:nvPr/>
        </p:nvSpPr>
        <p:spPr>
          <a:xfrm>
            <a:off x="6389225" y="3108649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Memory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5E434BA-042F-4E04-B09F-D1EC5190D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18935"/>
              </p:ext>
            </p:extLst>
          </p:nvPr>
        </p:nvGraphicFramePr>
        <p:xfrm>
          <a:off x="6389225" y="3648958"/>
          <a:ext cx="5509552" cy="1290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251786839"/>
                    </a:ext>
                  </a:extLst>
                </a:gridCol>
                <a:gridCol w="497712">
                  <a:extLst>
                    <a:ext uri="{9D8B030D-6E8A-4147-A177-3AD203B41FA5}">
                      <a16:colId xmlns:a16="http://schemas.microsoft.com/office/drawing/2014/main" val="1110153847"/>
                    </a:ext>
                  </a:extLst>
                </a:gridCol>
                <a:gridCol w="972273">
                  <a:extLst>
                    <a:ext uri="{9D8B030D-6E8A-4147-A177-3AD203B41FA5}">
                      <a16:colId xmlns:a16="http://schemas.microsoft.com/office/drawing/2014/main" val="189291384"/>
                    </a:ext>
                  </a:extLst>
                </a:gridCol>
                <a:gridCol w="949124">
                  <a:extLst>
                    <a:ext uri="{9D8B030D-6E8A-4147-A177-3AD203B41FA5}">
                      <a16:colId xmlns:a16="http://schemas.microsoft.com/office/drawing/2014/main" val="875725679"/>
                    </a:ext>
                  </a:extLst>
                </a:gridCol>
                <a:gridCol w="943337">
                  <a:extLst>
                    <a:ext uri="{9D8B030D-6E8A-4147-A177-3AD203B41FA5}">
                      <a16:colId xmlns:a16="http://schemas.microsoft.com/office/drawing/2014/main" val="3956151704"/>
                    </a:ext>
                  </a:extLst>
                </a:gridCol>
                <a:gridCol w="931762">
                  <a:extLst>
                    <a:ext uri="{9D8B030D-6E8A-4147-A177-3AD203B41FA5}">
                      <a16:colId xmlns:a16="http://schemas.microsoft.com/office/drawing/2014/main" val="1232239902"/>
                    </a:ext>
                  </a:extLst>
                </a:gridCol>
                <a:gridCol w="381964">
                  <a:extLst>
                    <a:ext uri="{9D8B030D-6E8A-4147-A177-3AD203B41FA5}">
                      <a16:colId xmlns:a16="http://schemas.microsoft.com/office/drawing/2014/main" val="3559084877"/>
                    </a:ext>
                  </a:extLst>
                </a:gridCol>
                <a:gridCol w="376180">
                  <a:extLst>
                    <a:ext uri="{9D8B030D-6E8A-4147-A177-3AD203B41FA5}">
                      <a16:colId xmlns:a16="http://schemas.microsoft.com/office/drawing/2014/main" val="4174843241"/>
                    </a:ext>
                  </a:extLst>
                </a:gridCol>
              </a:tblGrid>
              <a:tr h="4303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173897"/>
                  </a:ext>
                </a:extLst>
              </a:tr>
              <a:tr h="4303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0x32e4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0x32e8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0x32ec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0x32f0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932810"/>
                  </a:ext>
                </a:extLst>
              </a:tr>
              <a:tr h="4303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282730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CD37A6D1-856C-4CBC-9F44-60EC06134D02}"/>
              </a:ext>
            </a:extLst>
          </p:cNvPr>
          <p:cNvSpPr/>
          <p:nvPr/>
        </p:nvSpPr>
        <p:spPr>
          <a:xfrm>
            <a:off x="538170" y="4486529"/>
            <a:ext cx="6225561" cy="18301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8C64F954-CA22-4689-B29D-B4D0980FD59D}"/>
              </a:ext>
            </a:extLst>
          </p:cNvPr>
          <p:cNvCxnSpPr>
            <a:cxnSpLocks/>
          </p:cNvCxnSpPr>
          <p:nvPr/>
        </p:nvCxnSpPr>
        <p:spPr>
          <a:xfrm>
            <a:off x="1720392" y="3648958"/>
            <a:ext cx="5689076" cy="621384"/>
          </a:xfrm>
          <a:prstGeom prst="bentConnector3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DC8E701-8802-41E4-8CFF-5F235CD666E5}"/>
              </a:ext>
            </a:extLst>
          </p:cNvPr>
          <p:cNvSpPr txBox="1">
            <a:spLocks/>
          </p:cNvSpPr>
          <p:nvPr/>
        </p:nvSpPr>
        <p:spPr>
          <a:xfrm>
            <a:off x="757090" y="4675361"/>
            <a:ext cx="5950081" cy="1620057"/>
          </a:xfrm>
          <a:prstGeom prst="rect">
            <a:avLst/>
          </a:prstGeom>
        </p:spPr>
        <p:txBody>
          <a:bodyPr vert="horz" lIns="0" tIns="0" rIns="0" bIns="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 err="1"/>
              <a:t>arr</a:t>
            </a:r>
            <a:r>
              <a:rPr lang="en-US" b="1" i="1" dirty="0"/>
              <a:t> holds 0x32e4</a:t>
            </a:r>
          </a:p>
          <a:p>
            <a:pPr lvl="1"/>
            <a:r>
              <a:rPr lang="en-US" b="1" i="1" dirty="0"/>
              <a:t>The address of the first value </a:t>
            </a:r>
          </a:p>
          <a:p>
            <a:pPr lvl="1"/>
            <a:r>
              <a:rPr lang="en-US" b="1" i="1" dirty="0" err="1">
                <a:solidFill>
                  <a:srgbClr val="C00000"/>
                </a:solidFill>
              </a:rPr>
              <a:t>cout</a:t>
            </a:r>
            <a:r>
              <a:rPr lang="en-US" b="1" i="1" dirty="0">
                <a:solidFill>
                  <a:srgbClr val="C00000"/>
                </a:solidFill>
              </a:rPr>
              <a:t> &lt;&lt; </a:t>
            </a:r>
            <a:r>
              <a:rPr lang="en-US" b="1" i="1" dirty="0" err="1">
                <a:solidFill>
                  <a:srgbClr val="C00000"/>
                </a:solidFill>
              </a:rPr>
              <a:t>arr</a:t>
            </a:r>
            <a:r>
              <a:rPr lang="en-US" b="1" i="1" dirty="0">
                <a:solidFill>
                  <a:srgbClr val="C00000"/>
                </a:solidFill>
              </a:rPr>
              <a:t> &lt;&lt; </a:t>
            </a:r>
            <a:r>
              <a:rPr lang="en-US" b="1" i="1" dirty="0" err="1">
                <a:solidFill>
                  <a:srgbClr val="C00000"/>
                </a:solidFill>
              </a:rPr>
              <a:t>endl</a:t>
            </a:r>
            <a:r>
              <a:rPr lang="en-US" b="1" i="1" dirty="0">
                <a:solidFill>
                  <a:srgbClr val="C00000"/>
                </a:solidFill>
              </a:rPr>
              <a:t>; //address of first value (0x32e4)</a:t>
            </a:r>
          </a:p>
          <a:p>
            <a:pPr lvl="1"/>
            <a:r>
              <a:rPr lang="en-US" b="1" i="1" dirty="0"/>
              <a:t>Gives you the same as:</a:t>
            </a:r>
          </a:p>
          <a:p>
            <a:pPr lvl="1"/>
            <a:r>
              <a:rPr lang="en-US" b="1" i="1" dirty="0" err="1">
                <a:solidFill>
                  <a:srgbClr val="C00000"/>
                </a:solidFill>
              </a:rPr>
              <a:t>cout</a:t>
            </a:r>
            <a:r>
              <a:rPr lang="en-US" b="1" i="1" dirty="0">
                <a:solidFill>
                  <a:srgbClr val="C00000"/>
                </a:solidFill>
              </a:rPr>
              <a:t> &lt;&lt; &amp;</a:t>
            </a:r>
            <a:r>
              <a:rPr lang="en-US" b="1" i="1" dirty="0" err="1">
                <a:solidFill>
                  <a:srgbClr val="C00000"/>
                </a:solidFill>
              </a:rPr>
              <a:t>arr</a:t>
            </a:r>
            <a:r>
              <a:rPr lang="en-US" b="1" i="1" dirty="0">
                <a:solidFill>
                  <a:srgbClr val="C00000"/>
                </a:solidFill>
              </a:rPr>
              <a:t>[0] &lt;&lt; </a:t>
            </a:r>
            <a:r>
              <a:rPr lang="en-US" b="1" i="1" dirty="0" err="1">
                <a:solidFill>
                  <a:srgbClr val="C00000"/>
                </a:solidFill>
              </a:rPr>
              <a:t>endl</a:t>
            </a:r>
            <a:r>
              <a:rPr lang="en-US" b="1" i="1" dirty="0">
                <a:solidFill>
                  <a:srgbClr val="C00000"/>
                </a:solidFill>
              </a:rPr>
              <a:t>;  // address of first value (0x32e4)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94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258" y="312516"/>
            <a:ext cx="11250447" cy="590309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Passing Arrays into Functions: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176658" y="1148715"/>
            <a:ext cx="11384787" cy="2385578"/>
          </a:xfrm>
          <a:prstGeom prst="rect">
            <a:avLst/>
          </a:prstGeom>
          <a:solidFill>
            <a:schemeClr val="bg2"/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+mj-lt"/>
              </a:rPr>
              <a:t>Given the following array: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x[4000000];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for (int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 = 0;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 &lt; 4000000;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++) {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	x[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] =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r>
              <a:rPr lang="en-US" b="1" i="1" dirty="0">
                <a:latin typeface="+mj-lt"/>
              </a:rPr>
              <a:t>In terms of memory space, do we want to make a new, local copy of the array when we call a function?</a:t>
            </a:r>
          </a:p>
          <a:p>
            <a:endParaRPr lang="en-US" dirty="0"/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662DC-7161-4A62-8178-A384A5981505}"/>
              </a:ext>
            </a:extLst>
          </p:cNvPr>
          <p:cNvSpPr txBox="1">
            <a:spLocks/>
          </p:cNvSpPr>
          <p:nvPr/>
        </p:nvSpPr>
        <p:spPr>
          <a:xfrm>
            <a:off x="557658" y="3846194"/>
            <a:ext cx="11384787" cy="2385579"/>
          </a:xfrm>
          <a:prstGeom prst="rect">
            <a:avLst/>
          </a:prstGeom>
          <a:solidFill>
            <a:schemeClr val="bg2"/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+mj-lt"/>
              </a:rPr>
              <a:t>   To get the address of the array (aka a pointer to the array):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 = {3,2,1,4};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&amp;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[0] &lt;&lt;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//</a:t>
            </a:r>
            <a:r>
              <a:rPr lang="en-US" dirty="0">
                <a:solidFill>
                  <a:srgbClr val="C00000"/>
                </a:solidFill>
              </a:rPr>
              <a:t>address of first value in array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dirty="0">
                <a:solidFill>
                  <a:srgbClr val="C00000"/>
                </a:solidFill>
              </a:rPr>
              <a:t>//same value, 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address of array, of where first value in array is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30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0"/>
            <a:ext cx="8596668" cy="787400"/>
          </a:xfrm>
        </p:spPr>
        <p:txBody>
          <a:bodyPr/>
          <a:lstStyle/>
          <a:p>
            <a:r>
              <a:rPr lang="en-US" dirty="0"/>
              <a:t>ARRAYS &amp; FUNCTIONS: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5266" y="851535"/>
            <a:ext cx="11115656" cy="5326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649624" y="977266"/>
            <a:ext cx="11115655" cy="51263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main() {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x[4]= {3,2,4,1};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 k =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getAverage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(&amp;x[0],4); //</a:t>
            </a:r>
            <a:r>
              <a:rPr lang="en-US" sz="13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gets the address of the first value in the array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Or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 l =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getAverage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(x,4); // </a:t>
            </a:r>
            <a:r>
              <a:rPr lang="en-US" sz="13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address of the first value in the array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k &lt;&lt; </a:t>
            </a:r>
            <a:r>
              <a:rPr lang="en-US" sz="13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 // main</a:t>
            </a:r>
            <a:endParaRPr lang="en-US" sz="13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 definition: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getAverage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 *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int size) </a:t>
            </a: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pointer, a variable that holds an address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	int sum = 0;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nn-NO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(int i = 0; i &lt; size; i++)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nn-NO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	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sum +=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  </a:t>
            </a: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now, in essence, the value at (the address of </a:t>
            </a:r>
            <a:r>
              <a:rPr lang="en-US" sz="13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13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} //for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double avg = double(sum) / size;</a:t>
            </a:r>
          </a:p>
          <a:p>
            <a:pPr marL="800100" lvl="2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return avg;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}//main</a:t>
            </a:r>
            <a:endParaRPr lang="en-US" sz="13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Alternative: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getAverage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 </a:t>
            </a:r>
            <a:r>
              <a:rPr lang="en-US" sz="13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sz="13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[], int size) </a:t>
            </a:r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//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holds address of the first value in the array</a:t>
            </a:r>
          </a:p>
          <a:p>
            <a:pPr marL="400050" lvl="1" indent="0">
              <a:spcBef>
                <a:spcPts val="300"/>
              </a:spcBef>
              <a:buNone/>
            </a:pPr>
            <a:endParaRPr lang="en-US" sz="1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2C7424-FDF4-4FBB-BCE7-655AA16F8A6E}"/>
              </a:ext>
            </a:extLst>
          </p:cNvPr>
          <p:cNvSpPr/>
          <p:nvPr/>
        </p:nvSpPr>
        <p:spPr>
          <a:xfrm>
            <a:off x="8329125" y="630308"/>
            <a:ext cx="3727102" cy="28338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8E28006-178D-405D-8EF0-17FC278D184D}"/>
              </a:ext>
            </a:extLst>
          </p:cNvPr>
          <p:cNvSpPr txBox="1">
            <a:spLocks/>
          </p:cNvSpPr>
          <p:nvPr/>
        </p:nvSpPr>
        <p:spPr>
          <a:xfrm>
            <a:off x="8452485" y="776495"/>
            <a:ext cx="3387068" cy="23610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latin typeface="+mj-lt"/>
              </a:rPr>
              <a:t>Note: no straightforward way of getting size of an array. 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latin typeface="+mj-lt"/>
              </a:rPr>
              <a:t>Easiest way: pass the length of the array along with a pointer to the array (aka the address of  the array)</a:t>
            </a:r>
            <a:endParaRPr lang="en-US" sz="2000" dirty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100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0"/>
            <a:ext cx="8596668" cy="787400"/>
          </a:xfrm>
        </p:spPr>
        <p:txBody>
          <a:bodyPr>
            <a:normAutofit/>
          </a:bodyPr>
          <a:lstStyle/>
          <a:p>
            <a:r>
              <a:rPr lang="en-US" dirty="0"/>
              <a:t>Returning Arrays: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5266" y="851535"/>
            <a:ext cx="11115656" cy="5326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897255" y="977266"/>
            <a:ext cx="10868024" cy="5126354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you call a function with an array as a parameter:</a:t>
            </a:r>
          </a:p>
          <a:p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pass in the address of the first value of the array: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e.g.,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int 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[4]={3,4,2,1};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callingFunction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(arr,4);  //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address of first value of array in memory</a:t>
            </a:r>
          </a:p>
          <a:p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</a:p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callingFunction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(&amp;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[0],4);  //again, address of first value of array in memory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you return a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n array from a function:</a:t>
            </a:r>
          </a:p>
          <a:p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Same thing!</a:t>
            </a: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Return the address</a:t>
            </a:r>
          </a:p>
          <a:p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 the return TYPE must be an address: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 *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callingFunction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(int 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[], int size){  // return type: address!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[2] = 7;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return </a:t>
            </a:r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// returning address of first value of array!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028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38172" y="191452"/>
            <a:ext cx="11115656" cy="3760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794385" y="280035"/>
            <a:ext cx="10970894" cy="3583306"/>
          </a:xfrm>
          <a:prstGeom prst="rect">
            <a:avLst/>
          </a:prstGeom>
        </p:spPr>
        <p:txBody>
          <a:bodyPr vert="horz" lIns="0" tIns="0" rIns="0" bIns="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900" b="1" dirty="0">
                <a:latin typeface="Calibri" panose="020F0502020204030204" pitchFamily="34" charset="0"/>
                <a:cs typeface="Calibri" panose="020F0502020204030204" pitchFamily="34" charset="0"/>
              </a:rPr>
              <a:t>YOU CANNOT CREATE AN ARRAY INSIDE OF A FUNCTION AND RETURN IT FROM THE FUNCTION</a:t>
            </a:r>
            <a:br>
              <a:rPr lang="en-US" sz="2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900" b="1" dirty="0">
                <a:latin typeface="Calibri" panose="020F0502020204030204" pitchFamily="34" charset="0"/>
                <a:cs typeface="Calibri" panose="020F0502020204030204" pitchFamily="34" charset="0"/>
              </a:rPr>
              <a:t>(YET):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E.G.,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*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createArray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 size);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main()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  int *a;  //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holds an address that points to an int (or the first in a list of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ints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=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createArray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(4);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a[x] &lt;&lt;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0;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}//main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*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createArray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 size)   // what is returned???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   int r[4] = {3,4,8,6};  // Creating an array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return r;  // or return &amp;r[0]; - returns address of the first value of array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 //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createArray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00050" lvl="1" indent="0">
              <a:spcBef>
                <a:spcPts val="300"/>
              </a:spcBef>
              <a:buNone/>
            </a:pPr>
            <a:endParaRPr lang="en-US" sz="1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21C4D4-3908-405B-BA3D-4BE219D1E006}"/>
              </a:ext>
            </a:extLst>
          </p:cNvPr>
          <p:cNvSpPr/>
          <p:nvPr/>
        </p:nvSpPr>
        <p:spPr>
          <a:xfrm>
            <a:off x="511078" y="4152179"/>
            <a:ext cx="11393979" cy="21057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36622E4-E8C7-47D7-9054-8D9BD12915D5}"/>
              </a:ext>
            </a:extLst>
          </p:cNvPr>
          <p:cNvSpPr txBox="1">
            <a:spLocks/>
          </p:cNvSpPr>
          <p:nvPr/>
        </p:nvSpPr>
        <p:spPr>
          <a:xfrm>
            <a:off x="741468" y="4259724"/>
            <a:ext cx="11190684" cy="9356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A52C4D-73A0-41C4-B6B9-14AC75155CC5}"/>
              </a:ext>
            </a:extLst>
          </p:cNvPr>
          <p:cNvSpPr txBox="1">
            <a:spLocks/>
          </p:cNvSpPr>
          <p:nvPr/>
        </p:nvSpPr>
        <p:spPr>
          <a:xfrm>
            <a:off x="741468" y="4259724"/>
            <a:ext cx="11023811" cy="1906761"/>
          </a:xfrm>
          <a:prstGeom prst="rect">
            <a:avLst/>
          </a:prstGeom>
        </p:spPr>
        <p:txBody>
          <a:bodyPr vert="horz" lIns="0" tIns="0" rIns="0" bIns="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WHY?  </a:t>
            </a:r>
          </a:p>
          <a:p>
            <a:pPr>
              <a:spcBef>
                <a:spcPts val="300"/>
              </a:spcBef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Yes, we returned the address of the first value of the array.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BUT:</a:t>
            </a:r>
          </a:p>
          <a:p>
            <a:pPr>
              <a:spcBef>
                <a:spcPts val="300"/>
              </a:spcBef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</a:t>
            </a:r>
            <a:r>
              <a:rPr lang="en-US" sz="3200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CreateArray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ended, all the variables created in the function are freed up.</a:t>
            </a:r>
          </a:p>
          <a:p>
            <a:pPr lvl="1">
              <a:spcBef>
                <a:spcPts val="300"/>
              </a:spcBef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 the array itself went away</a:t>
            </a:r>
          </a:p>
          <a:p>
            <a:pPr>
              <a:spcBef>
                <a:spcPts val="300"/>
              </a:spcBef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 though we returned the array’s address, the array itself is gone</a:t>
            </a:r>
          </a:p>
          <a:p>
            <a:pPr lvl="1">
              <a:spcBef>
                <a:spcPts val="300"/>
              </a:spcBef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Gibberish will be printed. </a:t>
            </a:r>
          </a:p>
          <a:p>
            <a:pPr marL="0" indent="0">
              <a:buNone/>
            </a:pPr>
            <a:endParaRPr lang="en-US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spcBef>
                <a:spcPts val="200"/>
              </a:spcBef>
              <a:buNone/>
            </a:pPr>
            <a:endParaRPr lang="en-US" sz="13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00050" lvl="1" indent="0">
              <a:spcBef>
                <a:spcPts val="300"/>
              </a:spcBef>
              <a:buNone/>
            </a:pPr>
            <a:endParaRPr lang="en-US" sz="1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9968" y="100012"/>
            <a:ext cx="3949585" cy="1770378"/>
          </a:xfrm>
        </p:spPr>
        <p:txBody>
          <a:bodyPr/>
          <a:lstStyle/>
          <a:p>
            <a:r>
              <a:rPr lang="en-US" dirty="0"/>
              <a:t>Returning Arrays:</a:t>
            </a:r>
          </a:p>
        </p:txBody>
      </p:sp>
    </p:spTree>
    <p:extLst>
      <p:ext uri="{BB962C8B-B14F-4D97-AF65-F5344CB8AC3E}">
        <p14:creationId xmlns:p14="http://schemas.microsoft.com/office/powerpoint/2010/main" val="145014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0E22FF-1C41-4859-982D-20BBEFED9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n-US" sz="2700">
                <a:solidFill>
                  <a:schemeClr val="bg1"/>
                </a:solidFill>
              </a:rPr>
              <a:t>TakeAways: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CFD6AA6-09D1-4F08-A661-851425BCC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048672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15458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1104</Words>
  <Application>Microsoft Office PowerPoint</Application>
  <PresentationFormat>Widescreen</PresentationFormat>
  <Paragraphs>129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Avenir Next LT Pro</vt:lpstr>
      <vt:lpstr>Avenir Next LT Pro Light</vt:lpstr>
      <vt:lpstr>Calibri</vt:lpstr>
      <vt:lpstr>Consolas</vt:lpstr>
      <vt:lpstr>GradientRiseVTI</vt:lpstr>
      <vt:lpstr>Arrays (and Funcs)</vt:lpstr>
      <vt:lpstr>What is An Array?</vt:lpstr>
      <vt:lpstr>Variables (Quick Review)</vt:lpstr>
      <vt:lpstr>More Specifically,  What is An Array?</vt:lpstr>
      <vt:lpstr>Passing Arrays into Functions:</vt:lpstr>
      <vt:lpstr>ARRAYS &amp; FUNCTIONS:</vt:lpstr>
      <vt:lpstr>Returning Arrays:</vt:lpstr>
      <vt:lpstr>Returning Arrays: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Arrays (and Funcs)</dc:title>
  <dc:creator>Yarrington, Debra</dc:creator>
  <cp:lastModifiedBy>Yarrington, Debra</cp:lastModifiedBy>
  <cp:revision>5</cp:revision>
  <dcterms:created xsi:type="dcterms:W3CDTF">2020-09-15T22:13:47Z</dcterms:created>
  <dcterms:modified xsi:type="dcterms:W3CDTF">2020-09-16T20:12:01Z</dcterms:modified>
</cp:coreProperties>
</file>