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  <p:sldId id="273" r:id="rId3"/>
    <p:sldId id="274" r:id="rId4"/>
    <p:sldId id="257" r:id="rId5"/>
    <p:sldId id="275" r:id="rId6"/>
    <p:sldId id="259" r:id="rId7"/>
    <p:sldId id="276" r:id="rId8"/>
    <p:sldId id="277" r:id="rId9"/>
    <p:sldId id="278" r:id="rId10"/>
    <p:sldId id="260" r:id="rId11"/>
    <p:sldId id="261" r:id="rId12"/>
    <p:sldId id="258" r:id="rId13"/>
    <p:sldId id="262" r:id="rId14"/>
    <p:sldId id="279" r:id="rId15"/>
    <p:sldId id="263" r:id="rId16"/>
    <p:sldId id="280" r:id="rId17"/>
    <p:sldId id="268" r:id="rId18"/>
    <p:sldId id="269" r:id="rId19"/>
    <p:sldId id="272" r:id="rId20"/>
    <p:sldId id="271" r:id="rId21"/>
    <p:sldId id="281" r:id="rId22"/>
    <p:sldId id="282" r:id="rId23"/>
    <p:sldId id="267" r:id="rId24"/>
    <p:sldId id="284" r:id="rId25"/>
    <p:sldId id="285" r:id="rId26"/>
    <p:sldId id="283" r:id="rId27"/>
    <p:sldId id="26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5" r:id="rId37"/>
    <p:sldId id="294" r:id="rId3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9563"/>
    <a:srgbClr val="BF97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5" autoAdjust="0"/>
    <p:restoredTop sz="94660"/>
  </p:normalViewPr>
  <p:slideViewPr>
    <p:cSldViewPr snapToGrid="0">
      <p:cViewPr>
        <p:scale>
          <a:sx n="84" d="100"/>
          <a:sy n="84" d="100"/>
        </p:scale>
        <p:origin x="24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8F8591-736D-4BED-9040-7ED0E76ED79A}" type="doc">
      <dgm:prSet loTypeId="urn:microsoft.com/office/officeart/2005/8/layout/bProcess2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5496FE51-7C8C-4145-BB40-F980946A0528}">
      <dgm:prSet/>
      <dgm:spPr/>
      <dgm:t>
        <a:bodyPr/>
        <a:lstStyle/>
        <a:p>
          <a:r>
            <a:rPr lang="en-US" b="0" baseline="0" dirty="0"/>
            <a:t>A LOT!!!</a:t>
          </a:r>
          <a:endParaRPr lang="en-US" dirty="0"/>
        </a:p>
      </dgm:t>
    </dgm:pt>
    <dgm:pt modelId="{01E1848A-6F84-45E6-9F56-7A61D6BC89CE}" type="parTrans" cxnId="{D6C16FBD-7672-4981-A00C-3AB5C8DCF3C4}">
      <dgm:prSet/>
      <dgm:spPr/>
      <dgm:t>
        <a:bodyPr/>
        <a:lstStyle/>
        <a:p>
          <a:endParaRPr lang="en-US"/>
        </a:p>
      </dgm:t>
    </dgm:pt>
    <dgm:pt modelId="{9DCDB78A-C65A-4438-B863-4EEE31122015}" type="sibTrans" cxnId="{D6C16FBD-7672-4981-A00C-3AB5C8DCF3C4}">
      <dgm:prSet/>
      <dgm:spPr/>
      <dgm:t>
        <a:bodyPr/>
        <a:lstStyle/>
        <a:p>
          <a:endParaRPr lang="en-US"/>
        </a:p>
      </dgm:t>
    </dgm:pt>
    <dgm:pt modelId="{32F7787F-51BD-4119-8EB2-630BB9693DCA}">
      <dgm:prSet/>
      <dgm:spPr/>
      <dgm:t>
        <a:bodyPr/>
        <a:lstStyle/>
        <a:p>
          <a:r>
            <a:rPr lang="en-US" b="0" i="1" baseline="0" dirty="0"/>
            <a:t>But it isn’t complicated, just a lot of rules for making your own type</a:t>
          </a:r>
          <a:endParaRPr lang="en-US" dirty="0"/>
        </a:p>
      </dgm:t>
    </dgm:pt>
    <dgm:pt modelId="{76ADEE8E-2A64-4F89-AA06-2B64CA934E8F}" type="parTrans" cxnId="{E844B6E3-67D6-4D63-80C7-1B1BA701BA4C}">
      <dgm:prSet/>
      <dgm:spPr/>
      <dgm:t>
        <a:bodyPr/>
        <a:lstStyle/>
        <a:p>
          <a:endParaRPr lang="en-US"/>
        </a:p>
      </dgm:t>
    </dgm:pt>
    <dgm:pt modelId="{C8662D11-927D-48C7-BF1F-47FC6788BE5E}" type="sibTrans" cxnId="{E844B6E3-67D6-4D63-80C7-1B1BA701BA4C}">
      <dgm:prSet/>
      <dgm:spPr/>
      <dgm:t>
        <a:bodyPr/>
        <a:lstStyle/>
        <a:p>
          <a:endParaRPr lang="en-US"/>
        </a:p>
      </dgm:t>
    </dgm:pt>
    <dgm:pt modelId="{86E7E34C-24C0-4C8B-A600-589469339A58}" type="pres">
      <dgm:prSet presAssocID="{C18F8591-736D-4BED-9040-7ED0E76ED79A}" presName="diagram" presStyleCnt="0">
        <dgm:presLayoutVars>
          <dgm:dir/>
          <dgm:resizeHandles/>
        </dgm:presLayoutVars>
      </dgm:prSet>
      <dgm:spPr/>
    </dgm:pt>
    <dgm:pt modelId="{A8D7EE06-252B-472E-A170-E618BFB969E9}" type="pres">
      <dgm:prSet presAssocID="{5496FE51-7C8C-4145-BB40-F980946A0528}" presName="firstNode" presStyleLbl="node1" presStyleIdx="0" presStyleCnt="2">
        <dgm:presLayoutVars>
          <dgm:bulletEnabled val="1"/>
        </dgm:presLayoutVars>
      </dgm:prSet>
      <dgm:spPr/>
    </dgm:pt>
    <dgm:pt modelId="{A51258DF-3B58-4871-9649-0F46EDE6B487}" type="pres">
      <dgm:prSet presAssocID="{9DCDB78A-C65A-4438-B863-4EEE31122015}" presName="sibTrans" presStyleLbl="sibTrans2D1" presStyleIdx="0" presStyleCnt="1"/>
      <dgm:spPr/>
    </dgm:pt>
    <dgm:pt modelId="{47A177C9-C4C4-42C9-AAAC-B13C52E65E2F}" type="pres">
      <dgm:prSet presAssocID="{32F7787F-51BD-4119-8EB2-630BB9693DCA}" presName="lastNode" presStyleLbl="node1" presStyleIdx="1" presStyleCnt="2">
        <dgm:presLayoutVars>
          <dgm:bulletEnabled val="1"/>
        </dgm:presLayoutVars>
      </dgm:prSet>
      <dgm:spPr/>
    </dgm:pt>
  </dgm:ptLst>
  <dgm:cxnLst>
    <dgm:cxn modelId="{A2CB705F-24B1-4ABC-944E-7351149EE2AE}" type="presOf" srcId="{C18F8591-736D-4BED-9040-7ED0E76ED79A}" destId="{86E7E34C-24C0-4C8B-A600-589469339A58}" srcOrd="0" destOrd="0" presId="urn:microsoft.com/office/officeart/2005/8/layout/bProcess2"/>
    <dgm:cxn modelId="{6856A643-6863-4743-814C-DECD4528F0C3}" type="presOf" srcId="{32F7787F-51BD-4119-8EB2-630BB9693DCA}" destId="{47A177C9-C4C4-42C9-AAAC-B13C52E65E2F}" srcOrd="0" destOrd="0" presId="urn:microsoft.com/office/officeart/2005/8/layout/bProcess2"/>
    <dgm:cxn modelId="{84E95D54-7BF4-4B4F-B106-BB949C681792}" type="presOf" srcId="{9DCDB78A-C65A-4438-B863-4EEE31122015}" destId="{A51258DF-3B58-4871-9649-0F46EDE6B487}" srcOrd="0" destOrd="0" presId="urn:microsoft.com/office/officeart/2005/8/layout/bProcess2"/>
    <dgm:cxn modelId="{D6C16FBD-7672-4981-A00C-3AB5C8DCF3C4}" srcId="{C18F8591-736D-4BED-9040-7ED0E76ED79A}" destId="{5496FE51-7C8C-4145-BB40-F980946A0528}" srcOrd="0" destOrd="0" parTransId="{01E1848A-6F84-45E6-9F56-7A61D6BC89CE}" sibTransId="{9DCDB78A-C65A-4438-B863-4EEE31122015}"/>
    <dgm:cxn modelId="{E844B6E3-67D6-4D63-80C7-1B1BA701BA4C}" srcId="{C18F8591-736D-4BED-9040-7ED0E76ED79A}" destId="{32F7787F-51BD-4119-8EB2-630BB9693DCA}" srcOrd="1" destOrd="0" parTransId="{76ADEE8E-2A64-4F89-AA06-2B64CA934E8F}" sibTransId="{C8662D11-927D-48C7-BF1F-47FC6788BE5E}"/>
    <dgm:cxn modelId="{D753D4FE-6B88-48FF-A171-40AA5322FDD3}" type="presOf" srcId="{5496FE51-7C8C-4145-BB40-F980946A0528}" destId="{A8D7EE06-252B-472E-A170-E618BFB969E9}" srcOrd="0" destOrd="0" presId="urn:microsoft.com/office/officeart/2005/8/layout/bProcess2"/>
    <dgm:cxn modelId="{98853823-E976-453C-AD2B-5E30AF3BF449}" type="presParOf" srcId="{86E7E34C-24C0-4C8B-A600-589469339A58}" destId="{A8D7EE06-252B-472E-A170-E618BFB969E9}" srcOrd="0" destOrd="0" presId="urn:microsoft.com/office/officeart/2005/8/layout/bProcess2"/>
    <dgm:cxn modelId="{00BDC7FA-D325-46F6-882D-340ED2F20312}" type="presParOf" srcId="{86E7E34C-24C0-4C8B-A600-589469339A58}" destId="{A51258DF-3B58-4871-9649-0F46EDE6B487}" srcOrd="1" destOrd="0" presId="urn:microsoft.com/office/officeart/2005/8/layout/bProcess2"/>
    <dgm:cxn modelId="{160808CA-EB8A-44EC-AB97-C0D6B172D1E1}" type="presParOf" srcId="{86E7E34C-24C0-4C8B-A600-589469339A58}" destId="{47A177C9-C4C4-42C9-AAAC-B13C52E65E2F}" srcOrd="2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11F055C-D5DE-4DB3-A9CD-DA9879F560AF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559F164D-173E-4AB5-A713-B05791412AB5}">
      <dgm:prSet/>
      <dgm:spPr/>
      <dgm:t>
        <a:bodyPr/>
        <a:lstStyle/>
        <a:p>
          <a:r>
            <a:rPr lang="en-US" b="0" baseline="0"/>
            <a:t>Friends:</a:t>
          </a:r>
          <a:endParaRPr lang="en-US"/>
        </a:p>
      </dgm:t>
    </dgm:pt>
    <dgm:pt modelId="{24B291C3-0013-41DB-952C-4F4EFB4C3DE2}" type="parTrans" cxnId="{A865576A-75AA-43F6-8ED0-607C1557EC0F}">
      <dgm:prSet/>
      <dgm:spPr/>
      <dgm:t>
        <a:bodyPr/>
        <a:lstStyle/>
        <a:p>
          <a:endParaRPr lang="en-US"/>
        </a:p>
      </dgm:t>
    </dgm:pt>
    <dgm:pt modelId="{92CAACE7-5F8D-4C14-B817-C407D1D5A6E4}" type="sibTrans" cxnId="{A865576A-75AA-43F6-8ED0-607C1557EC0F}">
      <dgm:prSet/>
      <dgm:spPr/>
      <dgm:t>
        <a:bodyPr/>
        <a:lstStyle/>
        <a:p>
          <a:endParaRPr lang="en-US"/>
        </a:p>
      </dgm:t>
    </dgm:pt>
    <dgm:pt modelId="{D60D9AF7-DE8B-4C08-9BFF-D224441BC83B}">
      <dgm:prSet/>
      <dgm:spPr/>
      <dgm:t>
        <a:bodyPr/>
        <a:lstStyle/>
        <a:p>
          <a:r>
            <a:rPr lang="en-US" b="0" baseline="0"/>
            <a:t>If one class has fields whose type is of a second class</a:t>
          </a:r>
          <a:endParaRPr lang="en-US"/>
        </a:p>
      </dgm:t>
    </dgm:pt>
    <dgm:pt modelId="{15BB3824-E5AC-49BF-A609-87620402D048}" type="parTrans" cxnId="{BA3FD070-6E6D-42C8-A7B1-80A1882EA01E}">
      <dgm:prSet/>
      <dgm:spPr/>
      <dgm:t>
        <a:bodyPr/>
        <a:lstStyle/>
        <a:p>
          <a:endParaRPr lang="en-US"/>
        </a:p>
      </dgm:t>
    </dgm:pt>
    <dgm:pt modelId="{819E3243-5564-4841-B2DB-903DDEF32B84}" type="sibTrans" cxnId="{BA3FD070-6E6D-42C8-A7B1-80A1882EA01E}">
      <dgm:prSet/>
      <dgm:spPr/>
      <dgm:t>
        <a:bodyPr/>
        <a:lstStyle/>
        <a:p>
          <a:endParaRPr lang="en-US"/>
        </a:p>
      </dgm:t>
    </dgm:pt>
    <dgm:pt modelId="{DB438751-8E33-4A17-B28F-9358DB41A3E0}">
      <dgm:prSet/>
      <dgm:spPr/>
      <dgm:t>
        <a:bodyPr/>
        <a:lstStyle/>
        <a:p>
          <a:r>
            <a:rPr lang="en-US" b="0" baseline="0"/>
            <a:t>And </a:t>
          </a:r>
          <a:endParaRPr lang="en-US"/>
        </a:p>
      </dgm:t>
    </dgm:pt>
    <dgm:pt modelId="{FEFDB295-E704-4E8E-8FE1-F11AF6DF20AC}" type="parTrans" cxnId="{D018ED54-A004-4423-9F5C-9296BDF251BB}">
      <dgm:prSet/>
      <dgm:spPr/>
      <dgm:t>
        <a:bodyPr/>
        <a:lstStyle/>
        <a:p>
          <a:endParaRPr lang="en-US"/>
        </a:p>
      </dgm:t>
    </dgm:pt>
    <dgm:pt modelId="{2845C217-6055-48B2-B7DF-9B981E46D50C}" type="sibTrans" cxnId="{D018ED54-A004-4423-9F5C-9296BDF251BB}">
      <dgm:prSet/>
      <dgm:spPr/>
      <dgm:t>
        <a:bodyPr/>
        <a:lstStyle/>
        <a:p>
          <a:endParaRPr lang="en-US"/>
        </a:p>
      </dgm:t>
    </dgm:pt>
    <dgm:pt modelId="{EC34B52B-DA67-4299-8592-022CA44D22D7}">
      <dgm:prSet/>
      <dgm:spPr/>
      <dgm:t>
        <a:bodyPr/>
        <a:lstStyle/>
        <a:p>
          <a:r>
            <a:rPr lang="en-US" b="0" baseline="0"/>
            <a:t>The fields are going to access the fields in the second class that are private (which is the default)</a:t>
          </a:r>
          <a:endParaRPr lang="en-US"/>
        </a:p>
      </dgm:t>
    </dgm:pt>
    <dgm:pt modelId="{B3E3E5E1-AC77-450E-B252-83A59FF00D1E}" type="parTrans" cxnId="{EFE80683-E728-4F31-A007-B908155B6083}">
      <dgm:prSet/>
      <dgm:spPr/>
      <dgm:t>
        <a:bodyPr/>
        <a:lstStyle/>
        <a:p>
          <a:endParaRPr lang="en-US"/>
        </a:p>
      </dgm:t>
    </dgm:pt>
    <dgm:pt modelId="{4C6C6A45-A4AC-4EF5-9521-CCC349107398}" type="sibTrans" cxnId="{EFE80683-E728-4F31-A007-B908155B6083}">
      <dgm:prSet/>
      <dgm:spPr/>
      <dgm:t>
        <a:bodyPr/>
        <a:lstStyle/>
        <a:p>
          <a:endParaRPr lang="en-US"/>
        </a:p>
      </dgm:t>
    </dgm:pt>
    <dgm:pt modelId="{3A73E70D-86B6-4589-BB45-5A517D479B77}">
      <dgm:prSet/>
      <dgm:spPr/>
      <dgm:t>
        <a:bodyPr/>
        <a:lstStyle/>
        <a:p>
          <a:r>
            <a:rPr lang="en-US" b="0" baseline="0"/>
            <a:t>In the second class’s .hpp (declaration) file, make the first class be its friend</a:t>
          </a:r>
          <a:endParaRPr lang="en-US"/>
        </a:p>
      </dgm:t>
    </dgm:pt>
    <dgm:pt modelId="{3835B32D-080D-48F8-A44C-E4145D25F194}" type="parTrans" cxnId="{C3080DED-67D5-4B70-BF00-BA7E05EB6806}">
      <dgm:prSet/>
      <dgm:spPr/>
      <dgm:t>
        <a:bodyPr/>
        <a:lstStyle/>
        <a:p>
          <a:endParaRPr lang="en-US"/>
        </a:p>
      </dgm:t>
    </dgm:pt>
    <dgm:pt modelId="{6E6926EF-7042-48CD-9A37-8FA2FE0D3B20}" type="sibTrans" cxnId="{C3080DED-67D5-4B70-BF00-BA7E05EB6806}">
      <dgm:prSet/>
      <dgm:spPr/>
      <dgm:t>
        <a:bodyPr/>
        <a:lstStyle/>
        <a:p>
          <a:endParaRPr lang="en-US"/>
        </a:p>
      </dgm:t>
    </dgm:pt>
    <dgm:pt modelId="{5EBA54E2-EF30-4F3F-862D-E8C9A40FE324}">
      <dgm:prSet/>
      <dgm:spPr/>
      <dgm:t>
        <a:bodyPr/>
        <a:lstStyle/>
        <a:p>
          <a:r>
            <a:rPr lang="en-US" b="0" baseline="0"/>
            <a:t>Then the first class’s fields of type second class can access the second class’s private fields.</a:t>
          </a:r>
          <a:endParaRPr lang="en-US"/>
        </a:p>
      </dgm:t>
    </dgm:pt>
    <dgm:pt modelId="{9EC335AC-FE5F-4BEB-AEB3-0F26B2354EB4}" type="parTrans" cxnId="{81136B2F-4F94-45A4-AD85-526ACF23D62B}">
      <dgm:prSet/>
      <dgm:spPr/>
      <dgm:t>
        <a:bodyPr/>
        <a:lstStyle/>
        <a:p>
          <a:endParaRPr lang="en-US"/>
        </a:p>
      </dgm:t>
    </dgm:pt>
    <dgm:pt modelId="{78AC97DA-5E40-49B6-A996-DBAE83B37E55}" type="sibTrans" cxnId="{81136B2F-4F94-45A4-AD85-526ACF23D62B}">
      <dgm:prSet/>
      <dgm:spPr/>
      <dgm:t>
        <a:bodyPr/>
        <a:lstStyle/>
        <a:p>
          <a:endParaRPr lang="en-US"/>
        </a:p>
      </dgm:t>
    </dgm:pt>
    <dgm:pt modelId="{9501C91C-0859-4C97-B89A-723EF3E5E0F5}" type="pres">
      <dgm:prSet presAssocID="{B11F055C-D5DE-4DB3-A9CD-DA9879F560AF}" presName="Name0" presStyleCnt="0">
        <dgm:presLayoutVars>
          <dgm:dir/>
          <dgm:resizeHandles val="exact"/>
        </dgm:presLayoutVars>
      </dgm:prSet>
      <dgm:spPr/>
    </dgm:pt>
    <dgm:pt modelId="{DDF1F800-1724-4A91-AEBC-94D2761E0526}" type="pres">
      <dgm:prSet presAssocID="{559F164D-173E-4AB5-A713-B05791412AB5}" presName="node" presStyleLbl="node1" presStyleIdx="0" presStyleCnt="6">
        <dgm:presLayoutVars>
          <dgm:bulletEnabled val="1"/>
        </dgm:presLayoutVars>
      </dgm:prSet>
      <dgm:spPr/>
    </dgm:pt>
    <dgm:pt modelId="{8553E063-DB24-40AD-96EC-41EDF9952302}" type="pres">
      <dgm:prSet presAssocID="{92CAACE7-5F8D-4C14-B817-C407D1D5A6E4}" presName="sibTrans" presStyleLbl="sibTrans1D1" presStyleIdx="0" presStyleCnt="5"/>
      <dgm:spPr/>
    </dgm:pt>
    <dgm:pt modelId="{56980A59-34E9-40E0-B4EF-E7B0E222EDAF}" type="pres">
      <dgm:prSet presAssocID="{92CAACE7-5F8D-4C14-B817-C407D1D5A6E4}" presName="connectorText" presStyleLbl="sibTrans1D1" presStyleIdx="0" presStyleCnt="5"/>
      <dgm:spPr/>
    </dgm:pt>
    <dgm:pt modelId="{73E3AD0C-8DBA-45B2-9A5F-161F6690ECC5}" type="pres">
      <dgm:prSet presAssocID="{D60D9AF7-DE8B-4C08-9BFF-D224441BC83B}" presName="node" presStyleLbl="node1" presStyleIdx="1" presStyleCnt="6">
        <dgm:presLayoutVars>
          <dgm:bulletEnabled val="1"/>
        </dgm:presLayoutVars>
      </dgm:prSet>
      <dgm:spPr/>
    </dgm:pt>
    <dgm:pt modelId="{E0031F65-6B18-4579-8FA5-90A0D2FA6F2B}" type="pres">
      <dgm:prSet presAssocID="{819E3243-5564-4841-B2DB-903DDEF32B84}" presName="sibTrans" presStyleLbl="sibTrans1D1" presStyleIdx="1" presStyleCnt="5"/>
      <dgm:spPr/>
    </dgm:pt>
    <dgm:pt modelId="{B42913C2-3B30-457A-8F10-F62948A4384A}" type="pres">
      <dgm:prSet presAssocID="{819E3243-5564-4841-B2DB-903DDEF32B84}" presName="connectorText" presStyleLbl="sibTrans1D1" presStyleIdx="1" presStyleCnt="5"/>
      <dgm:spPr/>
    </dgm:pt>
    <dgm:pt modelId="{38D670E3-9500-4687-AB21-488A26341657}" type="pres">
      <dgm:prSet presAssocID="{DB438751-8E33-4A17-B28F-9358DB41A3E0}" presName="node" presStyleLbl="node1" presStyleIdx="2" presStyleCnt="6">
        <dgm:presLayoutVars>
          <dgm:bulletEnabled val="1"/>
        </dgm:presLayoutVars>
      </dgm:prSet>
      <dgm:spPr/>
    </dgm:pt>
    <dgm:pt modelId="{457E4290-3094-4123-94BC-BD08B3355D9D}" type="pres">
      <dgm:prSet presAssocID="{2845C217-6055-48B2-B7DF-9B981E46D50C}" presName="sibTrans" presStyleLbl="sibTrans1D1" presStyleIdx="2" presStyleCnt="5"/>
      <dgm:spPr/>
    </dgm:pt>
    <dgm:pt modelId="{B4251821-411B-4C49-8258-383846BE49D0}" type="pres">
      <dgm:prSet presAssocID="{2845C217-6055-48B2-B7DF-9B981E46D50C}" presName="connectorText" presStyleLbl="sibTrans1D1" presStyleIdx="2" presStyleCnt="5"/>
      <dgm:spPr/>
    </dgm:pt>
    <dgm:pt modelId="{FACD2A3E-5524-42E6-B7FA-FC441CEC4D24}" type="pres">
      <dgm:prSet presAssocID="{EC34B52B-DA67-4299-8592-022CA44D22D7}" presName="node" presStyleLbl="node1" presStyleIdx="3" presStyleCnt="6">
        <dgm:presLayoutVars>
          <dgm:bulletEnabled val="1"/>
        </dgm:presLayoutVars>
      </dgm:prSet>
      <dgm:spPr/>
    </dgm:pt>
    <dgm:pt modelId="{551788C5-0618-41EF-999B-8BE6C54103BD}" type="pres">
      <dgm:prSet presAssocID="{4C6C6A45-A4AC-4EF5-9521-CCC349107398}" presName="sibTrans" presStyleLbl="sibTrans1D1" presStyleIdx="3" presStyleCnt="5"/>
      <dgm:spPr/>
    </dgm:pt>
    <dgm:pt modelId="{2D2A0882-A82B-48C4-9990-14661F8EAB77}" type="pres">
      <dgm:prSet presAssocID="{4C6C6A45-A4AC-4EF5-9521-CCC349107398}" presName="connectorText" presStyleLbl="sibTrans1D1" presStyleIdx="3" presStyleCnt="5"/>
      <dgm:spPr/>
    </dgm:pt>
    <dgm:pt modelId="{4B6A2B68-9C0F-4FAB-8628-43BA1B0C0524}" type="pres">
      <dgm:prSet presAssocID="{3A73E70D-86B6-4589-BB45-5A517D479B77}" presName="node" presStyleLbl="node1" presStyleIdx="4" presStyleCnt="6">
        <dgm:presLayoutVars>
          <dgm:bulletEnabled val="1"/>
        </dgm:presLayoutVars>
      </dgm:prSet>
      <dgm:spPr/>
    </dgm:pt>
    <dgm:pt modelId="{8F5B4207-00EC-4426-A692-80C504F8768E}" type="pres">
      <dgm:prSet presAssocID="{6E6926EF-7042-48CD-9A37-8FA2FE0D3B20}" presName="sibTrans" presStyleLbl="sibTrans1D1" presStyleIdx="4" presStyleCnt="5"/>
      <dgm:spPr/>
    </dgm:pt>
    <dgm:pt modelId="{E14C4B5C-4017-419F-81F8-3F87A5420575}" type="pres">
      <dgm:prSet presAssocID="{6E6926EF-7042-48CD-9A37-8FA2FE0D3B20}" presName="connectorText" presStyleLbl="sibTrans1D1" presStyleIdx="4" presStyleCnt="5"/>
      <dgm:spPr/>
    </dgm:pt>
    <dgm:pt modelId="{91C039C8-9619-4CD6-AAF2-9655C0982CFD}" type="pres">
      <dgm:prSet presAssocID="{5EBA54E2-EF30-4F3F-862D-E8C9A40FE324}" presName="node" presStyleLbl="node1" presStyleIdx="5" presStyleCnt="6">
        <dgm:presLayoutVars>
          <dgm:bulletEnabled val="1"/>
        </dgm:presLayoutVars>
      </dgm:prSet>
      <dgm:spPr/>
    </dgm:pt>
  </dgm:ptLst>
  <dgm:cxnLst>
    <dgm:cxn modelId="{CBBCB504-7FFD-4454-8C4F-C4D76A2FD836}" type="presOf" srcId="{92CAACE7-5F8D-4C14-B817-C407D1D5A6E4}" destId="{8553E063-DB24-40AD-96EC-41EDF9952302}" srcOrd="0" destOrd="0" presId="urn:microsoft.com/office/officeart/2016/7/layout/RepeatingBendingProcessNew"/>
    <dgm:cxn modelId="{2FE19F05-B14D-4214-BF7E-6B8745643DB7}" type="presOf" srcId="{6E6926EF-7042-48CD-9A37-8FA2FE0D3B20}" destId="{8F5B4207-00EC-4426-A692-80C504F8768E}" srcOrd="0" destOrd="0" presId="urn:microsoft.com/office/officeart/2016/7/layout/RepeatingBendingProcessNew"/>
    <dgm:cxn modelId="{99C30E09-AF10-4710-BB1E-CCCB6BA86BB6}" type="presOf" srcId="{B11F055C-D5DE-4DB3-A9CD-DA9879F560AF}" destId="{9501C91C-0859-4C97-B89A-723EF3E5E0F5}" srcOrd="0" destOrd="0" presId="urn:microsoft.com/office/officeart/2016/7/layout/RepeatingBendingProcessNew"/>
    <dgm:cxn modelId="{44EFAD0F-69AE-43AE-8A8B-6829E3B06138}" type="presOf" srcId="{6E6926EF-7042-48CD-9A37-8FA2FE0D3B20}" destId="{E14C4B5C-4017-419F-81F8-3F87A5420575}" srcOrd="1" destOrd="0" presId="urn:microsoft.com/office/officeart/2016/7/layout/RepeatingBendingProcessNew"/>
    <dgm:cxn modelId="{5BF1771C-2C48-4163-99E7-5D72DE1E183A}" type="presOf" srcId="{4C6C6A45-A4AC-4EF5-9521-CCC349107398}" destId="{2D2A0882-A82B-48C4-9990-14661F8EAB77}" srcOrd="1" destOrd="0" presId="urn:microsoft.com/office/officeart/2016/7/layout/RepeatingBendingProcessNew"/>
    <dgm:cxn modelId="{63566E1E-6970-41C1-8E12-F9CD9227662F}" type="presOf" srcId="{EC34B52B-DA67-4299-8592-022CA44D22D7}" destId="{FACD2A3E-5524-42E6-B7FA-FC441CEC4D24}" srcOrd="0" destOrd="0" presId="urn:microsoft.com/office/officeart/2016/7/layout/RepeatingBendingProcessNew"/>
    <dgm:cxn modelId="{2789F526-B4FF-480D-B838-FD449B4C8884}" type="presOf" srcId="{D60D9AF7-DE8B-4C08-9BFF-D224441BC83B}" destId="{73E3AD0C-8DBA-45B2-9A5F-161F6690ECC5}" srcOrd="0" destOrd="0" presId="urn:microsoft.com/office/officeart/2016/7/layout/RepeatingBendingProcessNew"/>
    <dgm:cxn modelId="{81136B2F-4F94-45A4-AD85-526ACF23D62B}" srcId="{B11F055C-D5DE-4DB3-A9CD-DA9879F560AF}" destId="{5EBA54E2-EF30-4F3F-862D-E8C9A40FE324}" srcOrd="5" destOrd="0" parTransId="{9EC335AC-FE5F-4BEB-AEB3-0F26B2354EB4}" sibTransId="{78AC97DA-5E40-49B6-A996-DBAE83B37E55}"/>
    <dgm:cxn modelId="{A865576A-75AA-43F6-8ED0-607C1557EC0F}" srcId="{B11F055C-D5DE-4DB3-A9CD-DA9879F560AF}" destId="{559F164D-173E-4AB5-A713-B05791412AB5}" srcOrd="0" destOrd="0" parTransId="{24B291C3-0013-41DB-952C-4F4EFB4C3DE2}" sibTransId="{92CAACE7-5F8D-4C14-B817-C407D1D5A6E4}"/>
    <dgm:cxn modelId="{BA3FD070-6E6D-42C8-A7B1-80A1882EA01E}" srcId="{B11F055C-D5DE-4DB3-A9CD-DA9879F560AF}" destId="{D60D9AF7-DE8B-4C08-9BFF-D224441BC83B}" srcOrd="1" destOrd="0" parTransId="{15BB3824-E5AC-49BF-A609-87620402D048}" sibTransId="{819E3243-5564-4841-B2DB-903DDEF32B84}"/>
    <dgm:cxn modelId="{D018ED54-A004-4423-9F5C-9296BDF251BB}" srcId="{B11F055C-D5DE-4DB3-A9CD-DA9879F560AF}" destId="{DB438751-8E33-4A17-B28F-9358DB41A3E0}" srcOrd="2" destOrd="0" parTransId="{FEFDB295-E704-4E8E-8FE1-F11AF6DF20AC}" sibTransId="{2845C217-6055-48B2-B7DF-9B981E46D50C}"/>
    <dgm:cxn modelId="{118C1857-86A0-4E2D-B130-62DEEA379254}" type="presOf" srcId="{819E3243-5564-4841-B2DB-903DDEF32B84}" destId="{E0031F65-6B18-4579-8FA5-90A0D2FA6F2B}" srcOrd="0" destOrd="0" presId="urn:microsoft.com/office/officeart/2016/7/layout/RepeatingBendingProcessNew"/>
    <dgm:cxn modelId="{9F84B177-84BB-4862-8249-DE22089AF0F9}" type="presOf" srcId="{5EBA54E2-EF30-4F3F-862D-E8C9A40FE324}" destId="{91C039C8-9619-4CD6-AAF2-9655C0982CFD}" srcOrd="0" destOrd="0" presId="urn:microsoft.com/office/officeart/2016/7/layout/RepeatingBendingProcessNew"/>
    <dgm:cxn modelId="{0A162E7A-75B2-442B-A0A3-9C0777E21E0E}" type="presOf" srcId="{3A73E70D-86B6-4589-BB45-5A517D479B77}" destId="{4B6A2B68-9C0F-4FAB-8628-43BA1B0C0524}" srcOrd="0" destOrd="0" presId="urn:microsoft.com/office/officeart/2016/7/layout/RepeatingBendingProcessNew"/>
    <dgm:cxn modelId="{EFE80683-E728-4F31-A007-B908155B6083}" srcId="{B11F055C-D5DE-4DB3-A9CD-DA9879F560AF}" destId="{EC34B52B-DA67-4299-8592-022CA44D22D7}" srcOrd="3" destOrd="0" parTransId="{B3E3E5E1-AC77-450E-B252-83A59FF00D1E}" sibTransId="{4C6C6A45-A4AC-4EF5-9521-CCC349107398}"/>
    <dgm:cxn modelId="{E50EE688-FD5F-4CF2-AA5D-6888D3552160}" type="presOf" srcId="{559F164D-173E-4AB5-A713-B05791412AB5}" destId="{DDF1F800-1724-4A91-AEBC-94D2761E0526}" srcOrd="0" destOrd="0" presId="urn:microsoft.com/office/officeart/2016/7/layout/RepeatingBendingProcessNew"/>
    <dgm:cxn modelId="{5B834889-714F-4C9E-8913-A062B931F7BA}" type="presOf" srcId="{819E3243-5564-4841-B2DB-903DDEF32B84}" destId="{B42913C2-3B30-457A-8F10-F62948A4384A}" srcOrd="1" destOrd="0" presId="urn:microsoft.com/office/officeart/2016/7/layout/RepeatingBendingProcessNew"/>
    <dgm:cxn modelId="{5B19C691-EDDA-4AF5-8A96-778D0B242745}" type="presOf" srcId="{2845C217-6055-48B2-B7DF-9B981E46D50C}" destId="{B4251821-411B-4C49-8258-383846BE49D0}" srcOrd="1" destOrd="0" presId="urn:microsoft.com/office/officeart/2016/7/layout/RepeatingBendingProcessNew"/>
    <dgm:cxn modelId="{20F2C4D2-A18D-4D48-B215-FB337FD8B9CE}" type="presOf" srcId="{DB438751-8E33-4A17-B28F-9358DB41A3E0}" destId="{38D670E3-9500-4687-AB21-488A26341657}" srcOrd="0" destOrd="0" presId="urn:microsoft.com/office/officeart/2016/7/layout/RepeatingBendingProcessNew"/>
    <dgm:cxn modelId="{D3AC3EE7-1CB6-46DB-8C69-F0416F1A1A94}" type="presOf" srcId="{4C6C6A45-A4AC-4EF5-9521-CCC349107398}" destId="{551788C5-0618-41EF-999B-8BE6C54103BD}" srcOrd="0" destOrd="0" presId="urn:microsoft.com/office/officeart/2016/7/layout/RepeatingBendingProcessNew"/>
    <dgm:cxn modelId="{C3080DED-67D5-4B70-BF00-BA7E05EB6806}" srcId="{B11F055C-D5DE-4DB3-A9CD-DA9879F560AF}" destId="{3A73E70D-86B6-4589-BB45-5A517D479B77}" srcOrd="4" destOrd="0" parTransId="{3835B32D-080D-48F8-A44C-E4145D25F194}" sibTransId="{6E6926EF-7042-48CD-9A37-8FA2FE0D3B20}"/>
    <dgm:cxn modelId="{0306A4ED-2AA4-4F14-BB6B-84847CD3B06C}" type="presOf" srcId="{2845C217-6055-48B2-B7DF-9B981E46D50C}" destId="{457E4290-3094-4123-94BC-BD08B3355D9D}" srcOrd="0" destOrd="0" presId="urn:microsoft.com/office/officeart/2016/7/layout/RepeatingBendingProcessNew"/>
    <dgm:cxn modelId="{0E9D44FF-228B-4442-A43F-C50056152DE2}" type="presOf" srcId="{92CAACE7-5F8D-4C14-B817-C407D1D5A6E4}" destId="{56980A59-34E9-40E0-B4EF-E7B0E222EDAF}" srcOrd="1" destOrd="0" presId="urn:microsoft.com/office/officeart/2016/7/layout/RepeatingBendingProcessNew"/>
    <dgm:cxn modelId="{2F1F5394-1894-42C2-B058-5857D2A41577}" type="presParOf" srcId="{9501C91C-0859-4C97-B89A-723EF3E5E0F5}" destId="{DDF1F800-1724-4A91-AEBC-94D2761E0526}" srcOrd="0" destOrd="0" presId="urn:microsoft.com/office/officeart/2016/7/layout/RepeatingBendingProcessNew"/>
    <dgm:cxn modelId="{88209FC5-235F-4DFD-A7BF-FAC504E3D5F2}" type="presParOf" srcId="{9501C91C-0859-4C97-B89A-723EF3E5E0F5}" destId="{8553E063-DB24-40AD-96EC-41EDF9952302}" srcOrd="1" destOrd="0" presId="urn:microsoft.com/office/officeart/2016/7/layout/RepeatingBendingProcessNew"/>
    <dgm:cxn modelId="{326DF16E-9F2E-41FA-A325-02F13C34BE5F}" type="presParOf" srcId="{8553E063-DB24-40AD-96EC-41EDF9952302}" destId="{56980A59-34E9-40E0-B4EF-E7B0E222EDAF}" srcOrd="0" destOrd="0" presId="urn:microsoft.com/office/officeart/2016/7/layout/RepeatingBendingProcessNew"/>
    <dgm:cxn modelId="{ED96DE6B-AE72-4B99-94CA-0C05D72BE83D}" type="presParOf" srcId="{9501C91C-0859-4C97-B89A-723EF3E5E0F5}" destId="{73E3AD0C-8DBA-45B2-9A5F-161F6690ECC5}" srcOrd="2" destOrd="0" presId="urn:microsoft.com/office/officeart/2016/7/layout/RepeatingBendingProcessNew"/>
    <dgm:cxn modelId="{4B4D9879-657E-475F-85F3-BC545B247786}" type="presParOf" srcId="{9501C91C-0859-4C97-B89A-723EF3E5E0F5}" destId="{E0031F65-6B18-4579-8FA5-90A0D2FA6F2B}" srcOrd="3" destOrd="0" presId="urn:microsoft.com/office/officeart/2016/7/layout/RepeatingBendingProcessNew"/>
    <dgm:cxn modelId="{6328F598-67F8-4561-A64A-1FC32674DABA}" type="presParOf" srcId="{E0031F65-6B18-4579-8FA5-90A0D2FA6F2B}" destId="{B42913C2-3B30-457A-8F10-F62948A4384A}" srcOrd="0" destOrd="0" presId="urn:microsoft.com/office/officeart/2016/7/layout/RepeatingBendingProcessNew"/>
    <dgm:cxn modelId="{27A4D271-B820-4A5F-A9EC-3ACA60146B60}" type="presParOf" srcId="{9501C91C-0859-4C97-B89A-723EF3E5E0F5}" destId="{38D670E3-9500-4687-AB21-488A26341657}" srcOrd="4" destOrd="0" presId="urn:microsoft.com/office/officeart/2016/7/layout/RepeatingBendingProcessNew"/>
    <dgm:cxn modelId="{ADCF6CD3-1B00-4C05-8A53-B244F08DB52E}" type="presParOf" srcId="{9501C91C-0859-4C97-B89A-723EF3E5E0F5}" destId="{457E4290-3094-4123-94BC-BD08B3355D9D}" srcOrd="5" destOrd="0" presId="urn:microsoft.com/office/officeart/2016/7/layout/RepeatingBendingProcessNew"/>
    <dgm:cxn modelId="{D45B6274-0913-4461-864F-6585E618196D}" type="presParOf" srcId="{457E4290-3094-4123-94BC-BD08B3355D9D}" destId="{B4251821-411B-4C49-8258-383846BE49D0}" srcOrd="0" destOrd="0" presId="urn:microsoft.com/office/officeart/2016/7/layout/RepeatingBendingProcessNew"/>
    <dgm:cxn modelId="{A41D4A1F-A547-43CE-822A-434C9D7D1091}" type="presParOf" srcId="{9501C91C-0859-4C97-B89A-723EF3E5E0F5}" destId="{FACD2A3E-5524-42E6-B7FA-FC441CEC4D24}" srcOrd="6" destOrd="0" presId="urn:microsoft.com/office/officeart/2016/7/layout/RepeatingBendingProcessNew"/>
    <dgm:cxn modelId="{06090625-26D9-401B-9925-A61F34F4CF18}" type="presParOf" srcId="{9501C91C-0859-4C97-B89A-723EF3E5E0F5}" destId="{551788C5-0618-41EF-999B-8BE6C54103BD}" srcOrd="7" destOrd="0" presId="urn:microsoft.com/office/officeart/2016/7/layout/RepeatingBendingProcessNew"/>
    <dgm:cxn modelId="{B0F63310-6F10-4B12-B757-B26C33CF849F}" type="presParOf" srcId="{551788C5-0618-41EF-999B-8BE6C54103BD}" destId="{2D2A0882-A82B-48C4-9990-14661F8EAB77}" srcOrd="0" destOrd="0" presId="urn:microsoft.com/office/officeart/2016/7/layout/RepeatingBendingProcessNew"/>
    <dgm:cxn modelId="{1FE1DE86-3157-4AE6-A66B-4648A0A987C8}" type="presParOf" srcId="{9501C91C-0859-4C97-B89A-723EF3E5E0F5}" destId="{4B6A2B68-9C0F-4FAB-8628-43BA1B0C0524}" srcOrd="8" destOrd="0" presId="urn:microsoft.com/office/officeart/2016/7/layout/RepeatingBendingProcessNew"/>
    <dgm:cxn modelId="{4AD4F610-4F39-49D2-B050-69F43A44F76A}" type="presParOf" srcId="{9501C91C-0859-4C97-B89A-723EF3E5E0F5}" destId="{8F5B4207-00EC-4426-A692-80C504F8768E}" srcOrd="9" destOrd="0" presId="urn:microsoft.com/office/officeart/2016/7/layout/RepeatingBendingProcessNew"/>
    <dgm:cxn modelId="{57757A49-7108-4AE4-9232-C5B712E1202B}" type="presParOf" srcId="{8F5B4207-00EC-4426-A692-80C504F8768E}" destId="{E14C4B5C-4017-419F-81F8-3F87A5420575}" srcOrd="0" destOrd="0" presId="urn:microsoft.com/office/officeart/2016/7/layout/RepeatingBendingProcessNew"/>
    <dgm:cxn modelId="{C31E4DA2-53D1-4742-9DD1-24CA462F7845}" type="presParOf" srcId="{9501C91C-0859-4C97-B89A-723EF3E5E0F5}" destId="{91C039C8-9619-4CD6-AAF2-9655C0982CFD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D7EE06-252B-472E-A170-E618BFB969E9}">
      <dsp:nvSpPr>
        <dsp:cNvPr id="0" name=""/>
        <dsp:cNvSpPr/>
      </dsp:nvSpPr>
      <dsp:spPr>
        <a:xfrm>
          <a:off x="962" y="63201"/>
          <a:ext cx="3151784" cy="315178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kern="1200" baseline="0" dirty="0"/>
            <a:t>A LOT!!!</a:t>
          </a:r>
          <a:endParaRPr lang="en-US" sz="2100" kern="1200" dirty="0"/>
        </a:p>
      </dsp:txBody>
      <dsp:txXfrm>
        <a:off x="462530" y="524769"/>
        <a:ext cx="2228648" cy="2228648"/>
      </dsp:txXfrm>
    </dsp:sp>
    <dsp:sp modelId="{A51258DF-3B58-4871-9649-0F46EDE6B487}">
      <dsp:nvSpPr>
        <dsp:cNvPr id="0" name=""/>
        <dsp:cNvSpPr/>
      </dsp:nvSpPr>
      <dsp:spPr>
        <a:xfrm rot="5400000">
          <a:off x="3412768" y="1221482"/>
          <a:ext cx="1103124" cy="835222"/>
        </a:xfrm>
        <a:prstGeom prst="triangl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A177C9-C4C4-42C9-AAAC-B13C52E65E2F}">
      <dsp:nvSpPr>
        <dsp:cNvPr id="0" name=""/>
        <dsp:cNvSpPr/>
      </dsp:nvSpPr>
      <dsp:spPr>
        <a:xfrm>
          <a:off x="4728638" y="63201"/>
          <a:ext cx="3151784" cy="315178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1" kern="1200" baseline="0" dirty="0"/>
            <a:t>But it isn’t complicated, just a lot of rules for making your own type</a:t>
          </a:r>
          <a:endParaRPr lang="en-US" sz="2100" kern="1200" dirty="0"/>
        </a:p>
      </dsp:txBody>
      <dsp:txXfrm>
        <a:off x="5190206" y="524769"/>
        <a:ext cx="2228648" cy="22286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53E063-DB24-40AD-96EC-41EDF9952302}">
      <dsp:nvSpPr>
        <dsp:cNvPr id="0" name=""/>
        <dsp:cNvSpPr/>
      </dsp:nvSpPr>
      <dsp:spPr>
        <a:xfrm>
          <a:off x="2280227" y="650433"/>
          <a:ext cx="49199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91992" y="45720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513159" y="693538"/>
        <a:ext cx="26129" cy="5231"/>
      </dsp:txXfrm>
    </dsp:sp>
    <dsp:sp modelId="{DDF1F800-1724-4A91-AEBC-94D2761E0526}">
      <dsp:nvSpPr>
        <dsp:cNvPr id="0" name=""/>
        <dsp:cNvSpPr/>
      </dsp:nvSpPr>
      <dsp:spPr>
        <a:xfrm>
          <a:off x="9884" y="14510"/>
          <a:ext cx="2272143" cy="136328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337" tIns="116868" rIns="111337" bIns="11686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baseline="0"/>
            <a:t>Friends:</a:t>
          </a:r>
          <a:endParaRPr lang="en-US" sz="1200" kern="1200"/>
        </a:p>
      </dsp:txBody>
      <dsp:txXfrm>
        <a:off x="9884" y="14510"/>
        <a:ext cx="2272143" cy="1363286"/>
      </dsp:txXfrm>
    </dsp:sp>
    <dsp:sp modelId="{E0031F65-6B18-4579-8FA5-90A0D2FA6F2B}">
      <dsp:nvSpPr>
        <dsp:cNvPr id="0" name=""/>
        <dsp:cNvSpPr/>
      </dsp:nvSpPr>
      <dsp:spPr>
        <a:xfrm>
          <a:off x="5074964" y="650433"/>
          <a:ext cx="49199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91992" y="45720"/>
              </a:lnTo>
            </a:path>
          </a:pathLst>
        </a:custGeom>
        <a:noFill/>
        <a:ln w="9525" cap="flat" cmpd="sng" algn="ctr">
          <a:solidFill>
            <a:schemeClr val="accent5">
              <a:hueOff val="-5021068"/>
              <a:satOff val="169"/>
              <a:lumOff val="-1764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307895" y="693538"/>
        <a:ext cx="26129" cy="5231"/>
      </dsp:txXfrm>
    </dsp:sp>
    <dsp:sp modelId="{73E3AD0C-8DBA-45B2-9A5F-161F6690ECC5}">
      <dsp:nvSpPr>
        <dsp:cNvPr id="0" name=""/>
        <dsp:cNvSpPr/>
      </dsp:nvSpPr>
      <dsp:spPr>
        <a:xfrm>
          <a:off x="2804620" y="14510"/>
          <a:ext cx="2272143" cy="1363286"/>
        </a:xfrm>
        <a:prstGeom prst="rect">
          <a:avLst/>
        </a:prstGeom>
        <a:solidFill>
          <a:schemeClr val="accent5">
            <a:hueOff val="-4016855"/>
            <a:satOff val="135"/>
            <a:lumOff val="-141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337" tIns="116868" rIns="111337" bIns="11686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baseline="0"/>
            <a:t>If one class has fields whose type is of a second class</a:t>
          </a:r>
          <a:endParaRPr lang="en-US" sz="1200" kern="1200"/>
        </a:p>
      </dsp:txBody>
      <dsp:txXfrm>
        <a:off x="2804620" y="14510"/>
        <a:ext cx="2272143" cy="1363286"/>
      </dsp:txXfrm>
    </dsp:sp>
    <dsp:sp modelId="{457E4290-3094-4123-94BC-BD08B3355D9D}">
      <dsp:nvSpPr>
        <dsp:cNvPr id="0" name=""/>
        <dsp:cNvSpPr/>
      </dsp:nvSpPr>
      <dsp:spPr>
        <a:xfrm>
          <a:off x="1145956" y="1375997"/>
          <a:ext cx="5589472" cy="491992"/>
        </a:xfrm>
        <a:custGeom>
          <a:avLst/>
          <a:gdLst/>
          <a:ahLst/>
          <a:cxnLst/>
          <a:rect l="0" t="0" r="0" b="0"/>
          <a:pathLst>
            <a:path>
              <a:moveTo>
                <a:pt x="5589472" y="0"/>
              </a:moveTo>
              <a:lnTo>
                <a:pt x="5589472" y="263096"/>
              </a:lnTo>
              <a:lnTo>
                <a:pt x="0" y="263096"/>
              </a:lnTo>
              <a:lnTo>
                <a:pt x="0" y="491992"/>
              </a:lnTo>
            </a:path>
          </a:pathLst>
        </a:custGeom>
        <a:noFill/>
        <a:ln w="9525" cap="flat" cmpd="sng" algn="ctr">
          <a:solidFill>
            <a:schemeClr val="accent5">
              <a:hueOff val="-10042137"/>
              <a:satOff val="337"/>
              <a:lumOff val="-352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800346" y="1619377"/>
        <a:ext cx="280692" cy="5231"/>
      </dsp:txXfrm>
    </dsp:sp>
    <dsp:sp modelId="{38D670E3-9500-4687-AB21-488A26341657}">
      <dsp:nvSpPr>
        <dsp:cNvPr id="0" name=""/>
        <dsp:cNvSpPr/>
      </dsp:nvSpPr>
      <dsp:spPr>
        <a:xfrm>
          <a:off x="5599357" y="14510"/>
          <a:ext cx="2272143" cy="1363286"/>
        </a:xfrm>
        <a:prstGeom prst="rect">
          <a:avLst/>
        </a:prstGeom>
        <a:solidFill>
          <a:schemeClr val="accent5">
            <a:hueOff val="-8033709"/>
            <a:satOff val="270"/>
            <a:lumOff val="-282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337" tIns="116868" rIns="111337" bIns="11686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baseline="0"/>
            <a:t>And </a:t>
          </a:r>
          <a:endParaRPr lang="en-US" sz="1200" kern="1200"/>
        </a:p>
      </dsp:txBody>
      <dsp:txXfrm>
        <a:off x="5599357" y="14510"/>
        <a:ext cx="2272143" cy="1363286"/>
      </dsp:txXfrm>
    </dsp:sp>
    <dsp:sp modelId="{551788C5-0618-41EF-999B-8BE6C54103BD}">
      <dsp:nvSpPr>
        <dsp:cNvPr id="0" name=""/>
        <dsp:cNvSpPr/>
      </dsp:nvSpPr>
      <dsp:spPr>
        <a:xfrm>
          <a:off x="2280227" y="2536313"/>
          <a:ext cx="49199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91992" y="45720"/>
              </a:lnTo>
            </a:path>
          </a:pathLst>
        </a:custGeom>
        <a:noFill/>
        <a:ln w="9525" cap="flat" cmpd="sng" algn="ctr">
          <a:solidFill>
            <a:schemeClr val="accent5">
              <a:hueOff val="-15063204"/>
              <a:satOff val="506"/>
              <a:lumOff val="-5293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513159" y="2579417"/>
        <a:ext cx="26129" cy="5231"/>
      </dsp:txXfrm>
    </dsp:sp>
    <dsp:sp modelId="{FACD2A3E-5524-42E6-B7FA-FC441CEC4D24}">
      <dsp:nvSpPr>
        <dsp:cNvPr id="0" name=""/>
        <dsp:cNvSpPr/>
      </dsp:nvSpPr>
      <dsp:spPr>
        <a:xfrm>
          <a:off x="9884" y="1900389"/>
          <a:ext cx="2272143" cy="1363286"/>
        </a:xfrm>
        <a:prstGeom prst="rect">
          <a:avLst/>
        </a:prstGeom>
        <a:solidFill>
          <a:schemeClr val="accent5">
            <a:hueOff val="-12050565"/>
            <a:satOff val="404"/>
            <a:lumOff val="-423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337" tIns="116868" rIns="111337" bIns="11686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baseline="0"/>
            <a:t>The fields are going to access the fields in the second class that are private (which is the default)</a:t>
          </a:r>
          <a:endParaRPr lang="en-US" sz="1200" kern="1200"/>
        </a:p>
      </dsp:txBody>
      <dsp:txXfrm>
        <a:off x="9884" y="1900389"/>
        <a:ext cx="2272143" cy="1363286"/>
      </dsp:txXfrm>
    </dsp:sp>
    <dsp:sp modelId="{8F5B4207-00EC-4426-A692-80C504F8768E}">
      <dsp:nvSpPr>
        <dsp:cNvPr id="0" name=""/>
        <dsp:cNvSpPr/>
      </dsp:nvSpPr>
      <dsp:spPr>
        <a:xfrm>
          <a:off x="5074964" y="2536313"/>
          <a:ext cx="49199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91992" y="45720"/>
              </a:lnTo>
            </a:path>
          </a:pathLst>
        </a:custGeom>
        <a:noFill/>
        <a:ln w="9525" cap="flat" cmpd="sng" algn="ctr">
          <a:solidFill>
            <a:schemeClr val="accent5">
              <a:hueOff val="-20084273"/>
              <a:satOff val="674"/>
              <a:lumOff val="-7057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307895" y="2579417"/>
        <a:ext cx="26129" cy="5231"/>
      </dsp:txXfrm>
    </dsp:sp>
    <dsp:sp modelId="{4B6A2B68-9C0F-4FAB-8628-43BA1B0C0524}">
      <dsp:nvSpPr>
        <dsp:cNvPr id="0" name=""/>
        <dsp:cNvSpPr/>
      </dsp:nvSpPr>
      <dsp:spPr>
        <a:xfrm>
          <a:off x="2804620" y="1900389"/>
          <a:ext cx="2272143" cy="1363286"/>
        </a:xfrm>
        <a:prstGeom prst="rect">
          <a:avLst/>
        </a:prstGeom>
        <a:solidFill>
          <a:schemeClr val="accent5">
            <a:hueOff val="-16067419"/>
            <a:satOff val="539"/>
            <a:lumOff val="-564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337" tIns="116868" rIns="111337" bIns="11686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baseline="0"/>
            <a:t>In the second class’s .hpp (declaration) file, make the first class be its friend</a:t>
          </a:r>
          <a:endParaRPr lang="en-US" sz="1200" kern="1200"/>
        </a:p>
      </dsp:txBody>
      <dsp:txXfrm>
        <a:off x="2804620" y="1900389"/>
        <a:ext cx="2272143" cy="1363286"/>
      </dsp:txXfrm>
    </dsp:sp>
    <dsp:sp modelId="{91C039C8-9619-4CD6-AAF2-9655C0982CFD}">
      <dsp:nvSpPr>
        <dsp:cNvPr id="0" name=""/>
        <dsp:cNvSpPr/>
      </dsp:nvSpPr>
      <dsp:spPr>
        <a:xfrm>
          <a:off x="5599357" y="1900389"/>
          <a:ext cx="2272143" cy="1363286"/>
        </a:xfrm>
        <a:prstGeom prst="rect">
          <a:avLst/>
        </a:prstGeom>
        <a:solidFill>
          <a:schemeClr val="accent5">
            <a:hueOff val="-20084273"/>
            <a:satOff val="674"/>
            <a:lumOff val="-70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337" tIns="116868" rIns="111337" bIns="11686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baseline="0"/>
            <a:t>Then the first class’s fields of type second class can access the second class’s private fields.</a:t>
          </a:r>
          <a:endParaRPr lang="en-US" sz="1200" kern="1200"/>
        </a:p>
      </dsp:txBody>
      <dsp:txXfrm>
        <a:off x="5599357" y="1900389"/>
        <a:ext cx="2272143" cy="13632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B0F7D69-D93C-4C38-A23D-76E000D691CD}"/>
              </a:ext>
            </a:extLst>
          </p:cNvPr>
          <p:cNvSpPr/>
          <p:nvPr/>
        </p:nvSpPr>
        <p:spPr>
          <a:xfrm>
            <a:off x="0" y="0"/>
            <a:ext cx="3496422" cy="6858000"/>
          </a:xfrm>
          <a:custGeom>
            <a:avLst/>
            <a:gdLst>
              <a:gd name="connsiteX0" fmla="*/ 0 w 3496422"/>
              <a:gd name="connsiteY0" fmla="*/ 0 h 6858000"/>
              <a:gd name="connsiteX1" fmla="*/ 1873399 w 3496422"/>
              <a:gd name="connsiteY1" fmla="*/ 0 h 6858000"/>
              <a:gd name="connsiteX2" fmla="*/ 1895523 w 3496422"/>
              <a:gd name="connsiteY2" fmla="*/ 14997 h 6858000"/>
              <a:gd name="connsiteX3" fmla="*/ 3496422 w 3496422"/>
              <a:gd name="connsiteY3" fmla="*/ 3621656 h 6858000"/>
              <a:gd name="connsiteX4" fmla="*/ 1622072 w 3496422"/>
              <a:gd name="connsiteY4" fmla="*/ 6374814 h 6858000"/>
              <a:gd name="connsiteX5" fmla="*/ 1105424 w 3496422"/>
              <a:gd name="connsiteY5" fmla="*/ 6780599 h 6858000"/>
              <a:gd name="connsiteX6" fmla="*/ 993668 w 3496422"/>
              <a:gd name="connsiteY6" fmla="*/ 6858000 h 6858000"/>
              <a:gd name="connsiteX7" fmla="*/ 0 w 349642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4295" y="1346268"/>
            <a:ext cx="7060135" cy="3285207"/>
          </a:xfrm>
        </p:spPr>
        <p:txBody>
          <a:bodyPr anchor="b">
            <a:noAutofit/>
          </a:bodyPr>
          <a:lstStyle>
            <a:lvl1pPr algn="l">
              <a:lnSpc>
                <a:spcPct val="120000"/>
              </a:lnSpc>
              <a:defRPr sz="5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2312" y="4631475"/>
            <a:ext cx="7052117" cy="1150200"/>
          </a:xfrm>
        </p:spPr>
        <p:txBody>
          <a:bodyPr lIns="109728" tIns="109728" rIns="109728" bIns="91440"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23E5C65-E22A-4865-9449-10140D62B6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54295" y="617415"/>
            <a:ext cx="7123723" cy="457200"/>
          </a:xfrm>
        </p:spPr>
        <p:txBody>
          <a:bodyPr/>
          <a:lstStyle>
            <a:lvl1pPr algn="l">
              <a:defRPr/>
            </a:lvl1pPr>
          </a:lstStyle>
          <a:p>
            <a:fld id="{12241623-A064-4BED-B073-BA4D61433402}" type="datetime1">
              <a:rPr lang="en-US" smtClean="0"/>
              <a:t>2/18/2022</a:t>
            </a:fld>
            <a:endParaRPr lang="en-US" dirty="0"/>
          </a:p>
        </p:txBody>
      </p:sp>
      <p:sp>
        <p:nvSpPr>
          <p:cNvPr id="24" name="Footer Placeholder 23">
            <a:extLst>
              <a:ext uri="{FF2B5EF4-FFF2-40B4-BE49-F238E27FC236}">
                <a16:creationId xmlns:a16="http://schemas.microsoft.com/office/drawing/2014/main" id="{EF9C3DE0-E7F5-4B4D-B5AF-CDE724CE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5" y="6170490"/>
            <a:ext cx="5588349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48C1E146-840A-4217-B63E-62E5CF89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5600" y="6170490"/>
            <a:ext cx="1198829" cy="457200"/>
          </a:xfrm>
        </p:spPr>
        <p:txBody>
          <a:bodyPr/>
          <a:lstStyle>
            <a:lvl1pPr algn="r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CD419D4-EA9D-42D9-BF62-B07F0B7B672B}"/>
              </a:ext>
            </a:extLst>
          </p:cNvPr>
          <p:cNvSpPr/>
          <p:nvPr/>
        </p:nvSpPr>
        <p:spPr>
          <a:xfrm>
            <a:off x="1375409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C6FEC9B-9608-4181-A9E5-A1B80E72021C}"/>
              </a:ext>
            </a:extLst>
          </p:cNvPr>
          <p:cNvSpPr/>
          <p:nvPr/>
        </p:nvSpPr>
        <p:spPr>
          <a:xfrm>
            <a:off x="1155402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B1564ED-F26F-451D-97D6-A6EC3E83FD55}"/>
              </a:ext>
            </a:extLst>
          </p:cNvPr>
          <p:cNvSpPr/>
          <p:nvPr/>
        </p:nvSpPr>
        <p:spPr>
          <a:xfrm>
            <a:off x="924161" y="0"/>
            <a:ext cx="2261351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8070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397E4A-EB6A-4FA6-AA4F-69EA0C70F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ED0C-1DA7-41F0-94CF-6218B1FEDFF1}" type="datetime1">
              <a:rPr lang="en-US" smtClean="0"/>
              <a:t>2/18/2022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1A2F5D-7AC4-4F91-965A-7B6A45D6F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E8B86-CDB8-482F-9D9F-1BFDA3638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899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EECF02AB-6034-4B88-BC5A-7C17CB0EF809}" type="datetime1">
              <a:rPr lang="en-US" smtClean="0"/>
              <a:t>2/18/2022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150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6923EF53-7767-4C94-BEF6-D4529279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E5F3-28EE-488F-BD53-B744C06C3DEC}" type="datetime1">
              <a:rPr lang="en-US" smtClean="0"/>
              <a:t>2/18/2022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CF12700-F905-4CFA-970C-C81E05A64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DA1B1EE2-BCA3-432B-A32D-B04C7F1DD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820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84A89F5-6982-40AE-8108-88B93E85C8FF}"/>
              </a:ext>
            </a:extLst>
          </p:cNvPr>
          <p:cNvGrpSpPr/>
          <p:nvPr/>
        </p:nvGrpSpPr>
        <p:grpSpPr>
          <a:xfrm>
            <a:off x="3124577" y="0"/>
            <a:ext cx="4389519" cy="2916937"/>
            <a:chOff x="3124577" y="0"/>
            <a:chExt cx="4389519" cy="2916937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80BED93-E30B-4492-A268-84C33CA4F067}"/>
                </a:ext>
              </a:extLst>
            </p:cNvPr>
            <p:cNvSpPr/>
            <p:nvPr/>
          </p:nvSpPr>
          <p:spPr>
            <a:xfrm>
              <a:off x="3320637" y="0"/>
              <a:ext cx="4013331" cy="2742133"/>
            </a:xfrm>
            <a:custGeom>
              <a:avLst/>
              <a:gdLst>
                <a:gd name="connsiteX0" fmla="*/ 294151 w 4013331"/>
                <a:gd name="connsiteY0" fmla="*/ 0 h 2742133"/>
                <a:gd name="connsiteX1" fmla="*/ 3844057 w 4013331"/>
                <a:gd name="connsiteY1" fmla="*/ 0 h 2742133"/>
                <a:gd name="connsiteX2" fmla="*/ 3892490 w 4013331"/>
                <a:gd name="connsiteY2" fmla="*/ 131440 h 2742133"/>
                <a:gd name="connsiteX3" fmla="*/ 4013331 w 4013331"/>
                <a:gd name="connsiteY3" fmla="*/ 941251 h 2742133"/>
                <a:gd name="connsiteX4" fmla="*/ 3804827 w 4013331"/>
                <a:gd name="connsiteY4" fmla="*/ 1540292 h 2742133"/>
                <a:gd name="connsiteX5" fmla="*/ 3187498 w 4013331"/>
                <a:gd name="connsiteY5" fmla="*/ 2098087 h 2742133"/>
                <a:gd name="connsiteX6" fmla="*/ 3051769 w 4013331"/>
                <a:gd name="connsiteY6" fmla="*/ 2204787 h 2742133"/>
                <a:gd name="connsiteX7" fmla="*/ 1936476 w 4013331"/>
                <a:gd name="connsiteY7" fmla="*/ 2742133 h 2742133"/>
                <a:gd name="connsiteX8" fmla="*/ 467303 w 4013331"/>
                <a:gd name="connsiteY8" fmla="*/ 1868695 h 2742133"/>
                <a:gd name="connsiteX9" fmla="*/ 310732 w 4013331"/>
                <a:gd name="connsiteY9" fmla="*/ 1645244 h 2742133"/>
                <a:gd name="connsiteX10" fmla="*/ 0 w 4013331"/>
                <a:gd name="connsiteY10" fmla="*/ 941251 h 2742133"/>
                <a:gd name="connsiteX11" fmla="*/ 187749 w 4013331"/>
                <a:gd name="connsiteY11" fmla="*/ 183076 h 2742133"/>
                <a:gd name="connsiteX12" fmla="*/ 288888 w 4013331"/>
                <a:gd name="connsiteY12" fmla="*/ 7329 h 2742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13331" h="2742133">
                  <a:moveTo>
                    <a:pt x="294151" y="0"/>
                  </a:moveTo>
                  <a:lnTo>
                    <a:pt x="3844057" y="0"/>
                  </a:lnTo>
                  <a:lnTo>
                    <a:pt x="3892490" y="131440"/>
                  </a:lnTo>
                  <a:cubicBezTo>
                    <a:pt x="3971777" y="378867"/>
                    <a:pt x="4013331" y="652783"/>
                    <a:pt x="4013331" y="941251"/>
                  </a:cubicBezTo>
                  <a:cubicBezTo>
                    <a:pt x="4013331" y="1171430"/>
                    <a:pt x="3948997" y="1356167"/>
                    <a:pt x="3804827" y="1540292"/>
                  </a:cubicBezTo>
                  <a:cubicBezTo>
                    <a:pt x="3654026" y="1732895"/>
                    <a:pt x="3427436" y="1910292"/>
                    <a:pt x="3187498" y="2098087"/>
                  </a:cubicBezTo>
                  <a:cubicBezTo>
                    <a:pt x="3143231" y="2132693"/>
                    <a:pt x="3097499" y="2168522"/>
                    <a:pt x="3051769" y="2204787"/>
                  </a:cubicBezTo>
                  <a:cubicBezTo>
                    <a:pt x="2642425" y="2529345"/>
                    <a:pt x="2343664" y="2742133"/>
                    <a:pt x="1936476" y="2742133"/>
                  </a:cubicBezTo>
                  <a:cubicBezTo>
                    <a:pt x="1316045" y="2742133"/>
                    <a:pt x="876647" y="2480932"/>
                    <a:pt x="467303" y="1868695"/>
                  </a:cubicBezTo>
                  <a:cubicBezTo>
                    <a:pt x="413736" y="1788559"/>
                    <a:pt x="361372" y="1715679"/>
                    <a:pt x="310732" y="1645244"/>
                  </a:cubicBezTo>
                  <a:cubicBezTo>
                    <a:pt x="100850" y="1353195"/>
                    <a:pt x="0" y="1201315"/>
                    <a:pt x="0" y="941251"/>
                  </a:cubicBezTo>
                  <a:cubicBezTo>
                    <a:pt x="0" y="683021"/>
                    <a:pt x="63214" y="427935"/>
                    <a:pt x="187749" y="183076"/>
                  </a:cubicBezTo>
                  <a:cubicBezTo>
                    <a:pt x="218215" y="123194"/>
                    <a:pt x="251953" y="64578"/>
                    <a:pt x="288888" y="7329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965F60C1-CD8B-4326-9B24-3D197CF382A6}"/>
                </a:ext>
              </a:extLst>
            </p:cNvPr>
            <p:cNvSpPr/>
            <p:nvPr/>
          </p:nvSpPr>
          <p:spPr>
            <a:xfrm>
              <a:off x="3566319" y="0"/>
              <a:ext cx="3401415" cy="2440484"/>
            </a:xfrm>
            <a:custGeom>
              <a:avLst/>
              <a:gdLst>
                <a:gd name="connsiteX0" fmla="*/ 332917 w 3401415"/>
                <a:gd name="connsiteY0" fmla="*/ 0 h 2440484"/>
                <a:gd name="connsiteX1" fmla="*/ 3207137 w 3401415"/>
                <a:gd name="connsiteY1" fmla="*/ 0 h 2440484"/>
                <a:gd name="connsiteX2" fmla="*/ 3242654 w 3401415"/>
                <a:gd name="connsiteY2" fmla="*/ 74937 h 2440484"/>
                <a:gd name="connsiteX3" fmla="*/ 3401415 w 3401415"/>
                <a:gd name="connsiteY3" fmla="*/ 914184 h 2440484"/>
                <a:gd name="connsiteX4" fmla="*/ 3224702 w 3401415"/>
                <a:gd name="connsiteY4" fmla="*/ 1421888 h 2440484"/>
                <a:gd name="connsiteX5" fmla="*/ 2701498 w 3401415"/>
                <a:gd name="connsiteY5" fmla="*/ 1894635 h 2440484"/>
                <a:gd name="connsiteX6" fmla="*/ 2586463 w 3401415"/>
                <a:gd name="connsiteY6" fmla="*/ 1985068 h 2440484"/>
                <a:gd name="connsiteX7" fmla="*/ 1641219 w 3401415"/>
                <a:gd name="connsiteY7" fmla="*/ 2440484 h 2440484"/>
                <a:gd name="connsiteX8" fmla="*/ 396053 w 3401415"/>
                <a:gd name="connsiteY8" fmla="*/ 1700219 h 2440484"/>
                <a:gd name="connsiteX9" fmla="*/ 263354 w 3401415"/>
                <a:gd name="connsiteY9" fmla="*/ 1510839 h 2440484"/>
                <a:gd name="connsiteX10" fmla="*/ 0 w 3401415"/>
                <a:gd name="connsiteY10" fmla="*/ 914184 h 2440484"/>
                <a:gd name="connsiteX11" fmla="*/ 159122 w 3401415"/>
                <a:gd name="connsiteY11" fmla="*/ 271610 h 2440484"/>
                <a:gd name="connsiteX12" fmla="*/ 244841 w 3401415"/>
                <a:gd name="connsiteY12" fmla="*/ 122658 h 2440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01415" h="2440484">
                  <a:moveTo>
                    <a:pt x="332917" y="0"/>
                  </a:moveTo>
                  <a:lnTo>
                    <a:pt x="3207137" y="0"/>
                  </a:lnTo>
                  <a:lnTo>
                    <a:pt x="3242654" y="74937"/>
                  </a:lnTo>
                  <a:cubicBezTo>
                    <a:pt x="3346386" y="322243"/>
                    <a:pt x="3401415" y="608579"/>
                    <a:pt x="3401415" y="914184"/>
                  </a:cubicBezTo>
                  <a:cubicBezTo>
                    <a:pt x="3401415" y="1109268"/>
                    <a:pt x="3346890" y="1265837"/>
                    <a:pt x="3224702" y="1421888"/>
                  </a:cubicBezTo>
                  <a:cubicBezTo>
                    <a:pt x="3096894" y="1585125"/>
                    <a:pt x="2904852" y="1735475"/>
                    <a:pt x="2701498" y="1894635"/>
                  </a:cubicBezTo>
                  <a:cubicBezTo>
                    <a:pt x="2663980" y="1923966"/>
                    <a:pt x="2625221" y="1954332"/>
                    <a:pt x="2586463" y="1985068"/>
                  </a:cubicBezTo>
                  <a:cubicBezTo>
                    <a:pt x="2239532" y="2260140"/>
                    <a:pt x="1986324" y="2440484"/>
                    <a:pt x="1641219" y="2440484"/>
                  </a:cubicBezTo>
                  <a:cubicBezTo>
                    <a:pt x="1115386" y="2440484"/>
                    <a:pt x="742984" y="2219109"/>
                    <a:pt x="396053" y="1700219"/>
                  </a:cubicBezTo>
                  <a:cubicBezTo>
                    <a:pt x="350653" y="1632303"/>
                    <a:pt x="306273" y="1570535"/>
                    <a:pt x="263354" y="1510839"/>
                  </a:cubicBezTo>
                  <a:cubicBezTo>
                    <a:pt x="85473" y="1263318"/>
                    <a:pt x="0" y="1134597"/>
                    <a:pt x="0" y="914184"/>
                  </a:cubicBezTo>
                  <a:cubicBezTo>
                    <a:pt x="0" y="695327"/>
                    <a:pt x="53576" y="479135"/>
                    <a:pt x="159122" y="271610"/>
                  </a:cubicBezTo>
                  <a:cubicBezTo>
                    <a:pt x="184943" y="220858"/>
                    <a:pt x="213538" y="171179"/>
                    <a:pt x="244841" y="122658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9511D06-104E-440E-8049-4CDCE4B87E96}"/>
                </a:ext>
              </a:extLst>
            </p:cNvPr>
            <p:cNvSpPr/>
            <p:nvPr/>
          </p:nvSpPr>
          <p:spPr>
            <a:xfrm>
              <a:off x="3232490" y="0"/>
              <a:ext cx="4164597" cy="2817185"/>
            </a:xfrm>
            <a:custGeom>
              <a:avLst/>
              <a:gdLst>
                <a:gd name="connsiteX0" fmla="*/ 237339 w 4130517"/>
                <a:gd name="connsiteY0" fmla="*/ 0 h 2806419"/>
                <a:gd name="connsiteX1" fmla="*/ 3997489 w 4130517"/>
                <a:gd name="connsiteY1" fmla="*/ 0 h 2806419"/>
                <a:gd name="connsiteX2" fmla="*/ 4006148 w 4130517"/>
                <a:gd name="connsiteY2" fmla="*/ 24333 h 2806419"/>
                <a:gd name="connsiteX3" fmla="*/ 4130517 w 4130517"/>
                <a:gd name="connsiteY3" fmla="*/ 887307 h 2806419"/>
                <a:gd name="connsiteX4" fmla="*/ 3915925 w 4130517"/>
                <a:gd name="connsiteY4" fmla="*/ 1525677 h 2806419"/>
                <a:gd name="connsiteX5" fmla="*/ 3280571 w 4130517"/>
                <a:gd name="connsiteY5" fmla="*/ 2120090 h 2806419"/>
                <a:gd name="connsiteX6" fmla="*/ 3140878 w 4130517"/>
                <a:gd name="connsiteY6" fmla="*/ 2233796 h 2806419"/>
                <a:gd name="connsiteX7" fmla="*/ 1993019 w 4130517"/>
                <a:gd name="connsiteY7" fmla="*/ 2806419 h 2806419"/>
                <a:gd name="connsiteX8" fmla="*/ 480948 w 4130517"/>
                <a:gd name="connsiteY8" fmla="*/ 1875638 h 2806419"/>
                <a:gd name="connsiteX9" fmla="*/ 319805 w 4130517"/>
                <a:gd name="connsiteY9" fmla="*/ 1637519 h 2806419"/>
                <a:gd name="connsiteX10" fmla="*/ 0 w 4130517"/>
                <a:gd name="connsiteY10" fmla="*/ 887307 h 2806419"/>
                <a:gd name="connsiteX11" fmla="*/ 193231 w 4130517"/>
                <a:gd name="connsiteY11" fmla="*/ 79360 h 280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130517" h="2806419">
                  <a:moveTo>
                    <a:pt x="237339" y="0"/>
                  </a:moveTo>
                  <a:lnTo>
                    <a:pt x="3997489" y="0"/>
                  </a:lnTo>
                  <a:lnTo>
                    <a:pt x="4006148" y="24333"/>
                  </a:lnTo>
                  <a:cubicBezTo>
                    <a:pt x="4087750" y="288004"/>
                    <a:pt x="4130517" y="579903"/>
                    <a:pt x="4130517" y="887307"/>
                  </a:cubicBezTo>
                  <a:cubicBezTo>
                    <a:pt x="4130517" y="1132599"/>
                    <a:pt x="4064304" y="1329464"/>
                    <a:pt x="3915925" y="1525677"/>
                  </a:cubicBezTo>
                  <a:cubicBezTo>
                    <a:pt x="3760721" y="1730924"/>
                    <a:pt x="3527514" y="1919967"/>
                    <a:pt x="3280571" y="2120090"/>
                  </a:cubicBezTo>
                  <a:cubicBezTo>
                    <a:pt x="3235011" y="2156968"/>
                    <a:pt x="3187944" y="2195151"/>
                    <a:pt x="3140878" y="2233796"/>
                  </a:cubicBezTo>
                  <a:cubicBezTo>
                    <a:pt x="2719582" y="2579662"/>
                    <a:pt x="2412097" y="2806419"/>
                    <a:pt x="1993019" y="2806419"/>
                  </a:cubicBezTo>
                  <a:cubicBezTo>
                    <a:pt x="1354472" y="2806419"/>
                    <a:pt x="902244" y="2528070"/>
                    <a:pt x="480948" y="1875638"/>
                  </a:cubicBezTo>
                  <a:cubicBezTo>
                    <a:pt x="425816" y="1790244"/>
                    <a:pt x="371924" y="1712578"/>
                    <a:pt x="319805" y="1637519"/>
                  </a:cubicBezTo>
                  <a:cubicBezTo>
                    <a:pt x="103795" y="1326296"/>
                    <a:pt x="0" y="1164446"/>
                    <a:pt x="0" y="887307"/>
                  </a:cubicBezTo>
                  <a:cubicBezTo>
                    <a:pt x="0" y="612125"/>
                    <a:pt x="65060" y="340293"/>
                    <a:pt x="193231" y="7936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164F6B39-7B0A-4839-9F52-1FFA2044F248}"/>
                </a:ext>
              </a:extLst>
            </p:cNvPr>
            <p:cNvSpPr/>
            <p:nvPr/>
          </p:nvSpPr>
          <p:spPr>
            <a:xfrm>
              <a:off x="3124577" y="0"/>
              <a:ext cx="4389519" cy="2916937"/>
            </a:xfrm>
            <a:custGeom>
              <a:avLst/>
              <a:gdLst>
                <a:gd name="connsiteX0" fmla="*/ 208215 w 4389519"/>
                <a:gd name="connsiteY0" fmla="*/ 0 h 2916937"/>
                <a:gd name="connsiteX1" fmla="*/ 4284014 w 4389519"/>
                <a:gd name="connsiteY1" fmla="*/ 0 h 2916937"/>
                <a:gd name="connsiteX2" fmla="*/ 4335794 w 4389519"/>
                <a:gd name="connsiteY2" fmla="*/ 207911 h 2916937"/>
                <a:gd name="connsiteX3" fmla="*/ 4376420 w 4389519"/>
                <a:gd name="connsiteY3" fmla="*/ 1078865 h 2916937"/>
                <a:gd name="connsiteX4" fmla="*/ 4090147 w 4389519"/>
                <a:gd name="connsiteY4" fmla="*/ 1734728 h 2916937"/>
                <a:gd name="connsiteX5" fmla="*/ 3362552 w 4389519"/>
                <a:gd name="connsiteY5" fmla="*/ 2305097 h 2916937"/>
                <a:gd name="connsiteX6" fmla="*/ 3204152 w 4389519"/>
                <a:gd name="connsiteY6" fmla="*/ 2412521 h 2916937"/>
                <a:gd name="connsiteX7" fmla="*/ 1936072 w 4389519"/>
                <a:gd name="connsiteY7" fmla="*/ 2912360 h 2916937"/>
                <a:gd name="connsiteX8" fmla="*/ 421690 w 4389519"/>
                <a:gd name="connsiteY8" fmla="*/ 1787063 h 2916937"/>
                <a:gd name="connsiteX9" fmla="*/ 273167 w 4389519"/>
                <a:gd name="connsiteY9" fmla="*/ 1520080 h 2916937"/>
                <a:gd name="connsiteX10" fmla="*/ 4118 w 4389519"/>
                <a:gd name="connsiteY10" fmla="*/ 696338 h 2916937"/>
                <a:gd name="connsiteX11" fmla="*/ 175984 w 4389519"/>
                <a:gd name="connsiteY11" fmla="*/ 60381 h 2916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389519" h="2916937">
                  <a:moveTo>
                    <a:pt x="208215" y="0"/>
                  </a:moveTo>
                  <a:lnTo>
                    <a:pt x="4284014" y="0"/>
                  </a:lnTo>
                  <a:lnTo>
                    <a:pt x="4335794" y="207911"/>
                  </a:lnTo>
                  <a:cubicBezTo>
                    <a:pt x="4388748" y="479686"/>
                    <a:pt x="4403109" y="773803"/>
                    <a:pt x="4376420" y="1078865"/>
                  </a:cubicBezTo>
                  <a:cubicBezTo>
                    <a:pt x="4353703" y="1338514"/>
                    <a:pt x="4265383" y="1540772"/>
                    <a:pt x="4090147" y="1734728"/>
                  </a:cubicBezTo>
                  <a:cubicBezTo>
                    <a:pt x="3906850" y="1937616"/>
                    <a:pt x="3642485" y="2116128"/>
                    <a:pt x="3362552" y="2305097"/>
                  </a:cubicBezTo>
                  <a:cubicBezTo>
                    <a:pt x="3310910" y="2339914"/>
                    <a:pt x="3257553" y="2375972"/>
                    <a:pt x="3204152" y="2412521"/>
                  </a:cubicBezTo>
                  <a:cubicBezTo>
                    <a:pt x="2726165" y="2739616"/>
                    <a:pt x="2379682" y="2951171"/>
                    <a:pt x="1936072" y="2912360"/>
                  </a:cubicBezTo>
                  <a:cubicBezTo>
                    <a:pt x="1260148" y="2853224"/>
                    <a:pt x="807225" y="2516700"/>
                    <a:pt x="421690" y="1787063"/>
                  </a:cubicBezTo>
                  <a:cubicBezTo>
                    <a:pt x="371240" y="1691563"/>
                    <a:pt x="321385" y="1604361"/>
                    <a:pt x="273167" y="1520080"/>
                  </a:cubicBezTo>
                  <a:cubicBezTo>
                    <a:pt x="73334" y="1170636"/>
                    <a:pt x="-21548" y="989700"/>
                    <a:pt x="4118" y="696338"/>
                  </a:cubicBezTo>
                  <a:cubicBezTo>
                    <a:pt x="23232" y="477870"/>
                    <a:pt x="80908" y="264786"/>
                    <a:pt x="175984" y="60381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3099122-D80B-4389-A1CF-52C635217F4B}"/>
              </a:ext>
            </a:extLst>
          </p:cNvPr>
          <p:cNvGrpSpPr/>
          <p:nvPr/>
        </p:nvGrpSpPr>
        <p:grpSpPr>
          <a:xfrm>
            <a:off x="8122942" y="0"/>
            <a:ext cx="4069058" cy="3547008"/>
            <a:chOff x="8122942" y="0"/>
            <a:chExt cx="4069058" cy="3547008"/>
          </a:xfrm>
        </p:grpSpPr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A535D59-CDAA-4AA9-84AC-A6142E857FE2}"/>
                </a:ext>
              </a:extLst>
            </p:cNvPr>
            <p:cNvSpPr/>
            <p:nvPr/>
          </p:nvSpPr>
          <p:spPr>
            <a:xfrm>
              <a:off x="8122942" y="0"/>
              <a:ext cx="4069058" cy="3547008"/>
            </a:xfrm>
            <a:custGeom>
              <a:avLst/>
              <a:gdLst>
                <a:gd name="connsiteX0" fmla="*/ 305212 w 4069058"/>
                <a:gd name="connsiteY0" fmla="*/ 0 h 3547008"/>
                <a:gd name="connsiteX1" fmla="*/ 4069058 w 4069058"/>
                <a:gd name="connsiteY1" fmla="*/ 0 h 3547008"/>
                <a:gd name="connsiteX2" fmla="*/ 4069058 w 4069058"/>
                <a:gd name="connsiteY2" fmla="*/ 2865785 h 3547008"/>
                <a:gd name="connsiteX3" fmla="*/ 3996814 w 4069058"/>
                <a:gd name="connsiteY3" fmla="*/ 2947457 h 3547008"/>
                <a:gd name="connsiteX4" fmla="*/ 2732780 w 4069058"/>
                <a:gd name="connsiteY4" fmla="*/ 3541640 h 3547008"/>
                <a:gd name="connsiteX5" fmla="*/ 1317550 w 4069058"/>
                <a:gd name="connsiteY5" fmla="*/ 3015110 h 3547008"/>
                <a:gd name="connsiteX6" fmla="*/ 1140977 w 4069058"/>
                <a:gd name="connsiteY6" fmla="*/ 2901419 h 3547008"/>
                <a:gd name="connsiteX7" fmla="*/ 330269 w 4069058"/>
                <a:gd name="connsiteY7" fmla="*/ 2297252 h 3547008"/>
                <a:gd name="connsiteX8" fmla="*/ 13299 w 4069058"/>
                <a:gd name="connsiteY8" fmla="*/ 1599966 h 3547008"/>
                <a:gd name="connsiteX9" fmla="*/ 217457 w 4069058"/>
                <a:gd name="connsiteY9" fmla="*/ 178659 h 354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69058" h="3547008">
                  <a:moveTo>
                    <a:pt x="305212" y="0"/>
                  </a:moveTo>
                  <a:lnTo>
                    <a:pt x="4069058" y="0"/>
                  </a:lnTo>
                  <a:lnTo>
                    <a:pt x="4069058" y="2865785"/>
                  </a:lnTo>
                  <a:lnTo>
                    <a:pt x="3996814" y="2947457"/>
                  </a:lnTo>
                  <a:cubicBezTo>
                    <a:pt x="3654887" y="3311545"/>
                    <a:pt x="3252443" y="3496175"/>
                    <a:pt x="2732780" y="3541640"/>
                  </a:cubicBezTo>
                  <a:cubicBezTo>
                    <a:pt x="2236701" y="3585041"/>
                    <a:pt x="1850359" y="3361306"/>
                    <a:pt x="1317550" y="3015110"/>
                  </a:cubicBezTo>
                  <a:cubicBezTo>
                    <a:pt x="1258026" y="2976425"/>
                    <a:pt x="1198546" y="2938265"/>
                    <a:pt x="1140977" y="2901419"/>
                  </a:cubicBezTo>
                  <a:cubicBezTo>
                    <a:pt x="828927" y="2701433"/>
                    <a:pt x="534230" y="2512513"/>
                    <a:pt x="330269" y="2297252"/>
                  </a:cubicBezTo>
                  <a:cubicBezTo>
                    <a:pt x="135278" y="2091465"/>
                    <a:pt x="37487" y="1876435"/>
                    <a:pt x="13299" y="1599966"/>
                  </a:cubicBezTo>
                  <a:cubicBezTo>
                    <a:pt x="-32170" y="1080250"/>
                    <a:pt x="39709" y="589889"/>
                    <a:pt x="217457" y="178659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CD6948CC-6D51-4092-887C-B0664DC102C7}"/>
                </a:ext>
              </a:extLst>
            </p:cNvPr>
            <p:cNvSpPr/>
            <p:nvPr/>
          </p:nvSpPr>
          <p:spPr>
            <a:xfrm flipH="1">
              <a:off x="8319994" y="0"/>
              <a:ext cx="3872006" cy="3321595"/>
            </a:xfrm>
            <a:custGeom>
              <a:avLst/>
              <a:gdLst>
                <a:gd name="connsiteX0" fmla="*/ 3466434 w 3872006"/>
                <a:gd name="connsiteY0" fmla="*/ 0 h 3321595"/>
                <a:gd name="connsiteX1" fmla="*/ 65800 w 3872006"/>
                <a:gd name="connsiteY1" fmla="*/ 0 h 3321595"/>
                <a:gd name="connsiteX2" fmla="*/ 0 w 3872006"/>
                <a:gd name="connsiteY2" fmla="*/ 59511 h 3321595"/>
                <a:gd name="connsiteX3" fmla="*/ 0 w 3872006"/>
                <a:gd name="connsiteY3" fmla="*/ 2518435 h 3321595"/>
                <a:gd name="connsiteX4" fmla="*/ 80122 w 3872006"/>
                <a:gd name="connsiteY4" fmla="*/ 2618704 h 3321595"/>
                <a:gd name="connsiteX5" fmla="*/ 1549501 w 3872006"/>
                <a:gd name="connsiteY5" fmla="*/ 3321595 h 3321595"/>
                <a:gd name="connsiteX6" fmla="*/ 2796711 w 3872006"/>
                <a:gd name="connsiteY6" fmla="*/ 2749441 h 3321595"/>
                <a:gd name="connsiteX7" fmla="*/ 2948494 w 3872006"/>
                <a:gd name="connsiteY7" fmla="*/ 2635829 h 3321595"/>
                <a:gd name="connsiteX8" fmla="*/ 3638840 w 3872006"/>
                <a:gd name="connsiteY8" fmla="*/ 2041901 h 3321595"/>
                <a:gd name="connsiteX9" fmla="*/ 3872006 w 3872006"/>
                <a:gd name="connsiteY9" fmla="*/ 1404055 h 3321595"/>
                <a:gd name="connsiteX10" fmla="*/ 3467973 w 3872006"/>
                <a:gd name="connsiteY10" fmla="*/ 1974 h 3321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72006" h="3321595">
                  <a:moveTo>
                    <a:pt x="3466434" y="0"/>
                  </a:moveTo>
                  <a:lnTo>
                    <a:pt x="65800" y="0"/>
                  </a:lnTo>
                  <a:lnTo>
                    <a:pt x="0" y="59511"/>
                  </a:lnTo>
                  <a:lnTo>
                    <a:pt x="0" y="2518435"/>
                  </a:lnTo>
                  <a:lnTo>
                    <a:pt x="80122" y="2618704"/>
                  </a:lnTo>
                  <a:cubicBezTo>
                    <a:pt x="490323" y="3108658"/>
                    <a:pt x="942414" y="3321595"/>
                    <a:pt x="1549501" y="3321595"/>
                  </a:cubicBezTo>
                  <a:cubicBezTo>
                    <a:pt x="2004852" y="3321595"/>
                    <a:pt x="2338950" y="3095023"/>
                    <a:pt x="2796711" y="2749441"/>
                  </a:cubicBezTo>
                  <a:cubicBezTo>
                    <a:pt x="2847850" y="2710827"/>
                    <a:pt x="2898991" y="2672676"/>
                    <a:pt x="2948494" y="2635829"/>
                  </a:cubicBezTo>
                  <a:cubicBezTo>
                    <a:pt x="3216812" y="2435869"/>
                    <a:pt x="3470203" y="2246981"/>
                    <a:pt x="3638840" y="2041901"/>
                  </a:cubicBezTo>
                  <a:cubicBezTo>
                    <a:pt x="3800062" y="1845849"/>
                    <a:pt x="3872006" y="1649145"/>
                    <a:pt x="3872006" y="1404055"/>
                  </a:cubicBezTo>
                  <a:cubicBezTo>
                    <a:pt x="3872006" y="866538"/>
                    <a:pt x="3729694" y="376466"/>
                    <a:pt x="3467973" y="1974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F5F9FD94-99CC-42AD-8E66-CF99E8FD5A94}"/>
                </a:ext>
              </a:extLst>
            </p:cNvPr>
            <p:cNvSpPr/>
            <p:nvPr/>
          </p:nvSpPr>
          <p:spPr>
            <a:xfrm flipH="1">
              <a:off x="8729240" y="9274"/>
              <a:ext cx="3462454" cy="3010961"/>
            </a:xfrm>
            <a:custGeom>
              <a:avLst/>
              <a:gdLst>
                <a:gd name="connsiteX0" fmla="*/ 2953507 w 3462454"/>
                <a:gd name="connsiteY0" fmla="*/ 0 h 3010961"/>
                <a:gd name="connsiteX1" fmla="*/ 477652 w 3462454"/>
                <a:gd name="connsiteY1" fmla="*/ 0 h 3010961"/>
                <a:gd name="connsiteX2" fmla="*/ 327396 w 3462454"/>
                <a:gd name="connsiteY2" fmla="*/ 113681 h 3010961"/>
                <a:gd name="connsiteX3" fmla="*/ 46554 w 3462454"/>
                <a:gd name="connsiteY3" fmla="*/ 391785 h 3010961"/>
                <a:gd name="connsiteX4" fmla="*/ 0 w 3462454"/>
                <a:gd name="connsiteY4" fmla="*/ 453516 h 3010961"/>
                <a:gd name="connsiteX5" fmla="*/ 0 w 3462454"/>
                <a:gd name="connsiteY5" fmla="*/ 2083461 h 3010961"/>
                <a:gd name="connsiteX6" fmla="*/ 26382 w 3462454"/>
                <a:gd name="connsiteY6" fmla="*/ 2118637 h 3010961"/>
                <a:gd name="connsiteX7" fmla="*/ 101620 w 3462454"/>
                <a:gd name="connsiteY7" fmla="*/ 2222744 h 3010961"/>
                <a:gd name="connsiteX8" fmla="*/ 1494064 w 3462454"/>
                <a:gd name="connsiteY8" fmla="*/ 3010961 h 3010961"/>
                <a:gd name="connsiteX9" fmla="*/ 2551110 w 3462454"/>
                <a:gd name="connsiteY9" fmla="*/ 2526044 h 3010961"/>
                <a:gd name="connsiteX10" fmla="*/ 2679751 w 3462454"/>
                <a:gd name="connsiteY10" fmla="*/ 2429754 h 3010961"/>
                <a:gd name="connsiteX11" fmla="*/ 3264840 w 3462454"/>
                <a:gd name="connsiteY11" fmla="*/ 1926383 h 3010961"/>
                <a:gd name="connsiteX12" fmla="*/ 3462454 w 3462454"/>
                <a:gd name="connsiteY12" fmla="*/ 1385790 h 3010961"/>
                <a:gd name="connsiteX13" fmla="*/ 3018820 w 3462454"/>
                <a:gd name="connsiteY13" fmla="*/ 67626 h 3010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62454" h="3010961">
                  <a:moveTo>
                    <a:pt x="2953507" y="0"/>
                  </a:moveTo>
                  <a:lnTo>
                    <a:pt x="477652" y="0"/>
                  </a:lnTo>
                  <a:lnTo>
                    <a:pt x="327396" y="113681"/>
                  </a:lnTo>
                  <a:cubicBezTo>
                    <a:pt x="222344" y="200626"/>
                    <a:pt x="128536" y="293564"/>
                    <a:pt x="46554" y="391785"/>
                  </a:cubicBezTo>
                  <a:lnTo>
                    <a:pt x="0" y="453516"/>
                  </a:lnTo>
                  <a:lnTo>
                    <a:pt x="0" y="2083461"/>
                  </a:lnTo>
                  <a:lnTo>
                    <a:pt x="26382" y="2118637"/>
                  </a:lnTo>
                  <a:cubicBezTo>
                    <a:pt x="51135" y="2152065"/>
                    <a:pt x="76235" y="2186586"/>
                    <a:pt x="101620" y="2222744"/>
                  </a:cubicBezTo>
                  <a:cubicBezTo>
                    <a:pt x="489585" y="2775245"/>
                    <a:pt x="906035" y="3010961"/>
                    <a:pt x="1494064" y="3010961"/>
                  </a:cubicBezTo>
                  <a:cubicBezTo>
                    <a:pt x="1879987" y="3010961"/>
                    <a:pt x="2163144" y="2818935"/>
                    <a:pt x="2551110" y="2526044"/>
                  </a:cubicBezTo>
                  <a:cubicBezTo>
                    <a:pt x="2594452" y="2493317"/>
                    <a:pt x="2637795" y="2460984"/>
                    <a:pt x="2679751" y="2429754"/>
                  </a:cubicBezTo>
                  <a:cubicBezTo>
                    <a:pt x="2907158" y="2260282"/>
                    <a:pt x="3121914" y="2100194"/>
                    <a:pt x="3264840" y="1926383"/>
                  </a:cubicBezTo>
                  <a:cubicBezTo>
                    <a:pt x="3401480" y="1760224"/>
                    <a:pt x="3462454" y="1593511"/>
                    <a:pt x="3462454" y="1385790"/>
                  </a:cubicBezTo>
                  <a:cubicBezTo>
                    <a:pt x="3462454" y="865148"/>
                    <a:pt x="3304918" y="397028"/>
                    <a:pt x="3018820" y="67626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F47D3E70-A759-410D-B5DB-855218E138C3}"/>
                </a:ext>
              </a:extLst>
            </p:cNvPr>
            <p:cNvSpPr/>
            <p:nvPr/>
          </p:nvSpPr>
          <p:spPr>
            <a:xfrm flipH="1">
              <a:off x="8243247" y="9274"/>
              <a:ext cx="3948447" cy="3411460"/>
            </a:xfrm>
            <a:custGeom>
              <a:avLst/>
              <a:gdLst>
                <a:gd name="connsiteX0" fmla="*/ 3564894 w 3904481"/>
                <a:gd name="connsiteY0" fmla="*/ 0 h 3411460"/>
                <a:gd name="connsiteX1" fmla="*/ 0 w 3904481"/>
                <a:gd name="connsiteY1" fmla="*/ 0 h 3411460"/>
                <a:gd name="connsiteX2" fmla="*/ 0 w 3904481"/>
                <a:gd name="connsiteY2" fmla="*/ 2659993 h 3411460"/>
                <a:gd name="connsiteX3" fmla="*/ 1876 w 3904481"/>
                <a:gd name="connsiteY3" fmla="*/ 2662425 h 3411460"/>
                <a:gd name="connsiteX4" fmla="*/ 1514161 w 3904481"/>
                <a:gd name="connsiteY4" fmla="*/ 3411460 h 3411460"/>
                <a:gd name="connsiteX5" fmla="*/ 2797788 w 3904481"/>
                <a:gd name="connsiteY5" fmla="*/ 2801744 h 3411460"/>
                <a:gd name="connsiteX6" fmla="*/ 2954004 w 3904481"/>
                <a:gd name="connsiteY6" fmla="*/ 2680673 h 3411460"/>
                <a:gd name="connsiteX7" fmla="*/ 3664508 w 3904481"/>
                <a:gd name="connsiteY7" fmla="*/ 2047754 h 3411460"/>
                <a:gd name="connsiteX8" fmla="*/ 3904481 w 3904481"/>
                <a:gd name="connsiteY8" fmla="*/ 1368033 h 3411460"/>
                <a:gd name="connsiteX9" fmla="*/ 3596499 w 3904481"/>
                <a:gd name="connsiteY9" fmla="*/ 52268 h 341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04481" h="3411460">
                  <a:moveTo>
                    <a:pt x="3564894" y="0"/>
                  </a:moveTo>
                  <a:lnTo>
                    <a:pt x="0" y="0"/>
                  </a:lnTo>
                  <a:lnTo>
                    <a:pt x="0" y="2659993"/>
                  </a:lnTo>
                  <a:lnTo>
                    <a:pt x="1876" y="2662425"/>
                  </a:lnTo>
                  <a:cubicBezTo>
                    <a:pt x="424055" y="3184544"/>
                    <a:pt x="889346" y="3411460"/>
                    <a:pt x="1514161" y="3411460"/>
                  </a:cubicBezTo>
                  <a:cubicBezTo>
                    <a:pt x="1982808" y="3411460"/>
                    <a:pt x="2326661" y="3170014"/>
                    <a:pt x="2797788" y="2801744"/>
                  </a:cubicBezTo>
                  <a:cubicBezTo>
                    <a:pt x="2850420" y="2760595"/>
                    <a:pt x="2903054" y="2719940"/>
                    <a:pt x="2954004" y="2680673"/>
                  </a:cubicBezTo>
                  <a:cubicBezTo>
                    <a:pt x="3230156" y="2467586"/>
                    <a:pt x="3490946" y="2266297"/>
                    <a:pt x="3664508" y="2047754"/>
                  </a:cubicBezTo>
                  <a:cubicBezTo>
                    <a:pt x="3830437" y="1838832"/>
                    <a:pt x="3904481" y="1629214"/>
                    <a:pt x="3904481" y="1368033"/>
                  </a:cubicBezTo>
                  <a:cubicBezTo>
                    <a:pt x="3904481" y="877057"/>
                    <a:pt x="3796872" y="423228"/>
                    <a:pt x="3596499" y="52268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0302A25-2D4F-4AD5-B0E9-C12184C3599E}"/>
              </a:ext>
            </a:extLst>
          </p:cNvPr>
          <p:cNvGrpSpPr/>
          <p:nvPr/>
        </p:nvGrpSpPr>
        <p:grpSpPr>
          <a:xfrm>
            <a:off x="-1" y="1355238"/>
            <a:ext cx="4381339" cy="5510713"/>
            <a:chOff x="0" y="1347287"/>
            <a:chExt cx="4259808" cy="5510713"/>
          </a:xfrm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E227AF03-773A-4B1E-8FED-67198038E60D}"/>
                </a:ext>
              </a:extLst>
            </p:cNvPr>
            <p:cNvSpPr/>
            <p:nvPr/>
          </p:nvSpPr>
          <p:spPr>
            <a:xfrm>
              <a:off x="0" y="1676545"/>
              <a:ext cx="4174269" cy="5181455"/>
            </a:xfrm>
            <a:custGeom>
              <a:avLst/>
              <a:gdLst>
                <a:gd name="connsiteX0" fmla="*/ 1155130 w 4174269"/>
                <a:gd name="connsiteY0" fmla="*/ 990 h 5181455"/>
                <a:gd name="connsiteX1" fmla="*/ 2396955 w 4174269"/>
                <a:gd name="connsiteY1" fmla="*/ 367328 h 5181455"/>
                <a:gd name="connsiteX2" fmla="*/ 3827960 w 4174269"/>
                <a:gd name="connsiteY2" fmla="*/ 4749328 h 5181455"/>
                <a:gd name="connsiteX3" fmla="*/ 3561502 w 4174269"/>
                <a:gd name="connsiteY3" fmla="*/ 5090948 h 5181455"/>
                <a:gd name="connsiteX4" fmla="*/ 3452726 w 4174269"/>
                <a:gd name="connsiteY4" fmla="*/ 5181455 h 5181455"/>
                <a:gd name="connsiteX5" fmla="*/ 0 w 4174269"/>
                <a:gd name="connsiteY5" fmla="*/ 5181455 h 5181455"/>
                <a:gd name="connsiteX6" fmla="*/ 0 w 4174269"/>
                <a:gd name="connsiteY6" fmla="*/ 251605 h 5181455"/>
                <a:gd name="connsiteX7" fmla="*/ 157396 w 4174269"/>
                <a:gd name="connsiteY7" fmla="*/ 182600 h 5181455"/>
                <a:gd name="connsiteX8" fmla="*/ 1155130 w 4174269"/>
                <a:gd name="connsiteY8" fmla="*/ 990 h 518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174269" h="5181455">
                  <a:moveTo>
                    <a:pt x="1155130" y="990"/>
                  </a:moveTo>
                  <a:cubicBezTo>
                    <a:pt x="1564667" y="12730"/>
                    <a:pt x="1984593" y="129250"/>
                    <a:pt x="2396955" y="367328"/>
                  </a:cubicBezTo>
                  <a:cubicBezTo>
                    <a:pt x="3871760" y="1218807"/>
                    <a:pt x="4678347" y="3276416"/>
                    <a:pt x="3827960" y="4749328"/>
                  </a:cubicBezTo>
                  <a:cubicBezTo>
                    <a:pt x="3748235" y="4887417"/>
                    <a:pt x="3658928" y="4998272"/>
                    <a:pt x="3561502" y="5090948"/>
                  </a:cubicBezTo>
                  <a:lnTo>
                    <a:pt x="3452726" y="5181455"/>
                  </a:lnTo>
                  <a:lnTo>
                    <a:pt x="0" y="5181455"/>
                  </a:lnTo>
                  <a:lnTo>
                    <a:pt x="0" y="251605"/>
                  </a:lnTo>
                  <a:lnTo>
                    <a:pt x="157396" y="182600"/>
                  </a:lnTo>
                  <a:cubicBezTo>
                    <a:pt x="475610" y="54980"/>
                    <a:pt x="811718" y="-8854"/>
                    <a:pt x="1155130" y="99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D6FE8FAD-8A4A-49E1-AFAF-A074482295A9}"/>
                </a:ext>
              </a:extLst>
            </p:cNvPr>
            <p:cNvSpPr/>
            <p:nvPr/>
          </p:nvSpPr>
          <p:spPr>
            <a:xfrm>
              <a:off x="0" y="1347287"/>
              <a:ext cx="4259808" cy="5510713"/>
            </a:xfrm>
            <a:custGeom>
              <a:avLst/>
              <a:gdLst>
                <a:gd name="connsiteX0" fmla="*/ 948905 w 4259808"/>
                <a:gd name="connsiteY0" fmla="*/ 1556 h 5510713"/>
                <a:gd name="connsiteX1" fmla="*/ 2304106 w 4259808"/>
                <a:gd name="connsiteY1" fmla="*/ 405867 h 5510713"/>
                <a:gd name="connsiteX2" fmla="*/ 3890982 w 4259808"/>
                <a:gd name="connsiteY2" fmla="*/ 5156588 h 5510713"/>
                <a:gd name="connsiteX3" fmla="*/ 3680329 w 4259808"/>
                <a:gd name="connsiteY3" fmla="*/ 5445948 h 5510713"/>
                <a:gd name="connsiteX4" fmla="*/ 3616504 w 4259808"/>
                <a:gd name="connsiteY4" fmla="*/ 5510713 h 5510713"/>
                <a:gd name="connsiteX5" fmla="*/ 0 w 4259808"/>
                <a:gd name="connsiteY5" fmla="*/ 5510713 h 5510713"/>
                <a:gd name="connsiteX6" fmla="*/ 0 w 4259808"/>
                <a:gd name="connsiteY6" fmla="*/ 144797 h 5510713"/>
                <a:gd name="connsiteX7" fmla="*/ 164164 w 4259808"/>
                <a:gd name="connsiteY7" fmla="*/ 92266 h 5510713"/>
                <a:gd name="connsiteX8" fmla="*/ 948905 w 4259808"/>
                <a:gd name="connsiteY8" fmla="*/ 1556 h 5510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59808" h="5510713">
                  <a:moveTo>
                    <a:pt x="948905" y="1556"/>
                  </a:moveTo>
                  <a:cubicBezTo>
                    <a:pt x="1395136" y="16867"/>
                    <a:pt x="1853354" y="145625"/>
                    <a:pt x="2304106" y="405867"/>
                  </a:cubicBezTo>
                  <a:cubicBezTo>
                    <a:pt x="3916211" y="1336616"/>
                    <a:pt x="4808028" y="3568218"/>
                    <a:pt x="3890982" y="5156588"/>
                  </a:cubicBezTo>
                  <a:cubicBezTo>
                    <a:pt x="3826502" y="5268272"/>
                    <a:pt x="3756052" y="5363347"/>
                    <a:pt x="3680329" y="5445948"/>
                  </a:cubicBezTo>
                  <a:lnTo>
                    <a:pt x="3616504" y="5510713"/>
                  </a:lnTo>
                  <a:lnTo>
                    <a:pt x="0" y="5510713"/>
                  </a:lnTo>
                  <a:lnTo>
                    <a:pt x="0" y="144797"/>
                  </a:lnTo>
                  <a:lnTo>
                    <a:pt x="164164" y="92266"/>
                  </a:lnTo>
                  <a:cubicBezTo>
                    <a:pt x="418657" y="23914"/>
                    <a:pt x="681631" y="-7614"/>
                    <a:pt x="948905" y="1556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0A7C4DFB-FDFD-4F28-8B00-287EB75C79EB}"/>
                </a:ext>
              </a:extLst>
            </p:cNvPr>
            <p:cNvSpPr/>
            <p:nvPr/>
          </p:nvSpPr>
          <p:spPr>
            <a:xfrm>
              <a:off x="0" y="1592806"/>
              <a:ext cx="4029221" cy="5265194"/>
            </a:xfrm>
            <a:custGeom>
              <a:avLst/>
              <a:gdLst>
                <a:gd name="connsiteX0" fmla="*/ 812878 w 4029221"/>
                <a:gd name="connsiteY0" fmla="*/ 840 h 5265194"/>
                <a:gd name="connsiteX1" fmla="*/ 960980 w 4029221"/>
                <a:gd name="connsiteY1" fmla="*/ 1442 h 5265194"/>
                <a:gd name="connsiteX2" fmla="*/ 2216856 w 4029221"/>
                <a:gd name="connsiteY2" fmla="*/ 376120 h 5265194"/>
                <a:gd name="connsiteX3" fmla="*/ 3687427 w 4029221"/>
                <a:gd name="connsiteY3" fmla="*/ 4778650 h 5265194"/>
                <a:gd name="connsiteX4" fmla="*/ 3267677 w 4029221"/>
                <a:gd name="connsiteY4" fmla="*/ 5245601 h 5265194"/>
                <a:gd name="connsiteX5" fmla="*/ 3237167 w 4029221"/>
                <a:gd name="connsiteY5" fmla="*/ 5265194 h 5265194"/>
                <a:gd name="connsiteX6" fmla="*/ 0 w 4029221"/>
                <a:gd name="connsiteY6" fmla="*/ 5265194 h 5265194"/>
                <a:gd name="connsiteX7" fmla="*/ 0 w 4029221"/>
                <a:gd name="connsiteY7" fmla="*/ 162790 h 5265194"/>
                <a:gd name="connsiteX8" fmla="*/ 58408 w 4029221"/>
                <a:gd name="connsiteY8" fmla="*/ 139352 h 5265194"/>
                <a:gd name="connsiteX9" fmla="*/ 812878 w 4029221"/>
                <a:gd name="connsiteY9" fmla="*/ 840 h 5265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29221" h="5265194">
                  <a:moveTo>
                    <a:pt x="812878" y="840"/>
                  </a:moveTo>
                  <a:cubicBezTo>
                    <a:pt x="862065" y="-449"/>
                    <a:pt x="911443" y="-258"/>
                    <a:pt x="960980" y="1442"/>
                  </a:cubicBezTo>
                  <a:cubicBezTo>
                    <a:pt x="1374507" y="15631"/>
                    <a:pt x="1799140" y="134952"/>
                    <a:pt x="2216856" y="376120"/>
                  </a:cubicBezTo>
                  <a:cubicBezTo>
                    <a:pt x="3710806" y="1238652"/>
                    <a:pt x="4537261" y="3306696"/>
                    <a:pt x="3687427" y="4778650"/>
                  </a:cubicBezTo>
                  <a:cubicBezTo>
                    <a:pt x="3567917" y="4985647"/>
                    <a:pt x="3426282" y="5131074"/>
                    <a:pt x="3267677" y="5245601"/>
                  </a:cubicBezTo>
                  <a:lnTo>
                    <a:pt x="3237167" y="5265194"/>
                  </a:lnTo>
                  <a:lnTo>
                    <a:pt x="0" y="5265194"/>
                  </a:lnTo>
                  <a:lnTo>
                    <a:pt x="0" y="162790"/>
                  </a:lnTo>
                  <a:lnTo>
                    <a:pt x="58408" y="139352"/>
                  </a:lnTo>
                  <a:cubicBezTo>
                    <a:pt x="301661" y="55163"/>
                    <a:pt x="554646" y="7607"/>
                    <a:pt x="812878" y="840"/>
                  </a:cubicBezTo>
                  <a:close/>
                </a:path>
              </a:pathLst>
            </a:custGeom>
            <a:noFill/>
            <a:ln w="1905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B6E867DF-0B62-429A-A554-CBE585048439}"/>
                </a:ext>
              </a:extLst>
            </p:cNvPr>
            <p:cNvSpPr/>
            <p:nvPr/>
          </p:nvSpPr>
          <p:spPr>
            <a:xfrm>
              <a:off x="0" y="2147333"/>
              <a:ext cx="3702048" cy="4710667"/>
            </a:xfrm>
            <a:custGeom>
              <a:avLst/>
              <a:gdLst>
                <a:gd name="connsiteX0" fmla="*/ 1057511 w 3702048"/>
                <a:gd name="connsiteY0" fmla="*/ 1243 h 4710667"/>
                <a:gd name="connsiteX1" fmla="*/ 2139959 w 3702048"/>
                <a:gd name="connsiteY1" fmla="*/ 324180 h 4710667"/>
                <a:gd name="connsiteX2" fmla="*/ 3407455 w 3702048"/>
                <a:gd name="connsiteY2" fmla="*/ 4118750 h 4710667"/>
                <a:gd name="connsiteX3" fmla="*/ 2754080 w 3702048"/>
                <a:gd name="connsiteY3" fmla="*/ 4690965 h 4710667"/>
                <a:gd name="connsiteX4" fmla="*/ 2711405 w 3702048"/>
                <a:gd name="connsiteY4" fmla="*/ 4710667 h 4710667"/>
                <a:gd name="connsiteX5" fmla="*/ 0 w 3702048"/>
                <a:gd name="connsiteY5" fmla="*/ 4710667 h 4710667"/>
                <a:gd name="connsiteX6" fmla="*/ 0 w 3702048"/>
                <a:gd name="connsiteY6" fmla="*/ 239601 h 4710667"/>
                <a:gd name="connsiteX7" fmla="*/ 72857 w 3702048"/>
                <a:gd name="connsiteY7" fmla="*/ 203063 h 4710667"/>
                <a:gd name="connsiteX8" fmla="*/ 1057511 w 3702048"/>
                <a:gd name="connsiteY8" fmla="*/ 1243 h 4710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02048" h="4710667">
                  <a:moveTo>
                    <a:pt x="1057511" y="1243"/>
                  </a:moveTo>
                  <a:cubicBezTo>
                    <a:pt x="1413932" y="13473"/>
                    <a:pt x="1779927" y="116316"/>
                    <a:pt x="2139959" y="324180"/>
                  </a:cubicBezTo>
                  <a:cubicBezTo>
                    <a:pt x="3427605" y="1067603"/>
                    <a:pt x="4139931" y="2850064"/>
                    <a:pt x="3407455" y="4118750"/>
                  </a:cubicBezTo>
                  <a:cubicBezTo>
                    <a:pt x="3235777" y="4416105"/>
                    <a:pt x="3011128" y="4566048"/>
                    <a:pt x="2754080" y="4690965"/>
                  </a:cubicBezTo>
                  <a:lnTo>
                    <a:pt x="2711405" y="4710667"/>
                  </a:lnTo>
                  <a:lnTo>
                    <a:pt x="0" y="4710667"/>
                  </a:lnTo>
                  <a:lnTo>
                    <a:pt x="0" y="239601"/>
                  </a:lnTo>
                  <a:lnTo>
                    <a:pt x="72857" y="203063"/>
                  </a:lnTo>
                  <a:cubicBezTo>
                    <a:pt x="383165" y="61024"/>
                    <a:pt x="715942" y="-10476"/>
                    <a:pt x="1057511" y="1243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4296" y="3420734"/>
            <a:ext cx="6665976" cy="2129674"/>
          </a:xfrm>
        </p:spPr>
        <p:txBody>
          <a:bodyPr anchor="b">
            <a:noAutofit/>
          </a:bodyPr>
          <a:lstStyle>
            <a:lvl1pPr algn="l">
              <a:lnSpc>
                <a:spcPct val="110000"/>
              </a:lnSpc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E197B67B-BA44-4D2A-B31D-35A89323C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6" y="6170490"/>
            <a:ext cx="5713314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1D718595-24D3-4517-A62E-C1F493407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54295" y="5550408"/>
            <a:ext cx="6665975" cy="512064"/>
          </a:xfr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C6217BB-A228-414D-92D9-E1D1EFEB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" y="6170491"/>
            <a:ext cx="2840083" cy="457200"/>
          </a:xfrm>
        </p:spPr>
        <p:txBody>
          <a:bodyPr/>
          <a:lstStyle>
            <a:lvl1pPr algn="l">
              <a:defRPr/>
            </a:lvl1pPr>
          </a:lstStyle>
          <a:p>
            <a:fld id="{E72EB70D-CD01-44DA-83B3-8FEB3383D307}" type="datetime1">
              <a:rPr lang="en-US" smtClean="0"/>
              <a:t>2/18/2022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469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029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C1D6427-F07F-4D50-B151-455100AF7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8CFD-9357-46BE-A189-D637A67C8730}" type="datetime1">
              <a:rPr lang="en-US" smtClean="0"/>
              <a:t>2/18/2022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79EFBB2-C5E0-4D57-AB1D-3AA907ECF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AE6B7E1-F60B-4D08-9052-423D6FBFA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70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1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30290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30290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3771BF97-4D2A-43A4-8CDC-2250017E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42EE-B331-4632-BD10-A82FED6B6FC0}" type="datetime1">
              <a:rPr lang="en-US" smtClean="0"/>
              <a:t>2/18/2022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6020661A-DA07-4679-9226-945B5DD2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EFCE38B-E087-4988-BC3A-FE3B55E70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D3BC439C-E995-4E1F-8DE9-75C32785E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2621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F30096C-3491-4EF2-ABB2-D57F3F4B5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BA835-D13F-49F4-8F11-5D576AC65FAD}" type="datetime1">
              <a:rPr lang="en-US" smtClean="0"/>
              <a:t>2/18/2022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9DA3A85-7147-4F32-944A-B079AF514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EDDF50D-95C0-4DA2-BBC6-41774FAC1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748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BEFCA-6D6F-4F26-823F-C86CA694B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1799-ACB5-4CB2-86A2-5C574F1C8706}" type="datetime1">
              <a:rPr lang="en-US" smtClean="0"/>
              <a:t>2/18/2022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EE2C9-E87D-4495-9EDA-6BC0EDC27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557A9-903F-4B36-8B06-D9EADF230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636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640080"/>
            <a:ext cx="3227715" cy="2551751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160" y="640080"/>
            <a:ext cx="6949440" cy="545591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B904BE8-2080-4FFA-9239-A8929E28FA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ED5DD0D6-7A82-473E-879B-C6ECD6CCCFEC}" type="datetime1">
              <a:rPr lang="en-US" smtClean="0"/>
              <a:t>2/18/2022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D5580C6-5CD7-4CDD-977D-0533C84F2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94944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18D0320-9B66-443F-8E28-8BCF07E08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229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41C2A9DB-B176-4069-8734-5B4ED352BA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D4605E03-BC17-41A7-854C-DFAB672737DC}" type="datetime1">
              <a:rPr lang="en-US" smtClean="0"/>
              <a:t>2/18/2022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430F9A2F-C2C4-4E1C-B4B3-07ED84F28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464410" cy="45720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F9BFA0A0-2117-4A10-9DAA-080C21559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973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</p:spPr>
        <p:txBody>
          <a:bodyPr vert="horz" lIns="109728" tIns="109728" rIns="109728" bIns="9144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2312276"/>
            <a:ext cx="8770571" cy="3651504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0727" y="6170491"/>
            <a:ext cx="284008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r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C4408324-A84C-4A45-93B6-78D079CCE772}" type="datetime1">
              <a:rPr lang="en-US" smtClean="0"/>
              <a:t>2/18/2022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0240" y="6170490"/>
            <a:ext cx="5667375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cxnSp>
        <p:nvCxnSpPr>
          <p:cNvPr id="9" name="Straight Connector 8" title="Rule Line">
            <a:extLst>
              <a:ext uri="{FF2B5EF4-FFF2-40B4-BE49-F238E27FC236}">
                <a16:creationId xmlns:a16="http://schemas.microsoft.com/office/drawing/2014/main" id="{430127AE-B29E-4FDF-99D2-A2F1E7003F74}"/>
              </a:ext>
            </a:extLst>
          </p:cNvPr>
          <p:cNvCxnSpPr/>
          <p:nvPr/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7981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01" r:id="rId5"/>
    <p:sldLayoutId id="2147483706" r:id="rId6"/>
    <p:sldLayoutId id="2147483702" r:id="rId7"/>
    <p:sldLayoutId id="2147483703" r:id="rId8"/>
    <p:sldLayoutId id="2147483704" r:id="rId9"/>
    <p:sldLayoutId id="2147483705" r:id="rId10"/>
    <p:sldLayoutId id="2147483707" r:id="rId11"/>
  </p:sldLayoutIdLst>
  <p:hf sldNum="0" hdr="0" ftr="0" dt="0"/>
  <p:txStyles>
    <p:titleStyle>
      <a:lvl1pPr algn="l" defTabSz="914400" rtl="0" eaLnBrk="1" latinLnBrk="0" hangingPunct="1">
        <a:lnSpc>
          <a:spcPct val="130000"/>
        </a:lnSpc>
        <a:spcBef>
          <a:spcPct val="0"/>
        </a:spcBef>
        <a:buNone/>
        <a:defRPr sz="32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8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18" name="Picture 3">
            <a:extLst>
              <a:ext uri="{FF2B5EF4-FFF2-40B4-BE49-F238E27FC236}">
                <a16:creationId xmlns:a16="http://schemas.microsoft.com/office/drawing/2014/main" id="{66649E93-A40C-4D3E-9DA5-7A92ECE584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4671" r="-1" b="10559"/>
          <a:stretch/>
        </p:blipFill>
        <p:spPr>
          <a:xfrm>
            <a:off x="1524" y="10"/>
            <a:ext cx="12188952" cy="6857990"/>
          </a:xfrm>
          <a:prstGeom prst="rect">
            <a:avLst/>
          </a:prstGeom>
        </p:spPr>
      </p:pic>
      <p:sp>
        <p:nvSpPr>
          <p:cNvPr id="20" name="Freeform: Shape 10">
            <a:extLst>
              <a:ext uri="{FF2B5EF4-FFF2-40B4-BE49-F238E27FC236}">
                <a16:creationId xmlns:a16="http://schemas.microsoft.com/office/drawing/2014/main" id="{391F8D69-709A-4575-A393-B4C26481A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66083" y="0"/>
            <a:ext cx="9841377" cy="6858000"/>
          </a:xfrm>
          <a:custGeom>
            <a:avLst/>
            <a:gdLst>
              <a:gd name="connsiteX0" fmla="*/ 8218354 w 9841377"/>
              <a:gd name="connsiteY0" fmla="*/ 0 h 6858000"/>
              <a:gd name="connsiteX1" fmla="*/ 5551962 w 9841377"/>
              <a:gd name="connsiteY1" fmla="*/ 0 h 6858000"/>
              <a:gd name="connsiteX2" fmla="*/ 5482342 w 9841377"/>
              <a:gd name="connsiteY2" fmla="*/ 0 h 6858000"/>
              <a:gd name="connsiteX3" fmla="*/ 4359035 w 9841377"/>
              <a:gd name="connsiteY3" fmla="*/ 0 h 6858000"/>
              <a:gd name="connsiteX4" fmla="*/ 4289415 w 9841377"/>
              <a:gd name="connsiteY4" fmla="*/ 0 h 6858000"/>
              <a:gd name="connsiteX5" fmla="*/ 1623023 w 9841377"/>
              <a:gd name="connsiteY5" fmla="*/ 0 h 6858000"/>
              <a:gd name="connsiteX6" fmla="*/ 1600899 w 9841377"/>
              <a:gd name="connsiteY6" fmla="*/ 14997 h 6858000"/>
              <a:gd name="connsiteX7" fmla="*/ 0 w 9841377"/>
              <a:gd name="connsiteY7" fmla="*/ 3621656 h 6858000"/>
              <a:gd name="connsiteX8" fmla="*/ 1874350 w 9841377"/>
              <a:gd name="connsiteY8" fmla="*/ 6374814 h 6858000"/>
              <a:gd name="connsiteX9" fmla="*/ 2390998 w 9841377"/>
              <a:gd name="connsiteY9" fmla="*/ 6780599 h 6858000"/>
              <a:gd name="connsiteX10" fmla="*/ 2502754 w 9841377"/>
              <a:gd name="connsiteY10" fmla="*/ 6858000 h 6858000"/>
              <a:gd name="connsiteX11" fmla="*/ 4289415 w 9841377"/>
              <a:gd name="connsiteY11" fmla="*/ 6858000 h 6858000"/>
              <a:gd name="connsiteX12" fmla="*/ 4359035 w 9841377"/>
              <a:gd name="connsiteY12" fmla="*/ 6858000 h 6858000"/>
              <a:gd name="connsiteX13" fmla="*/ 5482342 w 9841377"/>
              <a:gd name="connsiteY13" fmla="*/ 6858000 h 6858000"/>
              <a:gd name="connsiteX14" fmla="*/ 5551962 w 9841377"/>
              <a:gd name="connsiteY14" fmla="*/ 6858000 h 6858000"/>
              <a:gd name="connsiteX15" fmla="*/ 7338623 w 9841377"/>
              <a:gd name="connsiteY15" fmla="*/ 6858000 h 6858000"/>
              <a:gd name="connsiteX16" fmla="*/ 7450379 w 9841377"/>
              <a:gd name="connsiteY16" fmla="*/ 6780599 h 6858000"/>
              <a:gd name="connsiteX17" fmla="*/ 7967027 w 9841377"/>
              <a:gd name="connsiteY17" fmla="*/ 6374814 h 6858000"/>
              <a:gd name="connsiteX18" fmla="*/ 9841377 w 9841377"/>
              <a:gd name="connsiteY18" fmla="*/ 3621656 h 6858000"/>
              <a:gd name="connsiteX19" fmla="*/ 8240478 w 9841377"/>
              <a:gd name="connsiteY19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9841377" h="6858000">
                <a:moveTo>
                  <a:pt x="8218354" y="0"/>
                </a:moveTo>
                <a:lnTo>
                  <a:pt x="5551962" y="0"/>
                </a:lnTo>
                <a:lnTo>
                  <a:pt x="5482342" y="0"/>
                </a:lnTo>
                <a:lnTo>
                  <a:pt x="4359035" y="0"/>
                </a:lnTo>
                <a:lnTo>
                  <a:pt x="4289415" y="0"/>
                </a:lnTo>
                <a:lnTo>
                  <a:pt x="1623023" y="0"/>
                </a:lnTo>
                <a:lnTo>
                  <a:pt x="1600899" y="14997"/>
                </a:lnTo>
                <a:cubicBezTo>
                  <a:pt x="573736" y="754641"/>
                  <a:pt x="0" y="2093192"/>
                  <a:pt x="0" y="3621656"/>
                </a:cubicBezTo>
                <a:cubicBezTo>
                  <a:pt x="0" y="4969131"/>
                  <a:pt x="928725" y="5602839"/>
                  <a:pt x="1874350" y="6374814"/>
                </a:cubicBezTo>
                <a:cubicBezTo>
                  <a:pt x="2046553" y="6515397"/>
                  <a:pt x="2217180" y="6653108"/>
                  <a:pt x="2390998" y="6780599"/>
                </a:cubicBezTo>
                <a:lnTo>
                  <a:pt x="2502754" y="6858000"/>
                </a:lnTo>
                <a:lnTo>
                  <a:pt x="4289415" y="6858000"/>
                </a:lnTo>
                <a:lnTo>
                  <a:pt x="4359035" y="6858000"/>
                </a:lnTo>
                <a:lnTo>
                  <a:pt x="5482342" y="6858000"/>
                </a:lnTo>
                <a:lnTo>
                  <a:pt x="5551962" y="6858000"/>
                </a:lnTo>
                <a:lnTo>
                  <a:pt x="7338623" y="6858000"/>
                </a:lnTo>
                <a:lnTo>
                  <a:pt x="7450379" y="6780599"/>
                </a:lnTo>
                <a:cubicBezTo>
                  <a:pt x="7624197" y="6653108"/>
                  <a:pt x="7794824" y="6515397"/>
                  <a:pt x="7967027" y="6374814"/>
                </a:cubicBezTo>
                <a:cubicBezTo>
                  <a:pt x="8912652" y="5602839"/>
                  <a:pt x="9841377" y="4969131"/>
                  <a:pt x="9841377" y="3621656"/>
                </a:cubicBezTo>
                <a:cubicBezTo>
                  <a:pt x="9841377" y="2093192"/>
                  <a:pt x="9267641" y="754641"/>
                  <a:pt x="8240478" y="14997"/>
                </a:cubicBezTo>
                <a:close/>
              </a:path>
            </a:pathLst>
          </a:cu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: Shape 12">
            <a:extLst>
              <a:ext uri="{FF2B5EF4-FFF2-40B4-BE49-F238E27FC236}">
                <a16:creationId xmlns:a16="http://schemas.microsoft.com/office/drawing/2014/main" id="{C87A50C4-1191-461A-9E09-C8057F2AF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035" y="0"/>
            <a:ext cx="2265453" cy="6858000"/>
          </a:xfrm>
          <a:custGeom>
            <a:avLst/>
            <a:gdLst>
              <a:gd name="connsiteX0" fmla="*/ 1117108 w 2265453"/>
              <a:gd name="connsiteY0" fmla="*/ 0 h 6858000"/>
              <a:gd name="connsiteX1" fmla="*/ 1099628 w 2265453"/>
              <a:gd name="connsiteY1" fmla="*/ 0 h 6858000"/>
              <a:gd name="connsiteX2" fmla="*/ 1175238 w 2265453"/>
              <a:gd name="connsiteY2" fmla="*/ 82371 h 6858000"/>
              <a:gd name="connsiteX3" fmla="*/ 2240276 w 2265453"/>
              <a:gd name="connsiteY3" fmla="*/ 3734791 h 6858000"/>
              <a:gd name="connsiteX4" fmla="*/ 274951 w 2265453"/>
              <a:gd name="connsiteY4" fmla="*/ 6634678 h 6858000"/>
              <a:gd name="connsiteX5" fmla="*/ 12802 w 2265453"/>
              <a:gd name="connsiteY5" fmla="*/ 6848127 h 6858000"/>
              <a:gd name="connsiteX6" fmla="*/ 0 w 2265453"/>
              <a:gd name="connsiteY6" fmla="*/ 6858000 h 6858000"/>
              <a:gd name="connsiteX7" fmla="*/ 19410 w 2265453"/>
              <a:gd name="connsiteY7" fmla="*/ 6858000 h 6858000"/>
              <a:gd name="connsiteX8" fmla="*/ 31082 w 2265453"/>
              <a:gd name="connsiteY8" fmla="*/ 6848998 h 6858000"/>
              <a:gd name="connsiteX9" fmla="*/ 293230 w 2265453"/>
              <a:gd name="connsiteY9" fmla="*/ 6635549 h 6858000"/>
              <a:gd name="connsiteX10" fmla="*/ 2258555 w 2265453"/>
              <a:gd name="connsiteY10" fmla="*/ 3735662 h 6858000"/>
              <a:gd name="connsiteX11" fmla="*/ 1193518 w 2265453"/>
              <a:gd name="connsiteY11" fmla="*/ 8324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65453" h="6858000">
                <a:moveTo>
                  <a:pt x="1117108" y="0"/>
                </a:moveTo>
                <a:lnTo>
                  <a:pt x="1099628" y="0"/>
                </a:lnTo>
                <a:lnTo>
                  <a:pt x="1175238" y="82371"/>
                </a:lnTo>
                <a:cubicBezTo>
                  <a:pt x="1926546" y="957940"/>
                  <a:pt x="2303836" y="2277119"/>
                  <a:pt x="2240276" y="3734791"/>
                </a:cubicBezTo>
                <a:cubicBezTo>
                  <a:pt x="2176522" y="5196911"/>
                  <a:pt x="1237280" y="5841173"/>
                  <a:pt x="274951" y="6634678"/>
                </a:cubicBezTo>
                <a:cubicBezTo>
                  <a:pt x="187328" y="6706930"/>
                  <a:pt x="100126" y="6778421"/>
                  <a:pt x="12802" y="6848127"/>
                </a:cubicBezTo>
                <a:lnTo>
                  <a:pt x="0" y="6858000"/>
                </a:lnTo>
                <a:lnTo>
                  <a:pt x="19410" y="6858000"/>
                </a:lnTo>
                <a:lnTo>
                  <a:pt x="31082" y="6848998"/>
                </a:lnTo>
                <a:cubicBezTo>
                  <a:pt x="118405" y="6779292"/>
                  <a:pt x="205608" y="6707801"/>
                  <a:pt x="293230" y="6635549"/>
                </a:cubicBezTo>
                <a:cubicBezTo>
                  <a:pt x="1255560" y="5842045"/>
                  <a:pt x="2194802" y="5197782"/>
                  <a:pt x="2258555" y="3735662"/>
                </a:cubicBezTo>
                <a:cubicBezTo>
                  <a:pt x="2322115" y="2277991"/>
                  <a:pt x="1944825" y="958811"/>
                  <a:pt x="1193518" y="8324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BC87DA9F-8DB2-4D48-8716-A928FBB8A5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033" y="0"/>
            <a:ext cx="2486322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195EA065-AC5D-431D-927E-87FF05884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96194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6934B3C-D73F-4CD0-95B1-0244D662D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23292" y="0"/>
            <a:ext cx="2486322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D4E905-4DF9-4298-BD41-1178C4F964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0750" y="1346268"/>
            <a:ext cx="7810500" cy="3125338"/>
          </a:xfrm>
        </p:spPr>
        <p:txBody>
          <a:bodyPr anchor="b"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en-US" sz="5600" dirty="0"/>
              <a:t>Basics of Object Oriented Programming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3E2214-A57A-471B-A3D6-603484AA9D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19375" y="4471607"/>
            <a:ext cx="6953250" cy="862394"/>
          </a:xfrm>
        </p:spPr>
        <p:txBody>
          <a:bodyPr anchor="t">
            <a:norm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8325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05001-7F7B-4F05-B69B-905F0904F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42221"/>
            <a:ext cx="10233611" cy="737850"/>
          </a:xfrm>
        </p:spPr>
        <p:txBody>
          <a:bodyPr>
            <a:normAutofit fontScale="90000"/>
          </a:bodyPr>
          <a:lstStyle/>
          <a:p>
            <a:r>
              <a:rPr lang="en-US" dirty="0"/>
              <a:t>What about constructors?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7454D4-5B78-403D-B66D-AFE6DFE61F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B0225E6-D202-4E69-81F6-4E2C8E4E36F3}"/>
              </a:ext>
            </a:extLst>
          </p:cNvPr>
          <p:cNvSpPr txBox="1"/>
          <p:nvPr/>
        </p:nvSpPr>
        <p:spPr>
          <a:xfrm>
            <a:off x="576650" y="1280628"/>
            <a:ext cx="10367966" cy="39703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class Player{</a:t>
            </a:r>
          </a:p>
          <a:p>
            <a:r>
              <a:rPr lang="en-US" dirty="0"/>
              <a:t>	string </a:t>
            </a:r>
            <a:r>
              <a:rPr lang="en-US" dirty="0" err="1"/>
              <a:t>firstname</a:t>
            </a:r>
            <a:r>
              <a:rPr lang="en-US" dirty="0"/>
              <a:t>;</a:t>
            </a:r>
          </a:p>
          <a:p>
            <a:r>
              <a:rPr lang="en-US" dirty="0"/>
              <a:t>	string </a:t>
            </a:r>
            <a:r>
              <a:rPr lang="en-US" dirty="0" err="1"/>
              <a:t>lastname</a:t>
            </a:r>
            <a:r>
              <a:rPr lang="en-US" dirty="0"/>
              <a:t>;</a:t>
            </a:r>
          </a:p>
          <a:p>
            <a:r>
              <a:rPr lang="en-US" dirty="0"/>
              <a:t>	bool </a:t>
            </a:r>
            <a:r>
              <a:rPr lang="en-US" dirty="0" err="1"/>
              <a:t>isrealperson</a:t>
            </a:r>
            <a:r>
              <a:rPr lang="en-US" dirty="0"/>
              <a:t>;  // for whether the player is a computer or a human</a:t>
            </a:r>
          </a:p>
          <a:p>
            <a:r>
              <a:rPr lang="en-US" dirty="0"/>
              <a:t>	int wins;  // for the number of wins so far</a:t>
            </a:r>
          </a:p>
          <a:p>
            <a:r>
              <a:rPr lang="en-US" dirty="0"/>
              <a:t>public:</a:t>
            </a: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	Player();  // constructor default</a:t>
            </a: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	Player(bool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isreal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);  //constructor override = lets you pick if the user is real or not</a:t>
            </a: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	Player(bool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isreal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string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fn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string ln);  //constructor override - user real?</a:t>
            </a: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	                                          //and lets you set first and last name</a:t>
            </a:r>
          </a:p>
          <a:p>
            <a:r>
              <a:rPr lang="en-US" dirty="0"/>
              <a:t>	void </a:t>
            </a:r>
            <a:r>
              <a:rPr lang="en-US" dirty="0" err="1"/>
              <a:t>printPlayer</a:t>
            </a:r>
            <a:r>
              <a:rPr lang="en-US" dirty="0"/>
              <a:t>();</a:t>
            </a:r>
          </a:p>
          <a:p>
            <a:r>
              <a:rPr lang="en-US" dirty="0"/>
              <a:t>	void </a:t>
            </a:r>
            <a:r>
              <a:rPr lang="en-US" dirty="0" err="1"/>
              <a:t>initPlayer</a:t>
            </a:r>
            <a:r>
              <a:rPr lang="en-US" dirty="0"/>
              <a:t>();</a:t>
            </a:r>
          </a:p>
          <a:p>
            <a:r>
              <a:rPr lang="en-US" dirty="0"/>
              <a:t>	char </a:t>
            </a:r>
            <a:r>
              <a:rPr lang="en-US" dirty="0" err="1"/>
              <a:t>getRPS</a:t>
            </a:r>
            <a:r>
              <a:rPr lang="en-US" dirty="0"/>
              <a:t>();</a:t>
            </a:r>
          </a:p>
          <a:p>
            <a:r>
              <a:rPr lang="en-US" dirty="0"/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1722343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5842F-A667-4519-9B74-064B3846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251" y="176551"/>
            <a:ext cx="8770571" cy="824348"/>
          </a:xfrm>
        </p:spPr>
        <p:txBody>
          <a:bodyPr/>
          <a:lstStyle/>
          <a:p>
            <a:r>
              <a:rPr lang="en-US" dirty="0"/>
              <a:t>What is a constructor?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A7B20-F673-4474-A271-9206EED8C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914" y="1142999"/>
            <a:ext cx="11485605" cy="5430795"/>
          </a:xfrm>
          <a:solidFill>
            <a:schemeClr val="tx2">
              <a:lumMod val="25000"/>
              <a:lumOff val="75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en-US" dirty="0"/>
              <a:t>It’s the code that happens when you make a variable be of type Player, e.g.,</a:t>
            </a:r>
          </a:p>
          <a:p>
            <a:r>
              <a:rPr lang="en-US" dirty="0"/>
              <a:t>Player </a:t>
            </a:r>
            <a:r>
              <a:rPr lang="en-US" dirty="0" err="1"/>
              <a:t>p_var</a:t>
            </a:r>
            <a:r>
              <a:rPr lang="en-US" dirty="0"/>
              <a:t>;</a:t>
            </a:r>
          </a:p>
          <a:p>
            <a:endParaRPr lang="en-US" dirty="0"/>
          </a:p>
          <a:p>
            <a:r>
              <a:rPr lang="en-US" b="1" i="1" dirty="0"/>
              <a:t>Slightly more technical definition:</a:t>
            </a:r>
          </a:p>
          <a:p>
            <a:r>
              <a:rPr lang="en-US" dirty="0"/>
              <a:t>When you make a variable be of type Player: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compiler needs to know how much space to set aside.  That happens automatically.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It needs to know what methods are associated with that type.  Again, the association happens automatically</a:t>
            </a:r>
          </a:p>
          <a:p>
            <a:r>
              <a:rPr lang="en-US" b="1" dirty="0"/>
              <a:t>But there’s more!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We’re dealing with a complex type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It has fields and methods associated with it.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constructor is code that initializes </a:t>
            </a:r>
            <a:r>
              <a:rPr lang="en-US" dirty="0"/>
              <a:t>the fields in the way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WE want them to be initialized</a:t>
            </a:r>
            <a:r>
              <a:rPr lang="en-US" dirty="0"/>
              <a:t>. It also controls what methods are called automatically (if any) when we make a variable of type Player.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6235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EF919-C963-4B96-B688-31BA4081C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276" y="442220"/>
            <a:ext cx="11708027" cy="1345269"/>
          </a:xfrm>
        </p:spPr>
        <p:txBody>
          <a:bodyPr>
            <a:normAutofit/>
          </a:bodyPr>
          <a:lstStyle/>
          <a:p>
            <a:r>
              <a:rPr lang="en-US" dirty="0"/>
              <a:t>Here is when the constructor is called: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30E803-707A-42D7-B22D-DABBD58D5C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277" y="2312275"/>
            <a:ext cx="5774724" cy="433565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Making a variable of type Player: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rgbClr val="FF0000"/>
                </a:solidFill>
              </a:rPr>
              <a:t>Player p;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ysClr val="windowText" lastClr="000000"/>
                </a:solidFill>
              </a:rPr>
              <a:t>This code calls the method (aka the constructor) associated with this declaration here.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ysClr val="windowText" lastClr="00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ysClr val="windowText" lastClr="000000"/>
                </a:solidFill>
              </a:rPr>
              <a:t>It is making a variable, just like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rgbClr val="FF0000"/>
                </a:solidFill>
              </a:rPr>
              <a:t>int x;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rgbClr val="FF0000"/>
                </a:solidFill>
              </a:rPr>
              <a:t>string str;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ysClr val="windowText" lastClr="000000"/>
                </a:solidFill>
              </a:rPr>
              <a:t>Does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ysClr val="windowText" lastClr="00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ysClr val="windowText" lastClr="000000"/>
                </a:solidFill>
              </a:rPr>
              <a:t>So it can go anywhere you can put </a:t>
            </a:r>
            <a:r>
              <a:rPr lang="en-US" dirty="0">
                <a:solidFill>
                  <a:srgbClr val="FF0000"/>
                </a:solidFill>
              </a:rPr>
              <a:t>int x;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</a:rPr>
              <a:t>(e.g., in the main, inside any function, </a:t>
            </a:r>
            <a:r>
              <a:rPr lang="en-US" b="1" dirty="0">
                <a:solidFill>
                  <a:schemeClr val="tx1"/>
                </a:solidFill>
              </a:rPr>
              <a:t>IN OTHER CLASS DEFINITIONS</a:t>
            </a:r>
            <a:r>
              <a:rPr lang="en-US" dirty="0">
                <a:solidFill>
                  <a:schemeClr val="tx1"/>
                </a:solidFill>
              </a:rPr>
              <a:t>, etc.)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49EE5C-4E0F-4D70-AC40-172135D36925}"/>
              </a:ext>
            </a:extLst>
          </p:cNvPr>
          <p:cNvSpPr txBox="1"/>
          <p:nvPr/>
        </p:nvSpPr>
        <p:spPr>
          <a:xfrm>
            <a:off x="6221627" y="2547195"/>
            <a:ext cx="5748599" cy="39703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class Player{</a:t>
            </a:r>
          </a:p>
          <a:p>
            <a:r>
              <a:rPr lang="en-US" dirty="0"/>
              <a:t>	string </a:t>
            </a:r>
            <a:r>
              <a:rPr lang="en-US" dirty="0" err="1"/>
              <a:t>firstname</a:t>
            </a:r>
            <a:r>
              <a:rPr lang="en-US" dirty="0"/>
              <a:t>;</a:t>
            </a:r>
          </a:p>
          <a:p>
            <a:r>
              <a:rPr lang="en-US" dirty="0"/>
              <a:t>	string </a:t>
            </a:r>
            <a:r>
              <a:rPr lang="en-US" dirty="0" err="1"/>
              <a:t>lastname</a:t>
            </a:r>
            <a:r>
              <a:rPr lang="en-US" dirty="0"/>
              <a:t>;</a:t>
            </a:r>
          </a:p>
          <a:p>
            <a:r>
              <a:rPr lang="en-US" dirty="0"/>
              <a:t>	bool </a:t>
            </a:r>
            <a:r>
              <a:rPr lang="en-US" dirty="0" err="1"/>
              <a:t>isrealperson</a:t>
            </a:r>
            <a:r>
              <a:rPr lang="en-US" dirty="0"/>
              <a:t>;  </a:t>
            </a:r>
          </a:p>
          <a:p>
            <a:r>
              <a:rPr lang="en-US" dirty="0"/>
              <a:t>	int wins; </a:t>
            </a:r>
          </a:p>
          <a:p>
            <a:r>
              <a:rPr lang="en-US" dirty="0"/>
              <a:t>public:</a:t>
            </a:r>
          </a:p>
          <a:p>
            <a:r>
              <a:rPr lang="en-US" dirty="0"/>
              <a:t>	Player();  // constructor default</a:t>
            </a:r>
          </a:p>
          <a:p>
            <a:r>
              <a:rPr lang="en-US" dirty="0"/>
              <a:t>	Player(bool </a:t>
            </a:r>
            <a:r>
              <a:rPr lang="en-US" dirty="0" err="1"/>
              <a:t>isreal</a:t>
            </a:r>
            <a:r>
              <a:rPr lang="en-US" dirty="0"/>
              <a:t>);  </a:t>
            </a:r>
          </a:p>
          <a:p>
            <a:r>
              <a:rPr lang="en-US" dirty="0"/>
              <a:t>	Player(bool </a:t>
            </a:r>
            <a:r>
              <a:rPr lang="en-US" dirty="0" err="1"/>
              <a:t>isreal</a:t>
            </a:r>
            <a:r>
              <a:rPr lang="en-US" dirty="0"/>
              <a:t>, string </a:t>
            </a:r>
            <a:r>
              <a:rPr lang="en-US" dirty="0" err="1"/>
              <a:t>fn</a:t>
            </a:r>
            <a:r>
              <a:rPr lang="en-US" dirty="0"/>
              <a:t>, string ln);  </a:t>
            </a:r>
          </a:p>
          <a:p>
            <a:r>
              <a:rPr lang="en-US" dirty="0"/>
              <a:t>	</a:t>
            </a:r>
          </a:p>
          <a:p>
            <a:r>
              <a:rPr lang="en-US" dirty="0"/>
              <a:t>	void </a:t>
            </a:r>
            <a:r>
              <a:rPr lang="en-US" dirty="0" err="1"/>
              <a:t>printPlayer</a:t>
            </a:r>
            <a:r>
              <a:rPr lang="en-US" dirty="0"/>
              <a:t>();</a:t>
            </a:r>
          </a:p>
          <a:p>
            <a:r>
              <a:rPr lang="en-US" dirty="0"/>
              <a:t>	void </a:t>
            </a:r>
            <a:r>
              <a:rPr lang="en-US" dirty="0" err="1"/>
              <a:t>initPlayer</a:t>
            </a:r>
            <a:r>
              <a:rPr lang="en-US" dirty="0"/>
              <a:t>();</a:t>
            </a:r>
          </a:p>
          <a:p>
            <a:r>
              <a:rPr lang="en-US" dirty="0"/>
              <a:t>	char </a:t>
            </a:r>
            <a:r>
              <a:rPr lang="en-US" dirty="0" err="1"/>
              <a:t>getRPS</a:t>
            </a:r>
            <a:r>
              <a:rPr lang="en-US" dirty="0"/>
              <a:t>();</a:t>
            </a:r>
          </a:p>
          <a:p>
            <a:r>
              <a:rPr lang="en-US" dirty="0"/>
              <a:t>};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D951D29-9341-4482-BAA8-E5DE90BB2210}"/>
              </a:ext>
            </a:extLst>
          </p:cNvPr>
          <p:cNvCxnSpPr/>
          <p:nvPr/>
        </p:nvCxnSpPr>
        <p:spPr>
          <a:xfrm>
            <a:off x="1661984" y="3243649"/>
            <a:ext cx="5467865" cy="10997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09406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6D82F-721A-4B68-B9B7-60363867B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43" y="-20830"/>
            <a:ext cx="5132663" cy="133028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600" dirty="0"/>
              <a:t>This is the constructor.</a:t>
            </a:r>
            <a:br>
              <a:rPr lang="en-US" sz="2600" dirty="0"/>
            </a:br>
            <a:r>
              <a:rPr lang="en-US" sz="2600" dirty="0"/>
              <a:t>It goes in Player.hpp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629AB-3F5C-4561-9525-8AF5C23741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1991E6-AB0E-4405-81A1-C6B4AB8144BE}"/>
              </a:ext>
            </a:extLst>
          </p:cNvPr>
          <p:cNvSpPr txBox="1"/>
          <p:nvPr/>
        </p:nvSpPr>
        <p:spPr>
          <a:xfrm>
            <a:off x="63842" y="1243791"/>
            <a:ext cx="5132663" cy="375487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/>
              <a:t>class Player{</a:t>
            </a:r>
          </a:p>
          <a:p>
            <a:r>
              <a:rPr lang="en-US" sz="1400" dirty="0"/>
              <a:t>	string </a:t>
            </a:r>
            <a:r>
              <a:rPr lang="en-US" sz="1400" dirty="0" err="1"/>
              <a:t>firstname</a:t>
            </a:r>
            <a:r>
              <a:rPr lang="en-US" sz="1400" dirty="0"/>
              <a:t>;</a:t>
            </a:r>
          </a:p>
          <a:p>
            <a:r>
              <a:rPr lang="en-US" sz="1400" dirty="0"/>
              <a:t>	string </a:t>
            </a:r>
            <a:r>
              <a:rPr lang="en-US" sz="1400" dirty="0" err="1"/>
              <a:t>lastname</a:t>
            </a:r>
            <a:r>
              <a:rPr lang="en-US" sz="1400" dirty="0"/>
              <a:t>;</a:t>
            </a:r>
          </a:p>
          <a:p>
            <a:r>
              <a:rPr lang="en-US" sz="1400" dirty="0"/>
              <a:t>	bool </a:t>
            </a:r>
            <a:r>
              <a:rPr lang="en-US" sz="1400" dirty="0" err="1"/>
              <a:t>isrealperson</a:t>
            </a:r>
            <a:r>
              <a:rPr lang="en-US" sz="1400" dirty="0"/>
              <a:t>;  </a:t>
            </a: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// for whether the  </a:t>
            </a:r>
          </a:p>
          <a:p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                       //player is a computer or a human</a:t>
            </a:r>
          </a:p>
          <a:p>
            <a:r>
              <a:rPr lang="en-US" sz="1400" dirty="0"/>
              <a:t>	int wins;  </a:t>
            </a: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// for the number of wins so far</a:t>
            </a:r>
          </a:p>
          <a:p>
            <a:r>
              <a:rPr lang="en-US" sz="1400" dirty="0"/>
              <a:t>public:</a:t>
            </a:r>
          </a:p>
          <a:p>
            <a:r>
              <a:rPr lang="en-US" sz="1400" dirty="0"/>
              <a:t>	Player();  </a:t>
            </a: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// constructor default</a:t>
            </a:r>
          </a:p>
          <a:p>
            <a:r>
              <a:rPr lang="en-US" sz="1400" dirty="0"/>
              <a:t>	Player(bool </a:t>
            </a:r>
            <a:r>
              <a:rPr lang="en-US" sz="1400" dirty="0" err="1"/>
              <a:t>isreal</a:t>
            </a:r>
            <a:r>
              <a:rPr lang="en-US" sz="1400" dirty="0"/>
              <a:t>);  </a:t>
            </a: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//constructor override </a:t>
            </a:r>
          </a:p>
          <a:p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                 // lets you pick if the user is real or not</a:t>
            </a:r>
          </a:p>
          <a:p>
            <a:r>
              <a:rPr lang="en-US" sz="1400" dirty="0"/>
              <a:t>	Player(bool </a:t>
            </a:r>
            <a:r>
              <a:rPr lang="en-US" sz="1400" dirty="0" err="1"/>
              <a:t>isreal</a:t>
            </a:r>
            <a:r>
              <a:rPr lang="en-US" sz="1400" dirty="0"/>
              <a:t>, string </a:t>
            </a:r>
            <a:r>
              <a:rPr lang="en-US" sz="1400" dirty="0" err="1"/>
              <a:t>fn</a:t>
            </a:r>
            <a:r>
              <a:rPr lang="en-US" sz="1400" dirty="0"/>
              <a:t>, string ln);  </a:t>
            </a:r>
          </a:p>
          <a:p>
            <a:r>
              <a:rPr lang="en-US" sz="1400" dirty="0"/>
              <a:t>                       </a:t>
            </a: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//constructor override - user real?</a:t>
            </a:r>
          </a:p>
          <a:p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	        //and lets you set first and last name</a:t>
            </a:r>
          </a:p>
          <a:p>
            <a:r>
              <a:rPr lang="en-US" sz="1400" dirty="0"/>
              <a:t>	void </a:t>
            </a:r>
            <a:r>
              <a:rPr lang="en-US" sz="1400" dirty="0" err="1"/>
              <a:t>printPlayer</a:t>
            </a:r>
            <a:r>
              <a:rPr lang="en-US" sz="1400" dirty="0"/>
              <a:t>();</a:t>
            </a:r>
          </a:p>
          <a:p>
            <a:r>
              <a:rPr lang="en-US" sz="1400" dirty="0"/>
              <a:t>	void </a:t>
            </a:r>
            <a:r>
              <a:rPr lang="en-US" sz="1400" dirty="0" err="1"/>
              <a:t>initPlayer</a:t>
            </a:r>
            <a:r>
              <a:rPr lang="en-US" sz="1400" dirty="0"/>
              <a:t>();</a:t>
            </a:r>
          </a:p>
          <a:p>
            <a:r>
              <a:rPr lang="en-US" sz="1400" dirty="0"/>
              <a:t>	char </a:t>
            </a:r>
            <a:r>
              <a:rPr lang="en-US" sz="1400" dirty="0" err="1"/>
              <a:t>getRPS</a:t>
            </a:r>
            <a:r>
              <a:rPr lang="en-US" sz="1400" dirty="0"/>
              <a:t>();</a:t>
            </a:r>
          </a:p>
          <a:p>
            <a:r>
              <a:rPr lang="en-US" sz="1400" dirty="0"/>
              <a:t>};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3B12CCE-D220-4B28-89D2-F21BF8293031}"/>
              </a:ext>
            </a:extLst>
          </p:cNvPr>
          <p:cNvSpPr txBox="1">
            <a:spLocks/>
          </p:cNvSpPr>
          <p:nvPr/>
        </p:nvSpPr>
        <p:spPr>
          <a:xfrm>
            <a:off x="6843585" y="3884"/>
            <a:ext cx="5228966" cy="1243791"/>
          </a:xfrm>
          <a:prstGeom prst="rect">
            <a:avLst/>
          </a:prstGeom>
        </p:spPr>
        <p:txBody>
          <a:bodyPr vert="horz" lIns="109728" tIns="109728" rIns="109728" bIns="91440" rtlCol="0" anchor="b">
            <a:normAutofit fontScale="75000" lnSpcReduction="20000"/>
          </a:bodyPr>
          <a:lstStyle>
            <a:lvl1pPr algn="l" defTabSz="914400" rtl="0" eaLnBrk="1" latinLnBrk="0" hangingPunct="1">
              <a:lnSpc>
                <a:spcPct val="130000"/>
              </a:lnSpc>
              <a:spcBef>
                <a:spcPct val="0"/>
              </a:spcBef>
              <a:buNone/>
              <a:defRPr sz="3200" b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10000"/>
              </a:lnSpc>
            </a:pPr>
            <a:r>
              <a:rPr lang="en-US" sz="2500" dirty="0"/>
              <a:t>Also in Player.cpp.  </a:t>
            </a:r>
            <a:br>
              <a:rPr lang="en-US" sz="2500" dirty="0"/>
            </a:br>
            <a:r>
              <a:rPr lang="en-US" sz="2500" dirty="0"/>
              <a:t>Along with the methods, you need to define the constructors: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76430B-B4C5-4C46-95A5-E42A69889565}"/>
              </a:ext>
            </a:extLst>
          </p:cNvPr>
          <p:cNvSpPr txBox="1"/>
          <p:nvPr/>
        </p:nvSpPr>
        <p:spPr>
          <a:xfrm>
            <a:off x="5362832" y="1243791"/>
            <a:ext cx="6658231" cy="5470344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txBody>
          <a:bodyPr wrap="square" rtlCol="0">
            <a:spAutoFit/>
          </a:bodyPr>
          <a:lstStyle/>
          <a:p>
            <a:pPr defTabSz="346075">
              <a:lnSpc>
                <a:spcPct val="90000"/>
              </a:lnSpc>
            </a:pPr>
            <a:r>
              <a:rPr lang="en-US" sz="1300" dirty="0"/>
              <a:t>#include "Player.hpp"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#include &lt;</a:t>
            </a:r>
            <a:r>
              <a:rPr lang="en-US" sz="1300" dirty="0" err="1"/>
              <a:t>stdlib.h</a:t>
            </a:r>
            <a:r>
              <a:rPr lang="en-US" sz="1300" dirty="0"/>
              <a:t>&gt;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#include &lt;iostream&gt;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using namespace std;</a:t>
            </a:r>
          </a:p>
          <a:p>
            <a:pPr defTabSz="346075">
              <a:lnSpc>
                <a:spcPct val="90000"/>
              </a:lnSpc>
            </a:pPr>
            <a:endParaRPr lang="en-US" sz="1300" dirty="0"/>
          </a:p>
          <a:p>
            <a:pPr defTabSz="346075">
              <a:lnSpc>
                <a:spcPct val="90000"/>
              </a:lnSpc>
            </a:pPr>
            <a:endParaRPr lang="en-US" sz="1300" dirty="0"/>
          </a:p>
          <a:p>
            <a:pPr defTabSz="346075">
              <a:lnSpc>
                <a:spcPct val="90000"/>
              </a:lnSpc>
            </a:pPr>
            <a:r>
              <a:rPr lang="en-US" sz="1300" dirty="0"/>
              <a:t>Player::Player() {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	</a:t>
            </a:r>
            <a:r>
              <a:rPr lang="en-US" sz="1300" dirty="0" err="1"/>
              <a:t>cout</a:t>
            </a:r>
            <a:r>
              <a:rPr lang="en-US" sz="1300" dirty="0"/>
              <a:t> &lt;&lt; "here p1 " &lt;&lt; </a:t>
            </a:r>
            <a:r>
              <a:rPr lang="en-US" sz="1300" dirty="0" err="1"/>
              <a:t>endl</a:t>
            </a:r>
            <a:r>
              <a:rPr lang="en-US" sz="130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	</a:t>
            </a:r>
            <a:r>
              <a:rPr lang="en-US" sz="1300" dirty="0" err="1"/>
              <a:t>firstname</a:t>
            </a:r>
            <a:r>
              <a:rPr lang="en-US" sz="1300" dirty="0"/>
              <a:t> = "Bilbo";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	</a:t>
            </a:r>
            <a:r>
              <a:rPr lang="en-US" sz="1300" dirty="0" err="1"/>
              <a:t>lastname</a:t>
            </a:r>
            <a:r>
              <a:rPr lang="en-US" sz="1300" dirty="0"/>
              <a:t> = "Baggins";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	</a:t>
            </a:r>
            <a:r>
              <a:rPr lang="en-US" sz="1300" dirty="0" err="1"/>
              <a:t>isrealperson</a:t>
            </a:r>
            <a:r>
              <a:rPr lang="en-US" sz="1300" dirty="0"/>
              <a:t> = false;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	wins = 0;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	</a:t>
            </a:r>
            <a:r>
              <a:rPr lang="en-US" sz="1300" dirty="0" err="1"/>
              <a:t>cout</a:t>
            </a:r>
            <a:r>
              <a:rPr lang="en-US" sz="1300" dirty="0"/>
              <a:t> &lt;&lt; "here p2 " &lt;&lt; </a:t>
            </a:r>
            <a:r>
              <a:rPr lang="en-US" sz="1300" dirty="0" err="1"/>
              <a:t>endl</a:t>
            </a:r>
            <a:r>
              <a:rPr lang="en-US" sz="130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}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Player::Player(bool </a:t>
            </a:r>
            <a:r>
              <a:rPr lang="en-US" sz="1300" dirty="0" err="1"/>
              <a:t>isreal</a:t>
            </a:r>
            <a:r>
              <a:rPr lang="en-US" sz="1300" dirty="0"/>
              <a:t>) {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	</a:t>
            </a:r>
            <a:r>
              <a:rPr lang="en-US" sz="1300" dirty="0" err="1"/>
              <a:t>cout</a:t>
            </a:r>
            <a:r>
              <a:rPr lang="en-US" sz="1300" dirty="0"/>
              <a:t> &lt;&lt; "here p3 " &lt;&lt; </a:t>
            </a:r>
            <a:r>
              <a:rPr lang="en-US" sz="1300" dirty="0" err="1"/>
              <a:t>endl</a:t>
            </a:r>
            <a:r>
              <a:rPr lang="en-US" sz="130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	</a:t>
            </a:r>
            <a:r>
              <a:rPr lang="en-US" sz="1300" dirty="0" err="1"/>
              <a:t>isrealperson</a:t>
            </a:r>
            <a:r>
              <a:rPr lang="en-US" sz="1300" dirty="0"/>
              <a:t> = </a:t>
            </a:r>
            <a:r>
              <a:rPr lang="en-US" sz="1300" dirty="0" err="1"/>
              <a:t>isreal</a:t>
            </a:r>
            <a:r>
              <a:rPr lang="en-US" sz="130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	</a:t>
            </a:r>
            <a:r>
              <a:rPr lang="en-US" sz="1300" dirty="0" err="1"/>
              <a:t>initPlayer</a:t>
            </a:r>
            <a:r>
              <a:rPr lang="en-US" sz="1300" dirty="0"/>
              <a:t>();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	wins = 0;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	</a:t>
            </a:r>
            <a:r>
              <a:rPr lang="en-US" sz="1300" dirty="0" err="1"/>
              <a:t>cout</a:t>
            </a:r>
            <a:r>
              <a:rPr lang="en-US" sz="1300" dirty="0"/>
              <a:t> &lt;&lt; "here p4 " &lt;&lt; </a:t>
            </a:r>
            <a:r>
              <a:rPr lang="en-US" sz="1300" dirty="0" err="1"/>
              <a:t>endl</a:t>
            </a:r>
            <a:r>
              <a:rPr lang="en-US" sz="130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}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Player::Player(bool </a:t>
            </a:r>
            <a:r>
              <a:rPr lang="en-US" sz="1300" dirty="0" err="1"/>
              <a:t>isreal,string</a:t>
            </a:r>
            <a:r>
              <a:rPr lang="en-US" sz="1300" dirty="0"/>
              <a:t> </a:t>
            </a:r>
            <a:r>
              <a:rPr lang="en-US" sz="1300" dirty="0" err="1"/>
              <a:t>fn</a:t>
            </a:r>
            <a:r>
              <a:rPr lang="en-US" sz="1300" dirty="0"/>
              <a:t>, string ln) {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	</a:t>
            </a:r>
            <a:r>
              <a:rPr lang="en-US" sz="1300" dirty="0" err="1"/>
              <a:t>cout</a:t>
            </a:r>
            <a:r>
              <a:rPr lang="en-US" sz="1300" dirty="0"/>
              <a:t> &lt;&lt; "here p5 " &lt;&lt; </a:t>
            </a:r>
            <a:r>
              <a:rPr lang="en-US" sz="1300" dirty="0" err="1"/>
              <a:t>endl</a:t>
            </a:r>
            <a:r>
              <a:rPr lang="en-US" sz="130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	</a:t>
            </a:r>
            <a:r>
              <a:rPr lang="en-US" sz="1300" dirty="0" err="1"/>
              <a:t>firstname</a:t>
            </a:r>
            <a:r>
              <a:rPr lang="en-US" sz="1300" dirty="0"/>
              <a:t> = </a:t>
            </a:r>
            <a:r>
              <a:rPr lang="en-US" sz="1300" dirty="0" err="1"/>
              <a:t>fn</a:t>
            </a:r>
            <a:r>
              <a:rPr lang="en-US" sz="130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	</a:t>
            </a:r>
            <a:r>
              <a:rPr lang="en-US" sz="1300" dirty="0" err="1"/>
              <a:t>lastname</a:t>
            </a:r>
            <a:r>
              <a:rPr lang="en-US" sz="1300" dirty="0"/>
              <a:t> = ln;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	</a:t>
            </a:r>
            <a:r>
              <a:rPr lang="en-US" sz="1300" dirty="0" err="1"/>
              <a:t>isrealperson</a:t>
            </a:r>
            <a:r>
              <a:rPr lang="en-US" sz="1300" dirty="0"/>
              <a:t> = </a:t>
            </a:r>
            <a:r>
              <a:rPr lang="en-US" sz="1300" dirty="0" err="1"/>
              <a:t>isreal</a:t>
            </a:r>
            <a:r>
              <a:rPr lang="en-US" sz="130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	wins = 0;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	</a:t>
            </a:r>
            <a:r>
              <a:rPr lang="en-US" sz="1300" dirty="0" err="1"/>
              <a:t>cout</a:t>
            </a:r>
            <a:r>
              <a:rPr lang="en-US" sz="1300" dirty="0"/>
              <a:t> &lt;&lt; "here p6 " &lt;&lt; </a:t>
            </a:r>
            <a:r>
              <a:rPr lang="en-US" sz="1300" dirty="0" err="1"/>
              <a:t>endl</a:t>
            </a:r>
            <a:r>
              <a:rPr lang="en-US" sz="130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}</a:t>
            </a:r>
          </a:p>
          <a:p>
            <a:pPr defTabSz="346075">
              <a:lnSpc>
                <a:spcPct val="90000"/>
              </a:lnSpc>
            </a:pPr>
            <a:endParaRPr lang="en-US" sz="1100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461BB6A-2CEC-4AD3-88F1-DB066792EEAB}"/>
              </a:ext>
            </a:extLst>
          </p:cNvPr>
          <p:cNvCxnSpPr/>
          <p:nvPr/>
        </p:nvCxnSpPr>
        <p:spPr>
          <a:xfrm flipV="1">
            <a:off x="1785551" y="2496065"/>
            <a:ext cx="3614352" cy="3274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B3E347B-404D-476A-8D00-97C7CAA8E5CC}"/>
              </a:ext>
            </a:extLst>
          </p:cNvPr>
          <p:cNvCxnSpPr>
            <a:cxnSpLocks/>
          </p:cNvCxnSpPr>
          <p:nvPr/>
        </p:nvCxnSpPr>
        <p:spPr>
          <a:xfrm>
            <a:off x="2630173" y="3121228"/>
            <a:ext cx="2769730" cy="705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540E08C-7A6E-449D-B860-1E25335974F9}"/>
              </a:ext>
            </a:extLst>
          </p:cNvPr>
          <p:cNvCxnSpPr>
            <a:cxnSpLocks/>
          </p:cNvCxnSpPr>
          <p:nvPr/>
        </p:nvCxnSpPr>
        <p:spPr>
          <a:xfrm>
            <a:off x="4372233" y="3573410"/>
            <a:ext cx="990598" cy="14928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64544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BFA4C-3290-4999-9E5D-91B8614C0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 3: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22E4AD-E9A4-43EF-8759-5E4229C0F3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i="1" dirty="0"/>
              <a:t>What goes into a constructor?</a:t>
            </a:r>
          </a:p>
          <a:p>
            <a:r>
              <a:rPr lang="en-US" dirty="0"/>
              <a:t>We tend to initialize all the fields (give them a starting value)</a:t>
            </a:r>
          </a:p>
          <a:p>
            <a:r>
              <a:rPr lang="en-US" dirty="0"/>
              <a:t>We tend to call any method that we want to happen automatically when we initialize a variable </a:t>
            </a:r>
          </a:p>
          <a:p>
            <a:pPr marL="458788"/>
            <a:r>
              <a:rPr lang="en-US" dirty="0"/>
              <a:t>(because, remember, a class is a type!  We will be making variables of this type!)</a:t>
            </a:r>
          </a:p>
          <a:p>
            <a:pPr marL="458788"/>
            <a:r>
              <a:rPr lang="en-US" i="1" dirty="0"/>
              <a:t>If it’s a game, after we initialize the fields, we might call a method </a:t>
            </a:r>
            <a:r>
              <a:rPr lang="en-US" i="1" dirty="0" err="1"/>
              <a:t>StartGame</a:t>
            </a:r>
            <a:r>
              <a:rPr lang="en-US" i="1" dirty="0"/>
              <a:t> if we included that in the class definition</a:t>
            </a:r>
          </a:p>
        </p:txBody>
      </p:sp>
    </p:spTree>
    <p:extLst>
      <p:ext uri="{BB962C8B-B14F-4D97-AF65-F5344CB8AC3E}">
        <p14:creationId xmlns:p14="http://schemas.microsoft.com/office/powerpoint/2010/main" val="38793975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EF919-C963-4B96-B688-31BA4081C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276" y="442220"/>
            <a:ext cx="11708027" cy="1345269"/>
          </a:xfrm>
        </p:spPr>
        <p:txBody>
          <a:bodyPr>
            <a:normAutofit fontScale="90000"/>
          </a:bodyPr>
          <a:lstStyle/>
          <a:p>
            <a:r>
              <a:rPr lang="en-US" dirty="0"/>
              <a:t>Now making variables (also known as an object) of type </a:t>
            </a:r>
            <a:r>
              <a:rPr lang="en-US" dirty="0">
                <a:solidFill>
                  <a:srgbClr val="FF0000"/>
                </a:solidFill>
              </a:rPr>
              <a:t>Player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30E803-707A-42D7-B22D-DABBD58D5C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277" y="2312275"/>
            <a:ext cx="5774724" cy="433565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Making a variable of type Player: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rgbClr val="FF0000"/>
                </a:solidFill>
              </a:rPr>
              <a:t>Player p;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rgbClr val="FF0000"/>
                </a:solidFill>
              </a:rPr>
              <a:t>Player p2(false);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rgbClr val="FF0000"/>
                </a:solidFill>
              </a:rPr>
              <a:t>Player p3(true, Herman, Munster);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ysClr val="windowText" lastClr="000000"/>
                </a:solidFill>
              </a:rPr>
              <a:t>This code calls the method (aka the constructor) associated with this declaration here.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ysClr val="windowText" lastClr="00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ysClr val="windowText" lastClr="000000"/>
                </a:solidFill>
              </a:rPr>
              <a:t>The constructor called is the one whose input parameters match exactly.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i="1" dirty="0">
              <a:solidFill>
                <a:sysClr val="windowText" lastClr="00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i="1" dirty="0">
                <a:solidFill>
                  <a:sysClr val="windowText" lastClr="000000"/>
                </a:solidFill>
              </a:rPr>
              <a:t>NOTE that if there are no input parameters, there are no () when making something of type Player.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49EE5C-4E0F-4D70-AC40-172135D36925}"/>
              </a:ext>
            </a:extLst>
          </p:cNvPr>
          <p:cNvSpPr txBox="1"/>
          <p:nvPr/>
        </p:nvSpPr>
        <p:spPr>
          <a:xfrm>
            <a:off x="6221627" y="2547195"/>
            <a:ext cx="5748599" cy="39703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class Player{</a:t>
            </a:r>
          </a:p>
          <a:p>
            <a:r>
              <a:rPr lang="en-US" dirty="0"/>
              <a:t>	string </a:t>
            </a:r>
            <a:r>
              <a:rPr lang="en-US" dirty="0" err="1"/>
              <a:t>firstname</a:t>
            </a:r>
            <a:r>
              <a:rPr lang="en-US" dirty="0"/>
              <a:t>;</a:t>
            </a:r>
          </a:p>
          <a:p>
            <a:r>
              <a:rPr lang="en-US" dirty="0"/>
              <a:t>	string </a:t>
            </a:r>
            <a:r>
              <a:rPr lang="en-US" dirty="0" err="1"/>
              <a:t>lastname</a:t>
            </a:r>
            <a:r>
              <a:rPr lang="en-US" dirty="0"/>
              <a:t>;</a:t>
            </a:r>
          </a:p>
          <a:p>
            <a:r>
              <a:rPr lang="en-US" dirty="0"/>
              <a:t>	bool </a:t>
            </a:r>
            <a:r>
              <a:rPr lang="en-US" dirty="0" err="1"/>
              <a:t>isrealperson</a:t>
            </a:r>
            <a:r>
              <a:rPr lang="en-US" dirty="0"/>
              <a:t>;  </a:t>
            </a:r>
          </a:p>
          <a:p>
            <a:r>
              <a:rPr lang="en-US" dirty="0"/>
              <a:t>	int wins; </a:t>
            </a:r>
          </a:p>
          <a:p>
            <a:r>
              <a:rPr lang="en-US" dirty="0"/>
              <a:t>public:</a:t>
            </a:r>
          </a:p>
          <a:p>
            <a:r>
              <a:rPr lang="en-US" dirty="0"/>
              <a:t>	Player();  // constructor default</a:t>
            </a:r>
          </a:p>
          <a:p>
            <a:r>
              <a:rPr lang="en-US" dirty="0"/>
              <a:t>	Player(bool </a:t>
            </a:r>
            <a:r>
              <a:rPr lang="en-US" dirty="0" err="1"/>
              <a:t>isreal</a:t>
            </a:r>
            <a:r>
              <a:rPr lang="en-US" dirty="0"/>
              <a:t>);  </a:t>
            </a:r>
          </a:p>
          <a:p>
            <a:r>
              <a:rPr lang="en-US" dirty="0"/>
              <a:t>	Player(bool </a:t>
            </a:r>
            <a:r>
              <a:rPr lang="en-US" dirty="0" err="1"/>
              <a:t>isreal</a:t>
            </a:r>
            <a:r>
              <a:rPr lang="en-US" dirty="0"/>
              <a:t>, string </a:t>
            </a:r>
            <a:r>
              <a:rPr lang="en-US" dirty="0" err="1"/>
              <a:t>fn</a:t>
            </a:r>
            <a:r>
              <a:rPr lang="en-US" dirty="0"/>
              <a:t>, string ln);  </a:t>
            </a:r>
          </a:p>
          <a:p>
            <a:r>
              <a:rPr lang="en-US" dirty="0"/>
              <a:t>	</a:t>
            </a:r>
          </a:p>
          <a:p>
            <a:r>
              <a:rPr lang="en-US" dirty="0"/>
              <a:t>	void </a:t>
            </a:r>
            <a:r>
              <a:rPr lang="en-US" dirty="0" err="1"/>
              <a:t>printPlayer</a:t>
            </a:r>
            <a:r>
              <a:rPr lang="en-US" dirty="0"/>
              <a:t>();</a:t>
            </a:r>
          </a:p>
          <a:p>
            <a:r>
              <a:rPr lang="en-US" dirty="0"/>
              <a:t>	void </a:t>
            </a:r>
            <a:r>
              <a:rPr lang="en-US" dirty="0" err="1"/>
              <a:t>initPlayer</a:t>
            </a:r>
            <a:r>
              <a:rPr lang="en-US" dirty="0"/>
              <a:t>();</a:t>
            </a:r>
          </a:p>
          <a:p>
            <a:r>
              <a:rPr lang="en-US" dirty="0"/>
              <a:t>	char </a:t>
            </a:r>
            <a:r>
              <a:rPr lang="en-US" dirty="0" err="1"/>
              <a:t>getRPS</a:t>
            </a:r>
            <a:r>
              <a:rPr lang="en-US" dirty="0"/>
              <a:t>();</a:t>
            </a:r>
          </a:p>
          <a:p>
            <a:r>
              <a:rPr lang="en-US" dirty="0"/>
              <a:t>};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D951D29-9341-4482-BAA8-E5DE90BB2210}"/>
              </a:ext>
            </a:extLst>
          </p:cNvPr>
          <p:cNvCxnSpPr>
            <a:cxnSpLocks/>
          </p:cNvCxnSpPr>
          <p:nvPr/>
        </p:nvCxnSpPr>
        <p:spPr>
          <a:xfrm>
            <a:off x="1624084" y="3134436"/>
            <a:ext cx="5505765" cy="12089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2C50477-F055-4250-AB57-4311B8192C51}"/>
              </a:ext>
            </a:extLst>
          </p:cNvPr>
          <p:cNvCxnSpPr>
            <a:cxnSpLocks/>
          </p:cNvCxnSpPr>
          <p:nvPr/>
        </p:nvCxnSpPr>
        <p:spPr>
          <a:xfrm>
            <a:off x="2593075" y="3429000"/>
            <a:ext cx="4604736" cy="11615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0E94F0D7-2D60-4D6E-98CD-47D3C97E176A}"/>
              </a:ext>
            </a:extLst>
          </p:cNvPr>
          <p:cNvCxnSpPr>
            <a:cxnSpLocks/>
          </p:cNvCxnSpPr>
          <p:nvPr/>
        </p:nvCxnSpPr>
        <p:spPr>
          <a:xfrm>
            <a:off x="4863152" y="3639403"/>
            <a:ext cx="2334659" cy="12287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52050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489DD-FBB1-4BBA-87EF-3F97F500B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4: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6DEB8B-41DF-46B8-A29F-254CC9B991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there are no input parameters in your constructor, when you create a variable (aka an object) made from the class you’re creating, you don’t need the () in </a:t>
            </a:r>
            <a:r>
              <a:rPr lang="en-US" dirty="0" err="1"/>
              <a:t>c++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Player p;</a:t>
            </a:r>
          </a:p>
          <a:p>
            <a:endParaRPr lang="en-US" b="1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196FC80-EB7B-4B2F-97F2-A45C486CEA80}"/>
              </a:ext>
            </a:extLst>
          </p:cNvPr>
          <p:cNvSpPr txBox="1"/>
          <p:nvPr/>
        </p:nvSpPr>
        <p:spPr>
          <a:xfrm>
            <a:off x="6003263" y="3916350"/>
            <a:ext cx="5748599" cy="23083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class Player{</a:t>
            </a:r>
          </a:p>
          <a:p>
            <a:r>
              <a:rPr lang="en-US" dirty="0"/>
              <a:t>	string </a:t>
            </a:r>
            <a:r>
              <a:rPr lang="en-US" dirty="0" err="1"/>
              <a:t>firstname</a:t>
            </a:r>
            <a:r>
              <a:rPr lang="en-US" dirty="0"/>
              <a:t>;</a:t>
            </a:r>
          </a:p>
          <a:p>
            <a:r>
              <a:rPr lang="en-US" dirty="0"/>
              <a:t>	string </a:t>
            </a:r>
            <a:r>
              <a:rPr lang="en-US" dirty="0" err="1"/>
              <a:t>lastname</a:t>
            </a:r>
            <a:r>
              <a:rPr lang="en-US" dirty="0"/>
              <a:t>;</a:t>
            </a:r>
          </a:p>
          <a:p>
            <a:r>
              <a:rPr lang="en-US" dirty="0"/>
              <a:t>	bool </a:t>
            </a:r>
            <a:r>
              <a:rPr lang="en-US" dirty="0" err="1"/>
              <a:t>isrealperson</a:t>
            </a:r>
            <a:r>
              <a:rPr lang="en-US" dirty="0"/>
              <a:t>;  </a:t>
            </a:r>
          </a:p>
          <a:p>
            <a:r>
              <a:rPr lang="en-US" dirty="0"/>
              <a:t>	int wins; </a:t>
            </a:r>
          </a:p>
          <a:p>
            <a:r>
              <a:rPr lang="en-US" dirty="0"/>
              <a:t>public:</a:t>
            </a:r>
          </a:p>
          <a:p>
            <a:r>
              <a:rPr lang="en-US" dirty="0"/>
              <a:t>	Player();  // constructor default</a:t>
            </a:r>
          </a:p>
          <a:p>
            <a:r>
              <a:rPr lang="en-US" dirty="0"/>
              <a:t>};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648772E9-AC65-4D77-9FF3-8666EE59DD2A}"/>
              </a:ext>
            </a:extLst>
          </p:cNvPr>
          <p:cNvCxnSpPr/>
          <p:nvPr/>
        </p:nvCxnSpPr>
        <p:spPr>
          <a:xfrm>
            <a:off x="3193576" y="4881349"/>
            <a:ext cx="3693994" cy="8234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97874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6D82F-721A-4B68-B9B7-60363867B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43" y="536812"/>
            <a:ext cx="5132663" cy="77264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1800" dirty="0"/>
              <a:t>Class Declaration,</a:t>
            </a:r>
            <a:br>
              <a:rPr lang="en-US" sz="1800" dirty="0"/>
            </a:br>
            <a:r>
              <a:rPr lang="en-US" sz="1800" dirty="0"/>
              <a:t>Player.hpp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629AB-3F5C-4561-9525-8AF5C23741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1991E6-AB0E-4405-81A1-C6B4AB8144BE}"/>
              </a:ext>
            </a:extLst>
          </p:cNvPr>
          <p:cNvSpPr txBox="1"/>
          <p:nvPr/>
        </p:nvSpPr>
        <p:spPr>
          <a:xfrm>
            <a:off x="63842" y="1243791"/>
            <a:ext cx="5132663" cy="375487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/>
              <a:t>class Player{</a:t>
            </a:r>
          </a:p>
          <a:p>
            <a:r>
              <a:rPr lang="en-US" sz="1400" dirty="0"/>
              <a:t>	string </a:t>
            </a:r>
            <a:r>
              <a:rPr lang="en-US" sz="1400" dirty="0" err="1"/>
              <a:t>firstname</a:t>
            </a:r>
            <a:r>
              <a:rPr lang="en-US" sz="1400" dirty="0"/>
              <a:t>;</a:t>
            </a:r>
          </a:p>
          <a:p>
            <a:r>
              <a:rPr lang="en-US" sz="1400" dirty="0"/>
              <a:t>	string </a:t>
            </a:r>
            <a:r>
              <a:rPr lang="en-US" sz="1400" dirty="0" err="1"/>
              <a:t>lastname</a:t>
            </a:r>
            <a:r>
              <a:rPr lang="en-US" sz="1400" dirty="0"/>
              <a:t>;</a:t>
            </a:r>
          </a:p>
          <a:p>
            <a:r>
              <a:rPr lang="en-US" sz="1400" dirty="0"/>
              <a:t>	bool </a:t>
            </a:r>
            <a:r>
              <a:rPr lang="en-US" sz="1400" dirty="0" err="1"/>
              <a:t>isrealperson</a:t>
            </a:r>
            <a:r>
              <a:rPr lang="en-US" sz="1400" dirty="0"/>
              <a:t>;  </a:t>
            </a: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// for whether the  </a:t>
            </a:r>
          </a:p>
          <a:p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                       //player is a computer or a human</a:t>
            </a:r>
          </a:p>
          <a:p>
            <a:r>
              <a:rPr lang="en-US" sz="1400" dirty="0"/>
              <a:t>	int wins;  </a:t>
            </a: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// for the number of wins so far</a:t>
            </a:r>
          </a:p>
          <a:p>
            <a:r>
              <a:rPr lang="en-US" sz="1400" dirty="0"/>
              <a:t>public:</a:t>
            </a:r>
          </a:p>
          <a:p>
            <a:r>
              <a:rPr lang="en-US" sz="1400" dirty="0"/>
              <a:t>	Player();  </a:t>
            </a: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// constructor default</a:t>
            </a:r>
          </a:p>
          <a:p>
            <a:r>
              <a:rPr lang="en-US" sz="1400" dirty="0"/>
              <a:t>	Player(bool </a:t>
            </a:r>
            <a:r>
              <a:rPr lang="en-US" sz="1400" dirty="0" err="1"/>
              <a:t>isreal</a:t>
            </a:r>
            <a:r>
              <a:rPr lang="en-US" sz="1400" dirty="0"/>
              <a:t>);  </a:t>
            </a: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//constructor override </a:t>
            </a:r>
          </a:p>
          <a:p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                 // lets you pick if the user is real or not</a:t>
            </a:r>
          </a:p>
          <a:p>
            <a:r>
              <a:rPr lang="en-US" sz="1400" dirty="0"/>
              <a:t>	Player(bool </a:t>
            </a:r>
            <a:r>
              <a:rPr lang="en-US" sz="1400" dirty="0" err="1"/>
              <a:t>isreal</a:t>
            </a:r>
            <a:r>
              <a:rPr lang="en-US" sz="1400" dirty="0"/>
              <a:t>, string </a:t>
            </a:r>
            <a:r>
              <a:rPr lang="en-US" sz="1400" dirty="0" err="1"/>
              <a:t>fn</a:t>
            </a:r>
            <a:r>
              <a:rPr lang="en-US" sz="1400" dirty="0"/>
              <a:t>, string ln);  </a:t>
            </a:r>
          </a:p>
          <a:p>
            <a:r>
              <a:rPr lang="en-US" sz="1400" dirty="0"/>
              <a:t>                       </a:t>
            </a: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//constructor override - user real?</a:t>
            </a:r>
          </a:p>
          <a:p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	        //and lets you set first and last name</a:t>
            </a:r>
          </a:p>
          <a:p>
            <a:r>
              <a:rPr lang="en-US" sz="1400" dirty="0"/>
              <a:t>	void </a:t>
            </a:r>
            <a:r>
              <a:rPr lang="en-US" sz="1400" dirty="0" err="1"/>
              <a:t>printPlayer</a:t>
            </a:r>
            <a:r>
              <a:rPr lang="en-US" sz="1400" dirty="0"/>
              <a:t>();</a:t>
            </a:r>
          </a:p>
          <a:p>
            <a:r>
              <a:rPr lang="en-US" sz="1400" dirty="0"/>
              <a:t>	void </a:t>
            </a:r>
            <a:r>
              <a:rPr lang="en-US" sz="1400" dirty="0" err="1"/>
              <a:t>initPlayer</a:t>
            </a:r>
            <a:r>
              <a:rPr lang="en-US" sz="1400" dirty="0"/>
              <a:t>();</a:t>
            </a:r>
          </a:p>
          <a:p>
            <a:r>
              <a:rPr lang="en-US" sz="1400" dirty="0"/>
              <a:t>	char </a:t>
            </a:r>
            <a:r>
              <a:rPr lang="en-US" sz="1400" dirty="0" err="1"/>
              <a:t>getRPS</a:t>
            </a:r>
            <a:r>
              <a:rPr lang="en-US" sz="1400" dirty="0"/>
              <a:t>();</a:t>
            </a:r>
          </a:p>
          <a:p>
            <a:r>
              <a:rPr lang="en-US" sz="1400" dirty="0"/>
              <a:t>};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3B12CCE-D220-4B28-89D2-F21BF8293031}"/>
              </a:ext>
            </a:extLst>
          </p:cNvPr>
          <p:cNvSpPr txBox="1">
            <a:spLocks/>
          </p:cNvSpPr>
          <p:nvPr/>
        </p:nvSpPr>
        <p:spPr>
          <a:xfrm>
            <a:off x="6843585" y="418531"/>
            <a:ext cx="5228966" cy="829144"/>
          </a:xfrm>
          <a:prstGeom prst="rect">
            <a:avLst/>
          </a:prstGeom>
        </p:spPr>
        <p:txBody>
          <a:bodyPr vert="horz" lIns="109728" tIns="109728" rIns="109728" bIns="91440" rtlCol="0" anchor="b">
            <a:normAutofit fontScale="97500"/>
          </a:bodyPr>
          <a:lstStyle>
            <a:lvl1pPr algn="l" defTabSz="914400" rtl="0" eaLnBrk="1" latinLnBrk="0" hangingPunct="1">
              <a:lnSpc>
                <a:spcPct val="130000"/>
              </a:lnSpc>
              <a:spcBef>
                <a:spcPct val="0"/>
              </a:spcBef>
              <a:buNone/>
              <a:defRPr sz="3200" b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10000"/>
              </a:lnSpc>
            </a:pPr>
            <a:r>
              <a:rPr lang="en-US" sz="1800" dirty="0"/>
              <a:t>Player.cpp.  </a:t>
            </a:r>
            <a:br>
              <a:rPr lang="en-US" sz="1800" dirty="0"/>
            </a:br>
            <a:r>
              <a:rPr lang="en-US" sz="1800" dirty="0"/>
              <a:t>Class definitions: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76430B-B4C5-4C46-95A5-E42A69889565}"/>
              </a:ext>
            </a:extLst>
          </p:cNvPr>
          <p:cNvSpPr txBox="1"/>
          <p:nvPr/>
        </p:nvSpPr>
        <p:spPr>
          <a:xfrm>
            <a:off x="5362832" y="1243791"/>
            <a:ext cx="6658231" cy="5470344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txBody>
          <a:bodyPr wrap="square" rtlCol="0">
            <a:spAutoFit/>
          </a:bodyPr>
          <a:lstStyle/>
          <a:p>
            <a:pPr defTabSz="346075">
              <a:lnSpc>
                <a:spcPct val="90000"/>
              </a:lnSpc>
            </a:pPr>
            <a:r>
              <a:rPr lang="en-US" sz="1300" dirty="0"/>
              <a:t>#include "Player.hpp"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#include &lt;</a:t>
            </a:r>
            <a:r>
              <a:rPr lang="en-US" sz="1300" dirty="0" err="1"/>
              <a:t>stdlib.h</a:t>
            </a:r>
            <a:r>
              <a:rPr lang="en-US" sz="1300" dirty="0"/>
              <a:t>&gt;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#include &lt;iostream&gt;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using namespace std;</a:t>
            </a:r>
          </a:p>
          <a:p>
            <a:pPr defTabSz="346075">
              <a:lnSpc>
                <a:spcPct val="90000"/>
              </a:lnSpc>
            </a:pPr>
            <a:endParaRPr lang="en-US" sz="1300" dirty="0"/>
          </a:p>
          <a:p>
            <a:pPr defTabSz="346075">
              <a:lnSpc>
                <a:spcPct val="90000"/>
              </a:lnSpc>
            </a:pPr>
            <a:endParaRPr lang="en-US" sz="1300" dirty="0"/>
          </a:p>
          <a:p>
            <a:pPr defTabSz="346075">
              <a:lnSpc>
                <a:spcPct val="90000"/>
              </a:lnSpc>
            </a:pPr>
            <a:r>
              <a:rPr lang="en-US" sz="1300" dirty="0"/>
              <a:t>Player::Player() {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	</a:t>
            </a:r>
            <a:r>
              <a:rPr lang="en-US" sz="1300" dirty="0" err="1"/>
              <a:t>cout</a:t>
            </a:r>
            <a:r>
              <a:rPr lang="en-US" sz="1300" dirty="0"/>
              <a:t> &lt;&lt; "here p1 " &lt;&lt; </a:t>
            </a:r>
            <a:r>
              <a:rPr lang="en-US" sz="1300" dirty="0" err="1"/>
              <a:t>endl</a:t>
            </a:r>
            <a:r>
              <a:rPr lang="en-US" sz="130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	</a:t>
            </a:r>
            <a:r>
              <a:rPr lang="en-US" sz="1300" dirty="0" err="1"/>
              <a:t>firstname</a:t>
            </a:r>
            <a:r>
              <a:rPr lang="en-US" sz="1300" dirty="0"/>
              <a:t> = "Bilbo";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	</a:t>
            </a:r>
            <a:r>
              <a:rPr lang="en-US" sz="1300" dirty="0" err="1"/>
              <a:t>lastname</a:t>
            </a:r>
            <a:r>
              <a:rPr lang="en-US" sz="1300" dirty="0"/>
              <a:t> = "Baggins";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	</a:t>
            </a:r>
            <a:r>
              <a:rPr lang="en-US" sz="1300" dirty="0" err="1"/>
              <a:t>isrealperson</a:t>
            </a:r>
            <a:r>
              <a:rPr lang="en-US" sz="1300" dirty="0"/>
              <a:t> = false;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	wins = 0;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	</a:t>
            </a:r>
            <a:r>
              <a:rPr lang="en-US" sz="1300" dirty="0" err="1"/>
              <a:t>cout</a:t>
            </a:r>
            <a:r>
              <a:rPr lang="en-US" sz="1300" dirty="0"/>
              <a:t> &lt;&lt; "here p2 " &lt;&lt; </a:t>
            </a:r>
            <a:r>
              <a:rPr lang="en-US" sz="1300" dirty="0" err="1"/>
              <a:t>endl</a:t>
            </a:r>
            <a:r>
              <a:rPr lang="en-US" sz="130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}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Player::Player(bool </a:t>
            </a:r>
            <a:r>
              <a:rPr lang="en-US" sz="1300" dirty="0" err="1"/>
              <a:t>isreal</a:t>
            </a:r>
            <a:r>
              <a:rPr lang="en-US" sz="1300" dirty="0"/>
              <a:t>) {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	</a:t>
            </a:r>
            <a:r>
              <a:rPr lang="en-US" sz="1300" dirty="0" err="1"/>
              <a:t>cout</a:t>
            </a:r>
            <a:r>
              <a:rPr lang="en-US" sz="1300" dirty="0"/>
              <a:t> &lt;&lt; "here p3 " &lt;&lt; </a:t>
            </a:r>
            <a:r>
              <a:rPr lang="en-US" sz="1300" dirty="0" err="1"/>
              <a:t>endl</a:t>
            </a:r>
            <a:r>
              <a:rPr lang="en-US" sz="130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	</a:t>
            </a:r>
            <a:r>
              <a:rPr lang="en-US" sz="1300" dirty="0" err="1"/>
              <a:t>isrealperson</a:t>
            </a:r>
            <a:r>
              <a:rPr lang="en-US" sz="1300" dirty="0"/>
              <a:t> = </a:t>
            </a:r>
            <a:r>
              <a:rPr lang="en-US" sz="1300" dirty="0" err="1"/>
              <a:t>isreal</a:t>
            </a:r>
            <a:r>
              <a:rPr lang="en-US" sz="130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	</a:t>
            </a:r>
            <a:r>
              <a:rPr lang="en-US" sz="1300" dirty="0" err="1"/>
              <a:t>initPlayer</a:t>
            </a:r>
            <a:r>
              <a:rPr lang="en-US" sz="1300" dirty="0"/>
              <a:t>();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	wins = 0;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	</a:t>
            </a:r>
            <a:r>
              <a:rPr lang="en-US" sz="1300" dirty="0" err="1"/>
              <a:t>cout</a:t>
            </a:r>
            <a:r>
              <a:rPr lang="en-US" sz="1300" dirty="0"/>
              <a:t> &lt;&lt; "here p4 " &lt;&lt; </a:t>
            </a:r>
            <a:r>
              <a:rPr lang="en-US" sz="1300" dirty="0" err="1"/>
              <a:t>endl</a:t>
            </a:r>
            <a:r>
              <a:rPr lang="en-US" sz="130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}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Player::Player(bool </a:t>
            </a:r>
            <a:r>
              <a:rPr lang="en-US" sz="1300" dirty="0" err="1"/>
              <a:t>isreal,string</a:t>
            </a:r>
            <a:r>
              <a:rPr lang="en-US" sz="1300" dirty="0"/>
              <a:t> </a:t>
            </a:r>
            <a:r>
              <a:rPr lang="en-US" sz="1300" dirty="0" err="1"/>
              <a:t>fn</a:t>
            </a:r>
            <a:r>
              <a:rPr lang="en-US" sz="1300" dirty="0"/>
              <a:t>, string ln) {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	</a:t>
            </a:r>
            <a:r>
              <a:rPr lang="en-US" sz="1300" dirty="0" err="1"/>
              <a:t>cout</a:t>
            </a:r>
            <a:r>
              <a:rPr lang="en-US" sz="1300" dirty="0"/>
              <a:t> &lt;&lt; "here p5 " &lt;&lt; </a:t>
            </a:r>
            <a:r>
              <a:rPr lang="en-US" sz="1300" dirty="0" err="1"/>
              <a:t>endl</a:t>
            </a:r>
            <a:r>
              <a:rPr lang="en-US" sz="130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	</a:t>
            </a:r>
            <a:r>
              <a:rPr lang="en-US" sz="1300" dirty="0" err="1"/>
              <a:t>firstname</a:t>
            </a:r>
            <a:r>
              <a:rPr lang="en-US" sz="1300" dirty="0"/>
              <a:t> = </a:t>
            </a:r>
            <a:r>
              <a:rPr lang="en-US" sz="1300" dirty="0" err="1"/>
              <a:t>fn</a:t>
            </a:r>
            <a:r>
              <a:rPr lang="en-US" sz="130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	</a:t>
            </a:r>
            <a:r>
              <a:rPr lang="en-US" sz="1300" dirty="0" err="1"/>
              <a:t>lastname</a:t>
            </a:r>
            <a:r>
              <a:rPr lang="en-US" sz="1300" dirty="0"/>
              <a:t> = ln;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	</a:t>
            </a:r>
            <a:r>
              <a:rPr lang="en-US" sz="1300" dirty="0" err="1"/>
              <a:t>isrealperson</a:t>
            </a:r>
            <a:r>
              <a:rPr lang="en-US" sz="1300" dirty="0"/>
              <a:t> = </a:t>
            </a:r>
            <a:r>
              <a:rPr lang="en-US" sz="1300" dirty="0" err="1"/>
              <a:t>isreal</a:t>
            </a:r>
            <a:r>
              <a:rPr lang="en-US" sz="130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	wins = 0;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	</a:t>
            </a:r>
            <a:r>
              <a:rPr lang="en-US" sz="1300" dirty="0" err="1"/>
              <a:t>cout</a:t>
            </a:r>
            <a:r>
              <a:rPr lang="en-US" sz="1300" dirty="0"/>
              <a:t> &lt;&lt; "here p6 " &lt;&lt; </a:t>
            </a:r>
            <a:r>
              <a:rPr lang="en-US" sz="1300" dirty="0" err="1"/>
              <a:t>endl</a:t>
            </a:r>
            <a:r>
              <a:rPr lang="en-US" sz="130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}</a:t>
            </a:r>
          </a:p>
          <a:p>
            <a:pPr defTabSz="346075">
              <a:lnSpc>
                <a:spcPct val="90000"/>
              </a:lnSpc>
            </a:pPr>
            <a:endParaRPr lang="en-US" sz="1100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461BB6A-2CEC-4AD3-88F1-DB066792EEAB}"/>
              </a:ext>
            </a:extLst>
          </p:cNvPr>
          <p:cNvCxnSpPr/>
          <p:nvPr/>
        </p:nvCxnSpPr>
        <p:spPr>
          <a:xfrm flipV="1">
            <a:off x="1785551" y="2496065"/>
            <a:ext cx="3614352" cy="3274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B3E347B-404D-476A-8D00-97C7CAA8E5CC}"/>
              </a:ext>
            </a:extLst>
          </p:cNvPr>
          <p:cNvCxnSpPr>
            <a:cxnSpLocks/>
          </p:cNvCxnSpPr>
          <p:nvPr/>
        </p:nvCxnSpPr>
        <p:spPr>
          <a:xfrm>
            <a:off x="2630173" y="3121228"/>
            <a:ext cx="2769730" cy="705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540E08C-7A6E-449D-B860-1E25335974F9}"/>
              </a:ext>
            </a:extLst>
          </p:cNvPr>
          <p:cNvCxnSpPr>
            <a:cxnSpLocks/>
          </p:cNvCxnSpPr>
          <p:nvPr/>
        </p:nvCxnSpPr>
        <p:spPr>
          <a:xfrm>
            <a:off x="4372233" y="3573410"/>
            <a:ext cx="990598" cy="14928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4D51F10C-DAA3-4B23-BF73-AEC2B8B93FA1}"/>
              </a:ext>
            </a:extLst>
          </p:cNvPr>
          <p:cNvSpPr txBox="1">
            <a:spLocks/>
          </p:cNvSpPr>
          <p:nvPr/>
        </p:nvSpPr>
        <p:spPr>
          <a:xfrm>
            <a:off x="63842" y="-64033"/>
            <a:ext cx="10963549" cy="600846"/>
          </a:xfrm>
          <a:prstGeom prst="rect">
            <a:avLst/>
          </a:prstGeom>
        </p:spPr>
        <p:txBody>
          <a:bodyPr vert="horz" lIns="109728" tIns="109728" rIns="109728" bIns="91440" rtlCol="0" anchor="b">
            <a:normAutofit fontScale="97500"/>
          </a:bodyPr>
          <a:lstStyle>
            <a:lvl1pPr algn="l" defTabSz="914400" rtl="0" eaLnBrk="1" latinLnBrk="0" hangingPunct="1">
              <a:lnSpc>
                <a:spcPct val="130000"/>
              </a:lnSpc>
              <a:spcBef>
                <a:spcPct val="0"/>
              </a:spcBef>
              <a:buNone/>
              <a:defRPr sz="3200" b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2600" dirty="0"/>
              <a:t>Putting it all together...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D8CF542-E0F1-4782-9020-BF779EB27747}"/>
              </a:ext>
            </a:extLst>
          </p:cNvPr>
          <p:cNvSpPr txBox="1">
            <a:spLocks/>
          </p:cNvSpPr>
          <p:nvPr/>
        </p:nvSpPr>
        <p:spPr>
          <a:xfrm>
            <a:off x="321277" y="5155101"/>
            <a:ext cx="4875228" cy="14928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109728" tIns="109728" rIns="109728" bIns="91440" rtlCol="0">
            <a:normAutofit fontScale="77500" lnSpcReduction="20000"/>
          </a:bodyPr>
          <a:lstStyle>
            <a:lvl1pPr marL="0" indent="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800" b="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int main() {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rgbClr val="FF0000"/>
                </a:solidFill>
              </a:rPr>
              <a:t>Player p;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rgbClr val="FF0000"/>
                </a:solidFill>
              </a:rPr>
              <a:t>Player p2(false);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rgbClr val="FF0000"/>
                </a:solidFill>
              </a:rPr>
              <a:t>Player p3(true, Herman, Munster);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ysClr val="windowText" lastClr="000000"/>
                </a:solidFill>
              </a:rPr>
              <a:t>}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78CDA5D-8ED1-45AC-B8AE-403F024CF561}"/>
              </a:ext>
            </a:extLst>
          </p:cNvPr>
          <p:cNvCxnSpPr/>
          <p:nvPr/>
        </p:nvCxnSpPr>
        <p:spPr>
          <a:xfrm>
            <a:off x="245660" y="2856931"/>
            <a:ext cx="78702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96C6592-1724-4C69-929C-9C6888AC6925}"/>
              </a:ext>
            </a:extLst>
          </p:cNvPr>
          <p:cNvCxnSpPr/>
          <p:nvPr/>
        </p:nvCxnSpPr>
        <p:spPr>
          <a:xfrm>
            <a:off x="236561" y="2823519"/>
            <a:ext cx="191069" cy="29176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39CE42C-EA0D-4D4D-920B-2EB6E7DA5499}"/>
              </a:ext>
            </a:extLst>
          </p:cNvPr>
          <p:cNvCxnSpPr>
            <a:cxnSpLocks/>
          </p:cNvCxnSpPr>
          <p:nvPr/>
        </p:nvCxnSpPr>
        <p:spPr>
          <a:xfrm flipV="1">
            <a:off x="504967" y="3059372"/>
            <a:ext cx="570932" cy="618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E2044BF-C551-403C-BFF1-A52D8D0D3B1E}"/>
              </a:ext>
            </a:extLst>
          </p:cNvPr>
          <p:cNvCxnSpPr/>
          <p:nvPr/>
        </p:nvCxnSpPr>
        <p:spPr>
          <a:xfrm>
            <a:off x="514066" y="3121227"/>
            <a:ext cx="0" cy="2720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4A609EA-0247-42F8-A58C-2C787E6484AA}"/>
              </a:ext>
            </a:extLst>
          </p:cNvPr>
          <p:cNvCxnSpPr/>
          <p:nvPr/>
        </p:nvCxnSpPr>
        <p:spPr>
          <a:xfrm flipV="1">
            <a:off x="141027" y="3534770"/>
            <a:ext cx="891654" cy="4003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ADA87E0-3EA0-4529-8B09-C8079BEA324D}"/>
              </a:ext>
            </a:extLst>
          </p:cNvPr>
          <p:cNvCxnSpPr/>
          <p:nvPr/>
        </p:nvCxnSpPr>
        <p:spPr>
          <a:xfrm>
            <a:off x="170937" y="3935103"/>
            <a:ext cx="256693" cy="21699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40278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6D82F-721A-4B68-B9B7-60363867B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43" y="536812"/>
            <a:ext cx="5132663" cy="77264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1800" dirty="0"/>
              <a:t>Class Declaration,</a:t>
            </a:r>
            <a:br>
              <a:rPr lang="en-US" sz="1800" dirty="0"/>
            </a:br>
            <a:r>
              <a:rPr lang="en-US" sz="1800" dirty="0"/>
              <a:t>Player.hpp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629AB-3F5C-4561-9525-8AF5C23741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1991E6-AB0E-4405-81A1-C6B4AB8144BE}"/>
              </a:ext>
            </a:extLst>
          </p:cNvPr>
          <p:cNvSpPr txBox="1"/>
          <p:nvPr/>
        </p:nvSpPr>
        <p:spPr>
          <a:xfrm>
            <a:off x="63842" y="1243791"/>
            <a:ext cx="5132663" cy="375487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/>
              <a:t>class Player{</a:t>
            </a:r>
          </a:p>
          <a:p>
            <a:r>
              <a:rPr lang="en-US" sz="1400" dirty="0"/>
              <a:t>	string </a:t>
            </a:r>
            <a:r>
              <a:rPr lang="en-US" sz="1400" dirty="0" err="1"/>
              <a:t>firstname</a:t>
            </a:r>
            <a:r>
              <a:rPr lang="en-US" sz="1400" dirty="0"/>
              <a:t>;</a:t>
            </a:r>
          </a:p>
          <a:p>
            <a:r>
              <a:rPr lang="en-US" sz="1400" dirty="0"/>
              <a:t>	string </a:t>
            </a:r>
            <a:r>
              <a:rPr lang="en-US" sz="1400" dirty="0" err="1"/>
              <a:t>lastname</a:t>
            </a:r>
            <a:r>
              <a:rPr lang="en-US" sz="1400" dirty="0"/>
              <a:t>;</a:t>
            </a:r>
          </a:p>
          <a:p>
            <a:r>
              <a:rPr lang="en-US" sz="1400" dirty="0"/>
              <a:t>	bool </a:t>
            </a:r>
            <a:r>
              <a:rPr lang="en-US" sz="1400" dirty="0" err="1"/>
              <a:t>isrealperson</a:t>
            </a:r>
            <a:r>
              <a:rPr lang="en-US" sz="1400" dirty="0"/>
              <a:t>;  </a:t>
            </a: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// for whether the  </a:t>
            </a:r>
          </a:p>
          <a:p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                       //player is a computer or a human</a:t>
            </a:r>
          </a:p>
          <a:p>
            <a:r>
              <a:rPr lang="en-US" sz="1400" dirty="0"/>
              <a:t>	int wins;  </a:t>
            </a: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// for the number of wins so far</a:t>
            </a:r>
          </a:p>
          <a:p>
            <a:r>
              <a:rPr lang="en-US" sz="1400" dirty="0"/>
              <a:t>public:</a:t>
            </a:r>
          </a:p>
          <a:p>
            <a:r>
              <a:rPr lang="en-US" sz="1400" dirty="0"/>
              <a:t>	Player();  </a:t>
            </a: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// constructor default</a:t>
            </a:r>
          </a:p>
          <a:p>
            <a:r>
              <a:rPr lang="en-US" sz="1400" dirty="0"/>
              <a:t>	Player(bool </a:t>
            </a:r>
            <a:r>
              <a:rPr lang="en-US" sz="1400" dirty="0" err="1"/>
              <a:t>isreal</a:t>
            </a:r>
            <a:r>
              <a:rPr lang="en-US" sz="1400" dirty="0"/>
              <a:t>);  </a:t>
            </a: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//constructor override </a:t>
            </a:r>
          </a:p>
          <a:p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                 // lets you pick if the user is real or not</a:t>
            </a:r>
          </a:p>
          <a:p>
            <a:r>
              <a:rPr lang="en-US" sz="1400" dirty="0"/>
              <a:t>	Player(bool </a:t>
            </a:r>
            <a:r>
              <a:rPr lang="en-US" sz="1400" dirty="0" err="1"/>
              <a:t>isreal</a:t>
            </a:r>
            <a:r>
              <a:rPr lang="en-US" sz="1400" dirty="0"/>
              <a:t>, string </a:t>
            </a:r>
            <a:r>
              <a:rPr lang="en-US" sz="1400" dirty="0" err="1"/>
              <a:t>fn</a:t>
            </a:r>
            <a:r>
              <a:rPr lang="en-US" sz="1400" dirty="0"/>
              <a:t>, string ln);  </a:t>
            </a:r>
          </a:p>
          <a:p>
            <a:r>
              <a:rPr lang="en-US" sz="1400" dirty="0"/>
              <a:t>                       </a:t>
            </a: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//constructor override - user real?</a:t>
            </a:r>
          </a:p>
          <a:p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	        //and lets you set first and last name</a:t>
            </a:r>
          </a:p>
          <a:p>
            <a:r>
              <a:rPr lang="en-US" sz="1400" dirty="0"/>
              <a:t>	void </a:t>
            </a:r>
            <a:r>
              <a:rPr lang="en-US" sz="1400" dirty="0" err="1"/>
              <a:t>printPlayer</a:t>
            </a:r>
            <a:r>
              <a:rPr lang="en-US" sz="1400" dirty="0"/>
              <a:t>();</a:t>
            </a:r>
          </a:p>
          <a:p>
            <a:r>
              <a:rPr lang="en-US" sz="1400" dirty="0"/>
              <a:t>	void </a:t>
            </a:r>
            <a:r>
              <a:rPr lang="en-US" sz="1400" dirty="0" err="1"/>
              <a:t>initPlayer</a:t>
            </a:r>
            <a:r>
              <a:rPr lang="en-US" sz="1400" dirty="0"/>
              <a:t>();</a:t>
            </a:r>
          </a:p>
          <a:p>
            <a:r>
              <a:rPr lang="en-US" sz="1400" dirty="0"/>
              <a:t>	char </a:t>
            </a:r>
            <a:r>
              <a:rPr lang="en-US" sz="1400" dirty="0" err="1"/>
              <a:t>getRPS</a:t>
            </a:r>
            <a:r>
              <a:rPr lang="en-US" sz="1400" dirty="0"/>
              <a:t>();</a:t>
            </a:r>
          </a:p>
          <a:p>
            <a:r>
              <a:rPr lang="en-US" sz="1400" dirty="0"/>
              <a:t>};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76430B-B4C5-4C46-95A5-E42A69889565}"/>
              </a:ext>
            </a:extLst>
          </p:cNvPr>
          <p:cNvSpPr txBox="1"/>
          <p:nvPr/>
        </p:nvSpPr>
        <p:spPr>
          <a:xfrm>
            <a:off x="6137122" y="0"/>
            <a:ext cx="5733601" cy="7054816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txBody>
          <a:bodyPr wrap="square" rtlCol="0">
            <a:spAutoFit/>
          </a:bodyPr>
          <a:lstStyle/>
          <a:p>
            <a:pPr defTabSz="346075">
              <a:lnSpc>
                <a:spcPct val="90000"/>
              </a:lnSpc>
            </a:pPr>
            <a:r>
              <a:rPr lang="en-US" sz="750" dirty="0">
                <a:solidFill>
                  <a:srgbClr val="C00000"/>
                </a:solidFill>
              </a:rPr>
              <a:t>#include "Player.hpp"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#include &lt;</a:t>
            </a:r>
            <a:r>
              <a:rPr lang="en-US" sz="750" dirty="0" err="1"/>
              <a:t>stdlib.h</a:t>
            </a:r>
            <a:r>
              <a:rPr lang="en-US" sz="750" dirty="0"/>
              <a:t>&gt;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#include &lt;iostream&gt;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using namespace std;</a:t>
            </a:r>
          </a:p>
          <a:p>
            <a:pPr defTabSz="346075">
              <a:lnSpc>
                <a:spcPct val="90000"/>
              </a:lnSpc>
            </a:pPr>
            <a:endParaRPr lang="en-US" sz="750" dirty="0"/>
          </a:p>
          <a:p>
            <a:pPr defTabSz="346075">
              <a:lnSpc>
                <a:spcPct val="90000"/>
              </a:lnSpc>
            </a:pPr>
            <a:r>
              <a:rPr lang="en-US" sz="750" dirty="0"/>
              <a:t>Player::Player() {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</a:t>
            </a:r>
            <a:r>
              <a:rPr lang="en-US" sz="750" dirty="0" err="1"/>
              <a:t>cout</a:t>
            </a:r>
            <a:r>
              <a:rPr lang="en-US" sz="750" dirty="0"/>
              <a:t> &lt;&lt; "here p1 " &lt;&lt; </a:t>
            </a:r>
            <a:r>
              <a:rPr lang="en-US" sz="750" dirty="0" err="1"/>
              <a:t>endl</a:t>
            </a:r>
            <a:r>
              <a:rPr lang="en-US" sz="75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</a:t>
            </a:r>
            <a:r>
              <a:rPr lang="en-US" sz="750" dirty="0" err="1"/>
              <a:t>firstname</a:t>
            </a:r>
            <a:r>
              <a:rPr lang="en-US" sz="750" dirty="0"/>
              <a:t> = "Bilbo";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</a:t>
            </a:r>
            <a:r>
              <a:rPr lang="en-US" sz="750" dirty="0" err="1"/>
              <a:t>lastname</a:t>
            </a:r>
            <a:r>
              <a:rPr lang="en-US" sz="750" dirty="0"/>
              <a:t> = "Baggins";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</a:t>
            </a:r>
            <a:r>
              <a:rPr lang="en-US" sz="750" dirty="0" err="1"/>
              <a:t>isrealperson</a:t>
            </a:r>
            <a:r>
              <a:rPr lang="en-US" sz="750" dirty="0"/>
              <a:t> = false;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wins = 0;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</a:t>
            </a:r>
            <a:r>
              <a:rPr lang="en-US" sz="750" dirty="0" err="1"/>
              <a:t>cout</a:t>
            </a:r>
            <a:r>
              <a:rPr lang="en-US" sz="750" dirty="0"/>
              <a:t> &lt;&lt; "here p2 " &lt;&lt; </a:t>
            </a:r>
            <a:r>
              <a:rPr lang="en-US" sz="750" dirty="0" err="1"/>
              <a:t>endl</a:t>
            </a:r>
            <a:r>
              <a:rPr lang="en-US" sz="75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}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Player::Player(bool </a:t>
            </a:r>
            <a:r>
              <a:rPr lang="en-US" sz="750" dirty="0" err="1"/>
              <a:t>isreal</a:t>
            </a:r>
            <a:r>
              <a:rPr lang="en-US" sz="750" dirty="0"/>
              <a:t>) {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</a:t>
            </a:r>
            <a:r>
              <a:rPr lang="en-US" sz="750" dirty="0" err="1"/>
              <a:t>cout</a:t>
            </a:r>
            <a:r>
              <a:rPr lang="en-US" sz="750" dirty="0"/>
              <a:t> &lt;&lt; "here p3 " &lt;&lt; </a:t>
            </a:r>
            <a:r>
              <a:rPr lang="en-US" sz="750" dirty="0" err="1"/>
              <a:t>endl</a:t>
            </a:r>
            <a:r>
              <a:rPr lang="en-US" sz="75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</a:t>
            </a:r>
            <a:r>
              <a:rPr lang="en-US" sz="750" dirty="0" err="1"/>
              <a:t>isrealperson</a:t>
            </a:r>
            <a:r>
              <a:rPr lang="en-US" sz="750" dirty="0"/>
              <a:t> = </a:t>
            </a:r>
            <a:r>
              <a:rPr lang="en-US" sz="750" dirty="0" err="1"/>
              <a:t>isreal</a:t>
            </a:r>
            <a:r>
              <a:rPr lang="en-US" sz="75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</a:t>
            </a:r>
            <a:r>
              <a:rPr lang="en-US" sz="750" dirty="0" err="1"/>
              <a:t>initPlayer</a:t>
            </a:r>
            <a:r>
              <a:rPr lang="en-US" sz="750" dirty="0"/>
              <a:t>();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wins = 0;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</a:t>
            </a:r>
            <a:r>
              <a:rPr lang="en-US" sz="750" dirty="0" err="1"/>
              <a:t>cout</a:t>
            </a:r>
            <a:r>
              <a:rPr lang="en-US" sz="750" dirty="0"/>
              <a:t> &lt;&lt; "here p4 " &lt;&lt; </a:t>
            </a:r>
            <a:r>
              <a:rPr lang="en-US" sz="750" dirty="0" err="1"/>
              <a:t>endl</a:t>
            </a:r>
            <a:r>
              <a:rPr lang="en-US" sz="75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}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Player::Player(bool </a:t>
            </a:r>
            <a:r>
              <a:rPr lang="en-US" sz="750" dirty="0" err="1"/>
              <a:t>isreal,string</a:t>
            </a:r>
            <a:r>
              <a:rPr lang="en-US" sz="750" dirty="0"/>
              <a:t> </a:t>
            </a:r>
            <a:r>
              <a:rPr lang="en-US" sz="750" dirty="0" err="1"/>
              <a:t>fn</a:t>
            </a:r>
            <a:r>
              <a:rPr lang="en-US" sz="750" dirty="0"/>
              <a:t>, string ln) {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</a:t>
            </a:r>
            <a:r>
              <a:rPr lang="en-US" sz="750" dirty="0" err="1"/>
              <a:t>cout</a:t>
            </a:r>
            <a:r>
              <a:rPr lang="en-US" sz="750" dirty="0"/>
              <a:t> &lt;&lt; "here p5 " &lt;&lt; </a:t>
            </a:r>
            <a:r>
              <a:rPr lang="en-US" sz="750" dirty="0" err="1"/>
              <a:t>endl</a:t>
            </a:r>
            <a:r>
              <a:rPr lang="en-US" sz="75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</a:t>
            </a:r>
            <a:r>
              <a:rPr lang="en-US" sz="750" dirty="0" err="1"/>
              <a:t>firstname</a:t>
            </a:r>
            <a:r>
              <a:rPr lang="en-US" sz="750" dirty="0"/>
              <a:t> = </a:t>
            </a:r>
            <a:r>
              <a:rPr lang="en-US" sz="750" dirty="0" err="1"/>
              <a:t>fn</a:t>
            </a:r>
            <a:r>
              <a:rPr lang="en-US" sz="75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</a:t>
            </a:r>
            <a:r>
              <a:rPr lang="en-US" sz="750" dirty="0" err="1"/>
              <a:t>lastname</a:t>
            </a:r>
            <a:r>
              <a:rPr lang="en-US" sz="750" dirty="0"/>
              <a:t> = ln;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</a:t>
            </a:r>
            <a:r>
              <a:rPr lang="en-US" sz="750" dirty="0" err="1"/>
              <a:t>isrealperson</a:t>
            </a:r>
            <a:r>
              <a:rPr lang="en-US" sz="750" dirty="0"/>
              <a:t> = </a:t>
            </a:r>
            <a:r>
              <a:rPr lang="en-US" sz="750" dirty="0" err="1"/>
              <a:t>isreal</a:t>
            </a:r>
            <a:r>
              <a:rPr lang="en-US" sz="75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wins = 0;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</a:t>
            </a:r>
            <a:r>
              <a:rPr lang="en-US" sz="750" dirty="0" err="1"/>
              <a:t>cout</a:t>
            </a:r>
            <a:r>
              <a:rPr lang="en-US" sz="750" dirty="0"/>
              <a:t> &lt;&lt; "here p6 " &lt;&lt; </a:t>
            </a:r>
            <a:r>
              <a:rPr lang="en-US" sz="750" dirty="0" err="1"/>
              <a:t>endl</a:t>
            </a:r>
            <a:r>
              <a:rPr lang="en-US" sz="75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}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void </a:t>
            </a:r>
            <a:r>
              <a:rPr lang="en-US" sz="750" dirty="0">
                <a:solidFill>
                  <a:schemeClr val="accent4"/>
                </a:solidFill>
              </a:rPr>
              <a:t>Player::</a:t>
            </a:r>
            <a:r>
              <a:rPr lang="en-US" sz="750" b="1" dirty="0" err="1">
                <a:solidFill>
                  <a:srgbClr val="C00000"/>
                </a:solidFill>
              </a:rPr>
              <a:t>initPlayer</a:t>
            </a:r>
            <a:r>
              <a:rPr lang="en-US" sz="750" b="1" dirty="0">
                <a:solidFill>
                  <a:srgbClr val="C00000"/>
                </a:solidFill>
              </a:rPr>
              <a:t>() </a:t>
            </a:r>
            <a:r>
              <a:rPr lang="en-US" sz="750" dirty="0"/>
              <a:t>{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</a:t>
            </a:r>
            <a:r>
              <a:rPr lang="en-US" sz="750" dirty="0" err="1"/>
              <a:t>cout</a:t>
            </a:r>
            <a:r>
              <a:rPr lang="en-US" sz="750" dirty="0"/>
              <a:t> &lt;&lt; "here p7 " &lt;&lt; </a:t>
            </a:r>
            <a:r>
              <a:rPr lang="en-US" sz="750" dirty="0" err="1"/>
              <a:t>endl</a:t>
            </a:r>
            <a:r>
              <a:rPr lang="en-US" sz="75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</a:t>
            </a:r>
            <a:r>
              <a:rPr lang="en-US" sz="750" dirty="0" err="1"/>
              <a:t>cout</a:t>
            </a:r>
            <a:r>
              <a:rPr lang="en-US" sz="750" dirty="0"/>
              <a:t> &lt;&lt; "Enter first name" &lt;&lt; </a:t>
            </a:r>
            <a:r>
              <a:rPr lang="en-US" sz="750" dirty="0" err="1"/>
              <a:t>endl</a:t>
            </a:r>
            <a:r>
              <a:rPr lang="en-US" sz="75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</a:t>
            </a:r>
            <a:r>
              <a:rPr lang="en-US" sz="750" dirty="0" err="1"/>
              <a:t>cin</a:t>
            </a:r>
            <a:r>
              <a:rPr lang="en-US" sz="750" dirty="0"/>
              <a:t> &gt;&gt; </a:t>
            </a:r>
            <a:r>
              <a:rPr lang="en-US" sz="750" dirty="0" err="1">
                <a:solidFill>
                  <a:srgbClr val="C00000"/>
                </a:solidFill>
              </a:rPr>
              <a:t>firstname</a:t>
            </a:r>
            <a:r>
              <a:rPr lang="en-US" sz="750" dirty="0">
                <a:solidFill>
                  <a:schemeClr val="accent4"/>
                </a:solidFill>
              </a:rPr>
              <a:t>;  // these are fields!!!  See in the player class definition!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</a:t>
            </a:r>
            <a:r>
              <a:rPr lang="en-US" sz="750" dirty="0" err="1"/>
              <a:t>cout</a:t>
            </a:r>
            <a:r>
              <a:rPr lang="en-US" sz="750" dirty="0"/>
              <a:t> &lt;&lt; "Enter last name" &lt;&lt; </a:t>
            </a:r>
            <a:r>
              <a:rPr lang="en-US" sz="750" dirty="0" err="1"/>
              <a:t>endl</a:t>
            </a:r>
            <a:r>
              <a:rPr lang="en-US" sz="75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</a:t>
            </a:r>
            <a:r>
              <a:rPr lang="en-US" sz="750" dirty="0" err="1"/>
              <a:t>cin</a:t>
            </a:r>
            <a:r>
              <a:rPr lang="en-US" sz="750" dirty="0"/>
              <a:t> &gt;&gt; </a:t>
            </a:r>
            <a:r>
              <a:rPr lang="en-US" sz="750" dirty="0" err="1">
                <a:solidFill>
                  <a:srgbClr val="C00000"/>
                </a:solidFill>
              </a:rPr>
              <a:t>lastname</a:t>
            </a:r>
            <a:r>
              <a:rPr lang="en-US" sz="750" dirty="0">
                <a:solidFill>
                  <a:srgbClr val="C00000"/>
                </a:solidFill>
              </a:rPr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</a:t>
            </a:r>
            <a:r>
              <a:rPr lang="en-US" sz="750" dirty="0" err="1"/>
              <a:t>cout</a:t>
            </a:r>
            <a:r>
              <a:rPr lang="en-US" sz="750" dirty="0"/>
              <a:t> &lt;&lt; "here p8 " &lt;&lt; </a:t>
            </a:r>
            <a:r>
              <a:rPr lang="en-US" sz="750" dirty="0" err="1"/>
              <a:t>endl</a:t>
            </a:r>
            <a:r>
              <a:rPr lang="en-US" sz="75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}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void </a:t>
            </a:r>
            <a:r>
              <a:rPr lang="en-US" sz="750" dirty="0">
                <a:solidFill>
                  <a:schemeClr val="accent4"/>
                </a:solidFill>
              </a:rPr>
              <a:t>Player::</a:t>
            </a:r>
            <a:r>
              <a:rPr lang="en-US" sz="750" b="1" dirty="0" err="1">
                <a:solidFill>
                  <a:srgbClr val="C00000"/>
                </a:solidFill>
              </a:rPr>
              <a:t>printPlayer</a:t>
            </a:r>
            <a:r>
              <a:rPr lang="en-US" sz="750" b="1" dirty="0">
                <a:solidFill>
                  <a:srgbClr val="C00000"/>
                </a:solidFill>
              </a:rPr>
              <a:t>() </a:t>
            </a:r>
            <a:r>
              <a:rPr lang="en-US" sz="750" dirty="0"/>
              <a:t>{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</a:t>
            </a:r>
            <a:r>
              <a:rPr lang="en-US" sz="750" dirty="0" err="1"/>
              <a:t>cout</a:t>
            </a:r>
            <a:r>
              <a:rPr lang="en-US" sz="750" dirty="0"/>
              <a:t> &lt;&lt; "here p9 " &lt;&lt; </a:t>
            </a:r>
            <a:r>
              <a:rPr lang="en-US" sz="750" dirty="0" err="1"/>
              <a:t>endl</a:t>
            </a:r>
            <a:r>
              <a:rPr lang="en-US" sz="75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</a:t>
            </a:r>
            <a:r>
              <a:rPr lang="en-US" sz="750" dirty="0" err="1"/>
              <a:t>cout</a:t>
            </a:r>
            <a:r>
              <a:rPr lang="en-US" sz="750" dirty="0"/>
              <a:t> &lt;&lt; </a:t>
            </a:r>
            <a:r>
              <a:rPr lang="en-US" sz="750" dirty="0" err="1">
                <a:solidFill>
                  <a:srgbClr val="C00000"/>
                </a:solidFill>
              </a:rPr>
              <a:t>firstname</a:t>
            </a:r>
            <a:r>
              <a:rPr lang="en-US" sz="750" dirty="0">
                <a:solidFill>
                  <a:schemeClr val="accent4"/>
                </a:solidFill>
              </a:rPr>
              <a:t> </a:t>
            </a:r>
            <a:r>
              <a:rPr lang="en-US" sz="750" dirty="0"/>
              <a:t>&lt;&lt; " " &lt;&lt;</a:t>
            </a:r>
            <a:r>
              <a:rPr lang="en-US" sz="750" dirty="0">
                <a:solidFill>
                  <a:schemeClr val="accent4"/>
                </a:solidFill>
              </a:rPr>
              <a:t> </a:t>
            </a:r>
            <a:r>
              <a:rPr lang="en-US" sz="750" dirty="0" err="1">
                <a:solidFill>
                  <a:srgbClr val="C00000"/>
                </a:solidFill>
              </a:rPr>
              <a:t>lastname</a:t>
            </a:r>
            <a:r>
              <a:rPr lang="en-US" sz="750" dirty="0">
                <a:solidFill>
                  <a:schemeClr val="accent4"/>
                </a:solidFill>
              </a:rPr>
              <a:t> </a:t>
            </a:r>
            <a:r>
              <a:rPr lang="en-US" sz="750" dirty="0"/>
              <a:t>&lt;&lt; " (" &lt;&lt; wins &lt;&lt; ")";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</a:t>
            </a:r>
            <a:r>
              <a:rPr lang="en-US" sz="750" dirty="0" err="1"/>
              <a:t>cout</a:t>
            </a:r>
            <a:r>
              <a:rPr lang="en-US" sz="750" dirty="0"/>
              <a:t> &lt;&lt; "here p10 " &lt;&lt; </a:t>
            </a:r>
            <a:r>
              <a:rPr lang="en-US" sz="750" dirty="0" err="1"/>
              <a:t>endl</a:t>
            </a:r>
            <a:r>
              <a:rPr lang="en-US" sz="75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}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char </a:t>
            </a:r>
            <a:r>
              <a:rPr lang="en-US" sz="750" dirty="0">
                <a:solidFill>
                  <a:schemeClr val="accent4"/>
                </a:solidFill>
              </a:rPr>
              <a:t>Player::</a:t>
            </a:r>
            <a:r>
              <a:rPr lang="en-US" sz="750" b="1" dirty="0" err="1">
                <a:solidFill>
                  <a:srgbClr val="C00000"/>
                </a:solidFill>
              </a:rPr>
              <a:t>getRPS</a:t>
            </a:r>
            <a:r>
              <a:rPr lang="en-US" sz="750" b="1" dirty="0">
                <a:solidFill>
                  <a:srgbClr val="C00000"/>
                </a:solidFill>
              </a:rPr>
              <a:t>() </a:t>
            </a:r>
            <a:r>
              <a:rPr lang="en-US" sz="750" dirty="0"/>
              <a:t>{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</a:t>
            </a:r>
            <a:r>
              <a:rPr lang="en-US" sz="750" dirty="0" err="1"/>
              <a:t>cout</a:t>
            </a:r>
            <a:r>
              <a:rPr lang="en-US" sz="750" dirty="0"/>
              <a:t> &lt;&lt; "here p11 " &lt;&lt; </a:t>
            </a:r>
            <a:r>
              <a:rPr lang="en-US" sz="750" dirty="0" err="1"/>
              <a:t>endl</a:t>
            </a:r>
            <a:r>
              <a:rPr lang="en-US" sz="75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if (</a:t>
            </a:r>
            <a:r>
              <a:rPr lang="en-US" sz="750" dirty="0" err="1">
                <a:solidFill>
                  <a:srgbClr val="C00000"/>
                </a:solidFill>
              </a:rPr>
              <a:t>isrealperson</a:t>
            </a:r>
            <a:r>
              <a:rPr lang="en-US" sz="750" dirty="0"/>
              <a:t>) {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	bool guessing = true;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	while (guessing) {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		</a:t>
            </a:r>
            <a:r>
              <a:rPr lang="en-US" sz="750" dirty="0" err="1"/>
              <a:t>cout</a:t>
            </a:r>
            <a:r>
              <a:rPr lang="en-US" sz="750" dirty="0"/>
              <a:t> &lt;&lt; "Rock, Paper, or Scissors? (enter R, P, or S)"&lt;&lt; </a:t>
            </a:r>
            <a:r>
              <a:rPr lang="en-US" sz="750" dirty="0" err="1"/>
              <a:t>endl</a:t>
            </a:r>
            <a:r>
              <a:rPr lang="en-US" sz="75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		char guess;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		</a:t>
            </a:r>
            <a:r>
              <a:rPr lang="en-US" sz="750" dirty="0" err="1"/>
              <a:t>cin</a:t>
            </a:r>
            <a:r>
              <a:rPr lang="en-US" sz="750" dirty="0"/>
              <a:t> &gt;&gt; guess;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		if (guess == 'R' || guess == 'P' || guess == 'S') {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			guessing = false;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			</a:t>
            </a:r>
            <a:r>
              <a:rPr lang="en-US" sz="750" dirty="0" err="1"/>
              <a:t>cout</a:t>
            </a:r>
            <a:r>
              <a:rPr lang="en-US" sz="750" dirty="0"/>
              <a:t> &lt;&lt;  "You chose " &lt;&lt; guess &lt;&lt; </a:t>
            </a:r>
            <a:r>
              <a:rPr lang="en-US" sz="750" dirty="0" err="1"/>
              <a:t>endl</a:t>
            </a:r>
            <a:r>
              <a:rPr lang="en-US" sz="75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			return guess;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		}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	}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}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else {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	int x = rand() %3;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	</a:t>
            </a:r>
            <a:r>
              <a:rPr lang="en-US" sz="750" dirty="0" err="1"/>
              <a:t>cout</a:t>
            </a:r>
            <a:r>
              <a:rPr lang="en-US" sz="750" dirty="0"/>
              <a:t> &lt;&lt;  "Randomly chose " &lt;&lt; x &lt;&lt; "(0 is R, 1 is P, 2 is S)" &lt;&lt; </a:t>
            </a:r>
            <a:r>
              <a:rPr lang="en-US" sz="750" dirty="0" err="1"/>
              <a:t>endl</a:t>
            </a:r>
            <a:r>
              <a:rPr lang="en-US" sz="75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	if (x == 0) return 'R';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	if (x == 1) return 'P';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	if (x == 2) return 'S';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}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	</a:t>
            </a:r>
            <a:r>
              <a:rPr lang="en-US" sz="750" dirty="0" err="1"/>
              <a:t>cout</a:t>
            </a:r>
            <a:r>
              <a:rPr lang="en-US" sz="750" dirty="0"/>
              <a:t> &lt;&lt; "here p12 " &lt;&lt; </a:t>
            </a:r>
            <a:r>
              <a:rPr lang="en-US" sz="750" dirty="0" err="1"/>
              <a:t>endl</a:t>
            </a:r>
            <a:r>
              <a:rPr lang="en-US" sz="75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}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461BB6A-2CEC-4AD3-88F1-DB066792EEAB}"/>
              </a:ext>
            </a:extLst>
          </p:cNvPr>
          <p:cNvCxnSpPr>
            <a:cxnSpLocks/>
          </p:cNvCxnSpPr>
          <p:nvPr/>
        </p:nvCxnSpPr>
        <p:spPr>
          <a:xfrm flipV="1">
            <a:off x="1819684" y="625671"/>
            <a:ext cx="4371850" cy="21841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B3E347B-404D-476A-8D00-97C7CAA8E5CC}"/>
              </a:ext>
            </a:extLst>
          </p:cNvPr>
          <p:cNvCxnSpPr>
            <a:cxnSpLocks/>
          </p:cNvCxnSpPr>
          <p:nvPr/>
        </p:nvCxnSpPr>
        <p:spPr>
          <a:xfrm flipV="1">
            <a:off x="2630173" y="1458313"/>
            <a:ext cx="3615952" cy="16629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540E08C-7A6E-449D-B860-1E25335974F9}"/>
              </a:ext>
            </a:extLst>
          </p:cNvPr>
          <p:cNvCxnSpPr>
            <a:cxnSpLocks/>
          </p:cNvCxnSpPr>
          <p:nvPr/>
        </p:nvCxnSpPr>
        <p:spPr>
          <a:xfrm flipV="1">
            <a:off x="4372233" y="2163422"/>
            <a:ext cx="1819301" cy="1409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4D51F10C-DAA3-4B23-BF73-AEC2B8B93FA1}"/>
              </a:ext>
            </a:extLst>
          </p:cNvPr>
          <p:cNvSpPr txBox="1">
            <a:spLocks/>
          </p:cNvSpPr>
          <p:nvPr/>
        </p:nvSpPr>
        <p:spPr>
          <a:xfrm>
            <a:off x="63842" y="-64033"/>
            <a:ext cx="10963549" cy="600846"/>
          </a:xfrm>
          <a:prstGeom prst="rect">
            <a:avLst/>
          </a:prstGeom>
        </p:spPr>
        <p:txBody>
          <a:bodyPr vert="horz" lIns="109728" tIns="109728" rIns="109728" bIns="91440" rtlCol="0" anchor="b">
            <a:normAutofit fontScale="97500"/>
          </a:bodyPr>
          <a:lstStyle>
            <a:lvl1pPr algn="l" defTabSz="914400" rtl="0" eaLnBrk="1" latinLnBrk="0" hangingPunct="1">
              <a:lnSpc>
                <a:spcPct val="130000"/>
              </a:lnSpc>
              <a:spcBef>
                <a:spcPct val="0"/>
              </a:spcBef>
              <a:buNone/>
              <a:defRPr sz="3200" b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2600" dirty="0"/>
              <a:t>REALLY putting it all together...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D8CF542-E0F1-4782-9020-BF779EB27747}"/>
              </a:ext>
            </a:extLst>
          </p:cNvPr>
          <p:cNvSpPr txBox="1">
            <a:spLocks/>
          </p:cNvSpPr>
          <p:nvPr/>
        </p:nvSpPr>
        <p:spPr>
          <a:xfrm>
            <a:off x="321277" y="5155101"/>
            <a:ext cx="4875228" cy="14928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109728" tIns="109728" rIns="109728" bIns="91440" rtlCol="0">
            <a:normAutofit fontScale="77500" lnSpcReduction="20000"/>
          </a:bodyPr>
          <a:lstStyle>
            <a:lvl1pPr marL="0" indent="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800" b="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int main() {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rgbClr val="FF0000"/>
                </a:solidFill>
              </a:rPr>
              <a:t>Player p;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rgbClr val="FF0000"/>
                </a:solidFill>
              </a:rPr>
              <a:t>Player p2(false);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rgbClr val="FF0000"/>
                </a:solidFill>
              </a:rPr>
              <a:t>Player p3(true, Herman, Munster);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ysClr val="windowText" lastClr="000000"/>
                </a:solidFill>
              </a:rPr>
              <a:t>}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78CDA5D-8ED1-45AC-B8AE-403F024CF561}"/>
              </a:ext>
            </a:extLst>
          </p:cNvPr>
          <p:cNvCxnSpPr/>
          <p:nvPr/>
        </p:nvCxnSpPr>
        <p:spPr>
          <a:xfrm>
            <a:off x="245660" y="2856931"/>
            <a:ext cx="78702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96C6592-1724-4C69-929C-9C6888AC6925}"/>
              </a:ext>
            </a:extLst>
          </p:cNvPr>
          <p:cNvCxnSpPr/>
          <p:nvPr/>
        </p:nvCxnSpPr>
        <p:spPr>
          <a:xfrm>
            <a:off x="236561" y="2823519"/>
            <a:ext cx="191069" cy="29176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39CE42C-EA0D-4D4D-920B-2EB6E7DA5499}"/>
              </a:ext>
            </a:extLst>
          </p:cNvPr>
          <p:cNvCxnSpPr>
            <a:cxnSpLocks/>
          </p:cNvCxnSpPr>
          <p:nvPr/>
        </p:nvCxnSpPr>
        <p:spPr>
          <a:xfrm flipV="1">
            <a:off x="504967" y="3059372"/>
            <a:ext cx="570932" cy="618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E2044BF-C551-403C-BFF1-A52D8D0D3B1E}"/>
              </a:ext>
            </a:extLst>
          </p:cNvPr>
          <p:cNvCxnSpPr/>
          <p:nvPr/>
        </p:nvCxnSpPr>
        <p:spPr>
          <a:xfrm>
            <a:off x="514066" y="3121227"/>
            <a:ext cx="0" cy="2720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4A609EA-0247-42F8-A58C-2C787E6484AA}"/>
              </a:ext>
            </a:extLst>
          </p:cNvPr>
          <p:cNvCxnSpPr/>
          <p:nvPr/>
        </p:nvCxnSpPr>
        <p:spPr>
          <a:xfrm flipV="1">
            <a:off x="141027" y="3534770"/>
            <a:ext cx="891654" cy="4003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ADA87E0-3EA0-4529-8B09-C8079BEA324D}"/>
              </a:ext>
            </a:extLst>
          </p:cNvPr>
          <p:cNvCxnSpPr/>
          <p:nvPr/>
        </p:nvCxnSpPr>
        <p:spPr>
          <a:xfrm>
            <a:off x="170937" y="3935103"/>
            <a:ext cx="256693" cy="21699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11129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629AB-3F5C-4561-9525-8AF5C23741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240" y="1511604"/>
            <a:ext cx="8770571" cy="365150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1991E6-AB0E-4405-81A1-C6B4AB8144BE}"/>
              </a:ext>
            </a:extLst>
          </p:cNvPr>
          <p:cNvSpPr txBox="1"/>
          <p:nvPr/>
        </p:nvSpPr>
        <p:spPr>
          <a:xfrm>
            <a:off x="63842" y="443119"/>
            <a:ext cx="5132663" cy="375487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/>
              <a:t>class Player{</a:t>
            </a:r>
          </a:p>
          <a:p>
            <a:r>
              <a:rPr lang="en-US" sz="1400" dirty="0"/>
              <a:t>	string </a:t>
            </a:r>
            <a:r>
              <a:rPr lang="en-US" sz="1400" dirty="0" err="1"/>
              <a:t>firstname</a:t>
            </a:r>
            <a:r>
              <a:rPr lang="en-US" sz="1400" dirty="0"/>
              <a:t>;</a:t>
            </a:r>
          </a:p>
          <a:p>
            <a:r>
              <a:rPr lang="en-US" sz="1400" dirty="0"/>
              <a:t>	string </a:t>
            </a:r>
            <a:r>
              <a:rPr lang="en-US" sz="1400" dirty="0" err="1"/>
              <a:t>lastname</a:t>
            </a:r>
            <a:r>
              <a:rPr lang="en-US" sz="1400" dirty="0"/>
              <a:t>;</a:t>
            </a:r>
          </a:p>
          <a:p>
            <a:r>
              <a:rPr lang="en-US" sz="1400" dirty="0"/>
              <a:t>	bool </a:t>
            </a:r>
            <a:r>
              <a:rPr lang="en-US" sz="1400" dirty="0" err="1"/>
              <a:t>isrealperson</a:t>
            </a:r>
            <a:r>
              <a:rPr lang="en-US" sz="1400" dirty="0"/>
              <a:t>;  </a:t>
            </a: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// for whether the  </a:t>
            </a:r>
          </a:p>
          <a:p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                       //player is a computer or a human</a:t>
            </a:r>
          </a:p>
          <a:p>
            <a:r>
              <a:rPr lang="en-US" sz="1400" dirty="0"/>
              <a:t>	int wins;  </a:t>
            </a: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// for the number of wins so far</a:t>
            </a:r>
          </a:p>
          <a:p>
            <a:r>
              <a:rPr lang="en-US" sz="1400" dirty="0"/>
              <a:t>public:</a:t>
            </a:r>
          </a:p>
          <a:p>
            <a:r>
              <a:rPr lang="en-US" sz="1400" dirty="0"/>
              <a:t>	Player();  </a:t>
            </a: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// constructor default</a:t>
            </a:r>
          </a:p>
          <a:p>
            <a:r>
              <a:rPr lang="en-US" sz="1400" dirty="0"/>
              <a:t>	Player(bool </a:t>
            </a:r>
            <a:r>
              <a:rPr lang="en-US" sz="1400" dirty="0" err="1"/>
              <a:t>isreal</a:t>
            </a:r>
            <a:r>
              <a:rPr lang="en-US" sz="1400" dirty="0"/>
              <a:t>);  </a:t>
            </a: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//constructor override </a:t>
            </a:r>
          </a:p>
          <a:p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                 // lets you pick if the user is real or not</a:t>
            </a:r>
          </a:p>
          <a:p>
            <a:r>
              <a:rPr lang="en-US" sz="1400" dirty="0"/>
              <a:t>	Player(bool </a:t>
            </a:r>
            <a:r>
              <a:rPr lang="en-US" sz="1400" dirty="0" err="1"/>
              <a:t>isreal</a:t>
            </a:r>
            <a:r>
              <a:rPr lang="en-US" sz="1400" dirty="0"/>
              <a:t>, string </a:t>
            </a:r>
            <a:r>
              <a:rPr lang="en-US" sz="1400" dirty="0" err="1"/>
              <a:t>fn</a:t>
            </a:r>
            <a:r>
              <a:rPr lang="en-US" sz="1400" dirty="0"/>
              <a:t>, string ln);  </a:t>
            </a:r>
          </a:p>
          <a:p>
            <a:r>
              <a:rPr lang="en-US" sz="1400" dirty="0"/>
              <a:t>                       </a:t>
            </a: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//constructor override - user real?</a:t>
            </a:r>
          </a:p>
          <a:p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	        //and lets you set first and last name</a:t>
            </a:r>
          </a:p>
          <a:p>
            <a:r>
              <a:rPr lang="en-US" sz="1400" dirty="0"/>
              <a:t>	void </a:t>
            </a:r>
            <a:r>
              <a:rPr lang="en-US" sz="1400" dirty="0" err="1"/>
              <a:t>printPlayer</a:t>
            </a:r>
            <a:r>
              <a:rPr lang="en-US" sz="1400" dirty="0"/>
              <a:t>();</a:t>
            </a:r>
          </a:p>
          <a:p>
            <a:r>
              <a:rPr lang="en-US" sz="1400" dirty="0"/>
              <a:t>	void </a:t>
            </a:r>
            <a:r>
              <a:rPr lang="en-US" sz="1400" dirty="0" err="1"/>
              <a:t>initPlayer</a:t>
            </a:r>
            <a:r>
              <a:rPr lang="en-US" sz="1400" dirty="0"/>
              <a:t>();</a:t>
            </a:r>
          </a:p>
          <a:p>
            <a:r>
              <a:rPr lang="en-US" sz="1400" dirty="0"/>
              <a:t>	char </a:t>
            </a:r>
            <a:r>
              <a:rPr lang="en-US" sz="1400" dirty="0" err="1"/>
              <a:t>getRPS</a:t>
            </a:r>
            <a:r>
              <a:rPr lang="en-US" sz="1400" dirty="0"/>
              <a:t>();</a:t>
            </a:r>
          </a:p>
          <a:p>
            <a:r>
              <a:rPr lang="en-US" sz="1400" dirty="0"/>
              <a:t>};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76430B-B4C5-4C46-95A5-E42A69889565}"/>
              </a:ext>
            </a:extLst>
          </p:cNvPr>
          <p:cNvSpPr txBox="1"/>
          <p:nvPr/>
        </p:nvSpPr>
        <p:spPr>
          <a:xfrm>
            <a:off x="5362832" y="443119"/>
            <a:ext cx="6658231" cy="5068695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txBody>
          <a:bodyPr wrap="square" rtlCol="0">
            <a:spAutoFit/>
          </a:bodyPr>
          <a:lstStyle/>
          <a:p>
            <a:pPr defTabSz="346075">
              <a:lnSpc>
                <a:spcPct val="90000"/>
              </a:lnSpc>
            </a:pPr>
            <a:r>
              <a:rPr lang="en-US" sz="1200" dirty="0">
                <a:solidFill>
                  <a:srgbClr val="C00000"/>
                </a:solidFill>
              </a:rPr>
              <a:t>#include "Player.hpp"</a:t>
            </a:r>
          </a:p>
          <a:p>
            <a:pPr defTabSz="346075">
              <a:lnSpc>
                <a:spcPct val="90000"/>
              </a:lnSpc>
            </a:pPr>
            <a:r>
              <a:rPr lang="en-US" sz="1200" dirty="0"/>
              <a:t>#include &lt;</a:t>
            </a:r>
            <a:r>
              <a:rPr lang="en-US" sz="1200" dirty="0" err="1"/>
              <a:t>stdlib.h</a:t>
            </a:r>
            <a:r>
              <a:rPr lang="en-US" sz="1200" dirty="0"/>
              <a:t>&gt;</a:t>
            </a:r>
          </a:p>
          <a:p>
            <a:pPr defTabSz="346075">
              <a:lnSpc>
                <a:spcPct val="90000"/>
              </a:lnSpc>
            </a:pPr>
            <a:r>
              <a:rPr lang="en-US" sz="1200" dirty="0"/>
              <a:t>#include &lt;iostream&gt;</a:t>
            </a:r>
          </a:p>
          <a:p>
            <a:pPr defTabSz="346075">
              <a:lnSpc>
                <a:spcPct val="90000"/>
              </a:lnSpc>
            </a:pPr>
            <a:r>
              <a:rPr lang="en-US" sz="1200" dirty="0"/>
              <a:t>using namespace std;</a:t>
            </a:r>
          </a:p>
          <a:p>
            <a:pPr defTabSz="346075">
              <a:lnSpc>
                <a:spcPct val="90000"/>
              </a:lnSpc>
            </a:pPr>
            <a:endParaRPr lang="en-US" sz="1200" dirty="0"/>
          </a:p>
          <a:p>
            <a:pPr defTabSz="346075">
              <a:lnSpc>
                <a:spcPct val="90000"/>
              </a:lnSpc>
            </a:pPr>
            <a:endParaRPr lang="en-US" sz="1200" dirty="0"/>
          </a:p>
          <a:p>
            <a:pPr defTabSz="346075">
              <a:lnSpc>
                <a:spcPct val="90000"/>
              </a:lnSpc>
            </a:pPr>
            <a:r>
              <a:rPr lang="en-US" sz="1200" b="1" dirty="0"/>
              <a:t>Player::Player() </a:t>
            </a:r>
            <a:r>
              <a:rPr lang="en-US" sz="1200" dirty="0"/>
              <a:t>{</a:t>
            </a:r>
          </a:p>
          <a:p>
            <a:pPr defTabSz="346075">
              <a:lnSpc>
                <a:spcPct val="90000"/>
              </a:lnSpc>
            </a:pPr>
            <a:r>
              <a:rPr lang="en-US" sz="1200" dirty="0"/>
              <a:t>	</a:t>
            </a:r>
            <a:r>
              <a:rPr lang="en-US" sz="1200" dirty="0" err="1"/>
              <a:t>cout</a:t>
            </a:r>
            <a:r>
              <a:rPr lang="en-US" sz="1200" dirty="0"/>
              <a:t> &lt;&lt; "here p1 " &lt;&lt; </a:t>
            </a:r>
            <a:r>
              <a:rPr lang="en-US" sz="1200" dirty="0" err="1"/>
              <a:t>endl</a:t>
            </a:r>
            <a:r>
              <a:rPr lang="en-US" sz="120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200" dirty="0"/>
              <a:t>	</a:t>
            </a:r>
            <a:r>
              <a:rPr lang="en-US" sz="1200" dirty="0" err="1"/>
              <a:t>firstname</a:t>
            </a:r>
            <a:r>
              <a:rPr lang="en-US" sz="1200" dirty="0"/>
              <a:t> = "Bilbo";</a:t>
            </a:r>
          </a:p>
          <a:p>
            <a:pPr defTabSz="346075">
              <a:lnSpc>
                <a:spcPct val="90000"/>
              </a:lnSpc>
            </a:pPr>
            <a:r>
              <a:rPr lang="en-US" sz="1200" dirty="0"/>
              <a:t>	</a:t>
            </a:r>
            <a:r>
              <a:rPr lang="en-US" sz="1200" dirty="0" err="1"/>
              <a:t>lastname</a:t>
            </a:r>
            <a:r>
              <a:rPr lang="en-US" sz="1200" dirty="0"/>
              <a:t> = "Baggins";</a:t>
            </a:r>
          </a:p>
          <a:p>
            <a:pPr defTabSz="346075">
              <a:lnSpc>
                <a:spcPct val="90000"/>
              </a:lnSpc>
            </a:pPr>
            <a:r>
              <a:rPr lang="en-US" sz="1200" dirty="0"/>
              <a:t>	</a:t>
            </a:r>
            <a:r>
              <a:rPr lang="en-US" sz="1200" dirty="0" err="1"/>
              <a:t>isrealperson</a:t>
            </a:r>
            <a:r>
              <a:rPr lang="en-US" sz="1200" dirty="0"/>
              <a:t> = false;</a:t>
            </a:r>
          </a:p>
          <a:p>
            <a:pPr defTabSz="346075">
              <a:lnSpc>
                <a:spcPct val="90000"/>
              </a:lnSpc>
            </a:pPr>
            <a:r>
              <a:rPr lang="en-US" sz="1200" dirty="0"/>
              <a:t>	wins = 0;</a:t>
            </a:r>
          </a:p>
          <a:p>
            <a:pPr defTabSz="346075">
              <a:lnSpc>
                <a:spcPct val="90000"/>
              </a:lnSpc>
            </a:pPr>
            <a:r>
              <a:rPr lang="en-US" sz="1200" dirty="0"/>
              <a:t>	</a:t>
            </a:r>
            <a:r>
              <a:rPr lang="en-US" sz="1200" dirty="0" err="1"/>
              <a:t>cout</a:t>
            </a:r>
            <a:r>
              <a:rPr lang="en-US" sz="1200" dirty="0"/>
              <a:t> &lt;&lt; "here p2 " &lt;&lt; </a:t>
            </a:r>
            <a:r>
              <a:rPr lang="en-US" sz="1200" dirty="0" err="1"/>
              <a:t>endl</a:t>
            </a:r>
            <a:r>
              <a:rPr lang="en-US" sz="120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200" dirty="0"/>
              <a:t>}</a:t>
            </a:r>
          </a:p>
          <a:p>
            <a:pPr defTabSz="346075">
              <a:lnSpc>
                <a:spcPct val="90000"/>
              </a:lnSpc>
            </a:pPr>
            <a:r>
              <a:rPr lang="en-US" sz="1200" b="1" dirty="0"/>
              <a:t>Player::Player(bool </a:t>
            </a:r>
            <a:r>
              <a:rPr lang="en-US" sz="1200" b="1" dirty="0" err="1"/>
              <a:t>isreal</a:t>
            </a:r>
            <a:r>
              <a:rPr lang="en-US" sz="1200" b="1" dirty="0"/>
              <a:t>) </a:t>
            </a:r>
            <a:r>
              <a:rPr lang="en-US" sz="1200" dirty="0"/>
              <a:t>{</a:t>
            </a:r>
          </a:p>
          <a:p>
            <a:pPr defTabSz="346075">
              <a:lnSpc>
                <a:spcPct val="90000"/>
              </a:lnSpc>
            </a:pPr>
            <a:r>
              <a:rPr lang="en-US" sz="1200" dirty="0"/>
              <a:t>	</a:t>
            </a:r>
            <a:r>
              <a:rPr lang="en-US" sz="1200" dirty="0" err="1"/>
              <a:t>cout</a:t>
            </a:r>
            <a:r>
              <a:rPr lang="en-US" sz="1200" dirty="0"/>
              <a:t> &lt;&lt; "here p3 " &lt;&lt; </a:t>
            </a:r>
            <a:r>
              <a:rPr lang="en-US" sz="1200" dirty="0" err="1"/>
              <a:t>endl</a:t>
            </a:r>
            <a:r>
              <a:rPr lang="en-US" sz="120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200" dirty="0"/>
              <a:t>	</a:t>
            </a:r>
            <a:r>
              <a:rPr lang="en-US" sz="1200" dirty="0" err="1"/>
              <a:t>isrealperson</a:t>
            </a:r>
            <a:r>
              <a:rPr lang="en-US" sz="1200" dirty="0"/>
              <a:t> = </a:t>
            </a:r>
            <a:r>
              <a:rPr lang="en-US" sz="1200" dirty="0" err="1"/>
              <a:t>isreal</a:t>
            </a:r>
            <a:r>
              <a:rPr lang="en-US" sz="120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200" dirty="0"/>
              <a:t>	</a:t>
            </a:r>
            <a:r>
              <a:rPr lang="en-US" sz="1200" dirty="0" err="1"/>
              <a:t>initPlayer</a:t>
            </a:r>
            <a:r>
              <a:rPr lang="en-US" sz="1200" dirty="0"/>
              <a:t>();</a:t>
            </a:r>
          </a:p>
          <a:p>
            <a:pPr defTabSz="346075">
              <a:lnSpc>
                <a:spcPct val="90000"/>
              </a:lnSpc>
            </a:pPr>
            <a:r>
              <a:rPr lang="en-US" sz="1200" dirty="0"/>
              <a:t>	wins = 0;</a:t>
            </a:r>
          </a:p>
          <a:p>
            <a:pPr defTabSz="346075">
              <a:lnSpc>
                <a:spcPct val="90000"/>
              </a:lnSpc>
            </a:pPr>
            <a:r>
              <a:rPr lang="en-US" sz="1200" dirty="0"/>
              <a:t>	</a:t>
            </a:r>
            <a:r>
              <a:rPr lang="en-US" sz="1200" dirty="0" err="1"/>
              <a:t>cout</a:t>
            </a:r>
            <a:r>
              <a:rPr lang="en-US" sz="1200" dirty="0"/>
              <a:t> &lt;&lt; "here p4 " &lt;&lt; </a:t>
            </a:r>
            <a:r>
              <a:rPr lang="en-US" sz="1200" dirty="0" err="1"/>
              <a:t>endl</a:t>
            </a:r>
            <a:r>
              <a:rPr lang="en-US" sz="120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200" dirty="0"/>
              <a:t>}</a:t>
            </a:r>
          </a:p>
          <a:p>
            <a:pPr defTabSz="346075">
              <a:lnSpc>
                <a:spcPct val="90000"/>
              </a:lnSpc>
            </a:pPr>
            <a:r>
              <a:rPr lang="en-US" sz="1200" b="1" dirty="0"/>
              <a:t>Player::Player(bool </a:t>
            </a:r>
            <a:r>
              <a:rPr lang="en-US" sz="1200" b="1" dirty="0" err="1"/>
              <a:t>isreal,string</a:t>
            </a:r>
            <a:r>
              <a:rPr lang="en-US" sz="1200" b="1" dirty="0"/>
              <a:t> </a:t>
            </a:r>
            <a:r>
              <a:rPr lang="en-US" sz="1200" b="1" dirty="0" err="1"/>
              <a:t>fn</a:t>
            </a:r>
            <a:r>
              <a:rPr lang="en-US" sz="1200" b="1" dirty="0"/>
              <a:t>, string ln) </a:t>
            </a:r>
            <a:r>
              <a:rPr lang="en-US" sz="1200" dirty="0"/>
              <a:t>{</a:t>
            </a:r>
          </a:p>
          <a:p>
            <a:pPr defTabSz="346075">
              <a:lnSpc>
                <a:spcPct val="90000"/>
              </a:lnSpc>
            </a:pPr>
            <a:r>
              <a:rPr lang="en-US" sz="1200" dirty="0"/>
              <a:t>	</a:t>
            </a:r>
            <a:r>
              <a:rPr lang="en-US" sz="1200" dirty="0" err="1"/>
              <a:t>cout</a:t>
            </a:r>
            <a:r>
              <a:rPr lang="en-US" sz="1200" dirty="0"/>
              <a:t> &lt;&lt; "here p5 " &lt;&lt; </a:t>
            </a:r>
            <a:r>
              <a:rPr lang="en-US" sz="1200" dirty="0" err="1"/>
              <a:t>endl</a:t>
            </a:r>
            <a:r>
              <a:rPr lang="en-US" sz="120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200" dirty="0"/>
              <a:t>	</a:t>
            </a:r>
            <a:r>
              <a:rPr lang="en-US" sz="1200" dirty="0" err="1"/>
              <a:t>firstname</a:t>
            </a:r>
            <a:r>
              <a:rPr lang="en-US" sz="1200" dirty="0"/>
              <a:t> = </a:t>
            </a:r>
            <a:r>
              <a:rPr lang="en-US" sz="1200" dirty="0" err="1"/>
              <a:t>fn</a:t>
            </a:r>
            <a:r>
              <a:rPr lang="en-US" sz="120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200" dirty="0"/>
              <a:t>	</a:t>
            </a:r>
            <a:r>
              <a:rPr lang="en-US" sz="1200" dirty="0" err="1"/>
              <a:t>lastname</a:t>
            </a:r>
            <a:r>
              <a:rPr lang="en-US" sz="1200" dirty="0"/>
              <a:t> = ln;</a:t>
            </a:r>
          </a:p>
          <a:p>
            <a:pPr defTabSz="346075">
              <a:lnSpc>
                <a:spcPct val="90000"/>
              </a:lnSpc>
            </a:pPr>
            <a:r>
              <a:rPr lang="en-US" sz="1200" dirty="0"/>
              <a:t>	</a:t>
            </a:r>
            <a:r>
              <a:rPr lang="en-US" sz="1200" dirty="0" err="1"/>
              <a:t>isrealperson</a:t>
            </a:r>
            <a:r>
              <a:rPr lang="en-US" sz="1200" dirty="0"/>
              <a:t> = </a:t>
            </a:r>
            <a:r>
              <a:rPr lang="en-US" sz="1200" dirty="0" err="1"/>
              <a:t>isreal</a:t>
            </a:r>
            <a:r>
              <a:rPr lang="en-US" sz="120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200" dirty="0"/>
              <a:t>	wins = 0;</a:t>
            </a:r>
          </a:p>
          <a:p>
            <a:pPr defTabSz="346075">
              <a:lnSpc>
                <a:spcPct val="90000"/>
              </a:lnSpc>
            </a:pPr>
            <a:r>
              <a:rPr lang="en-US" sz="1200" dirty="0"/>
              <a:t>	</a:t>
            </a:r>
            <a:r>
              <a:rPr lang="en-US" sz="1200" dirty="0" err="1"/>
              <a:t>cout</a:t>
            </a:r>
            <a:r>
              <a:rPr lang="en-US" sz="1200" dirty="0"/>
              <a:t> &lt;&lt; "here p6 " &lt;&lt; </a:t>
            </a:r>
            <a:r>
              <a:rPr lang="en-US" sz="1200" dirty="0" err="1"/>
              <a:t>endl</a:t>
            </a:r>
            <a:r>
              <a:rPr lang="en-US" sz="120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200" dirty="0"/>
              <a:t>}</a:t>
            </a:r>
          </a:p>
          <a:p>
            <a:pPr defTabSz="346075">
              <a:lnSpc>
                <a:spcPct val="90000"/>
              </a:lnSpc>
            </a:pPr>
            <a:endParaRPr lang="en-US" sz="1100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461BB6A-2CEC-4AD3-88F1-DB066792EEAB}"/>
              </a:ext>
            </a:extLst>
          </p:cNvPr>
          <p:cNvCxnSpPr/>
          <p:nvPr/>
        </p:nvCxnSpPr>
        <p:spPr>
          <a:xfrm flipV="1">
            <a:off x="1785551" y="1695393"/>
            <a:ext cx="3614352" cy="3274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B3E347B-404D-476A-8D00-97C7CAA8E5CC}"/>
              </a:ext>
            </a:extLst>
          </p:cNvPr>
          <p:cNvCxnSpPr>
            <a:cxnSpLocks/>
          </p:cNvCxnSpPr>
          <p:nvPr/>
        </p:nvCxnSpPr>
        <p:spPr>
          <a:xfrm>
            <a:off x="2630173" y="2320556"/>
            <a:ext cx="2769730" cy="5045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540E08C-7A6E-449D-B860-1E25335974F9}"/>
              </a:ext>
            </a:extLst>
          </p:cNvPr>
          <p:cNvCxnSpPr>
            <a:cxnSpLocks/>
          </p:cNvCxnSpPr>
          <p:nvPr/>
        </p:nvCxnSpPr>
        <p:spPr>
          <a:xfrm>
            <a:off x="4372233" y="2772738"/>
            <a:ext cx="1114167" cy="12124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4D51F10C-DAA3-4B23-BF73-AEC2B8B93FA1}"/>
              </a:ext>
            </a:extLst>
          </p:cNvPr>
          <p:cNvSpPr txBox="1">
            <a:spLocks/>
          </p:cNvSpPr>
          <p:nvPr/>
        </p:nvSpPr>
        <p:spPr>
          <a:xfrm>
            <a:off x="63842" y="-64033"/>
            <a:ext cx="3329901" cy="600846"/>
          </a:xfrm>
          <a:prstGeom prst="rect">
            <a:avLst/>
          </a:prstGeom>
        </p:spPr>
        <p:txBody>
          <a:bodyPr vert="horz" lIns="109728" tIns="109728" rIns="109728" bIns="91440" rtlCol="0" anchor="b">
            <a:normAutofit fontScale="97500"/>
          </a:bodyPr>
          <a:lstStyle>
            <a:lvl1pPr algn="l" defTabSz="914400" rtl="0" eaLnBrk="1" latinLnBrk="0" hangingPunct="1">
              <a:lnSpc>
                <a:spcPct val="130000"/>
              </a:lnSpc>
              <a:spcBef>
                <a:spcPct val="0"/>
              </a:spcBef>
              <a:buNone/>
              <a:defRPr sz="3200" b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2600" dirty="0"/>
              <a:t>Output so far...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D8CF542-E0F1-4782-9020-BF779EB27747}"/>
              </a:ext>
            </a:extLst>
          </p:cNvPr>
          <p:cNvSpPr txBox="1">
            <a:spLocks/>
          </p:cNvSpPr>
          <p:nvPr/>
        </p:nvSpPr>
        <p:spPr>
          <a:xfrm>
            <a:off x="321277" y="4354429"/>
            <a:ext cx="4875228" cy="115738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109728" tIns="109728" rIns="109728" bIns="91440" rtlCol="0">
            <a:normAutofit fontScale="77500" lnSpcReduction="20000"/>
          </a:bodyPr>
          <a:lstStyle>
            <a:lvl1pPr marL="0" indent="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800" b="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int main() {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rgbClr val="FF0000"/>
                </a:solidFill>
              </a:rPr>
              <a:t>Player p;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rgbClr val="FF0000"/>
                </a:solidFill>
              </a:rPr>
              <a:t>Player p2(false);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rgbClr val="FF0000"/>
                </a:solidFill>
              </a:rPr>
              <a:t>Player p3(true, Herman, Munster);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ysClr val="windowText" lastClr="000000"/>
                </a:solidFill>
              </a:rPr>
              <a:t>}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78CDA5D-8ED1-45AC-B8AE-403F024CF561}"/>
              </a:ext>
            </a:extLst>
          </p:cNvPr>
          <p:cNvCxnSpPr/>
          <p:nvPr/>
        </p:nvCxnSpPr>
        <p:spPr>
          <a:xfrm>
            <a:off x="245660" y="2056259"/>
            <a:ext cx="78702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96C6592-1724-4C69-929C-9C6888AC6925}"/>
              </a:ext>
            </a:extLst>
          </p:cNvPr>
          <p:cNvCxnSpPr>
            <a:cxnSpLocks/>
          </p:cNvCxnSpPr>
          <p:nvPr/>
        </p:nvCxnSpPr>
        <p:spPr>
          <a:xfrm>
            <a:off x="236561" y="2022847"/>
            <a:ext cx="177421" cy="27311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39CE42C-EA0D-4D4D-920B-2EB6E7DA5499}"/>
              </a:ext>
            </a:extLst>
          </p:cNvPr>
          <p:cNvCxnSpPr>
            <a:cxnSpLocks/>
          </p:cNvCxnSpPr>
          <p:nvPr/>
        </p:nvCxnSpPr>
        <p:spPr>
          <a:xfrm flipV="1">
            <a:off x="504967" y="2258700"/>
            <a:ext cx="570932" cy="618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E2044BF-C551-403C-BFF1-A52D8D0D3B1E}"/>
              </a:ext>
            </a:extLst>
          </p:cNvPr>
          <p:cNvCxnSpPr>
            <a:cxnSpLocks/>
          </p:cNvCxnSpPr>
          <p:nvPr/>
        </p:nvCxnSpPr>
        <p:spPr>
          <a:xfrm>
            <a:off x="514066" y="2320555"/>
            <a:ext cx="72788" cy="25653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4A609EA-0247-42F8-A58C-2C787E6484AA}"/>
              </a:ext>
            </a:extLst>
          </p:cNvPr>
          <p:cNvCxnSpPr/>
          <p:nvPr/>
        </p:nvCxnSpPr>
        <p:spPr>
          <a:xfrm flipV="1">
            <a:off x="141027" y="2734098"/>
            <a:ext cx="891654" cy="4003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ADA87E0-3EA0-4529-8B09-C8079BEA324D}"/>
              </a:ext>
            </a:extLst>
          </p:cNvPr>
          <p:cNvCxnSpPr>
            <a:cxnSpLocks/>
          </p:cNvCxnSpPr>
          <p:nvPr/>
        </p:nvCxnSpPr>
        <p:spPr>
          <a:xfrm>
            <a:off x="170937" y="3134431"/>
            <a:ext cx="243045" cy="19925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87D9A261-BF3B-4034-8909-AD00B126FD3C}"/>
              </a:ext>
            </a:extLst>
          </p:cNvPr>
          <p:cNvSpPr txBox="1">
            <a:spLocks/>
          </p:cNvSpPr>
          <p:nvPr/>
        </p:nvSpPr>
        <p:spPr>
          <a:xfrm>
            <a:off x="2600558" y="5615290"/>
            <a:ext cx="5191894" cy="115738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109728" tIns="109728" rIns="109728" bIns="91440" rtlCol="0">
            <a:normAutofit fontScale="70000" lnSpcReduction="20000"/>
          </a:bodyPr>
          <a:lstStyle>
            <a:lvl1pPr marL="0" indent="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800" b="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rgbClr val="FF0000"/>
                </a:solidFill>
              </a:rPr>
              <a:t>“here p1”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rgbClr val="FF0000"/>
                </a:solidFill>
              </a:rPr>
              <a:t>“here p2”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rgbClr val="FF0000"/>
                </a:solidFill>
              </a:rPr>
              <a:t>“here p3”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rgbClr val="FF0000"/>
                </a:solidFill>
              </a:rPr>
              <a:t>“here p4”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rgbClr val="FF0000"/>
                </a:solidFill>
              </a:rPr>
              <a:t>“here p5”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rgbClr val="FF0000"/>
                </a:solidFill>
              </a:rPr>
              <a:t>“here p6”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95A4D1B-2C6C-4669-BBCF-544F29427B82}"/>
              </a:ext>
            </a:extLst>
          </p:cNvPr>
          <p:cNvSpPr txBox="1"/>
          <p:nvPr/>
        </p:nvSpPr>
        <p:spPr>
          <a:xfrm>
            <a:off x="1437564" y="5850571"/>
            <a:ext cx="12314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Output:</a:t>
            </a:r>
          </a:p>
        </p:txBody>
      </p:sp>
    </p:spTree>
    <p:extLst>
      <p:ext uri="{BB962C8B-B14F-4D97-AF65-F5344CB8AC3E}">
        <p14:creationId xmlns:p14="http://schemas.microsoft.com/office/powerpoint/2010/main" val="4146456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62D2E-AAD0-4BEE-952A-F27D4F1B3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1 for making a class: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920CD5-9254-4162-AB34-CF9C0C5724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8354" y="2321375"/>
            <a:ext cx="8770571" cy="3651504"/>
          </a:xfrm>
        </p:spPr>
        <p:txBody>
          <a:bodyPr/>
          <a:lstStyle/>
          <a:p>
            <a:r>
              <a:rPr lang="en-US" dirty="0"/>
              <a:t>You’re making a type (like int, string, bool, etc.)</a:t>
            </a:r>
          </a:p>
          <a:p>
            <a:r>
              <a:rPr lang="en-US" dirty="0"/>
              <a:t>It is complex (meaning we’re grouping together all properties and functions we want our type to have)</a:t>
            </a:r>
          </a:p>
          <a:p>
            <a:endParaRPr lang="en-US" dirty="0"/>
          </a:p>
          <a:p>
            <a:r>
              <a:rPr lang="en-US" dirty="0"/>
              <a:t>Rule 1: Think of all the fields and functions we want grouped together:</a:t>
            </a:r>
          </a:p>
        </p:txBody>
      </p:sp>
    </p:spTree>
    <p:extLst>
      <p:ext uri="{BB962C8B-B14F-4D97-AF65-F5344CB8AC3E}">
        <p14:creationId xmlns:p14="http://schemas.microsoft.com/office/powerpoint/2010/main" val="35922574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6D82F-721A-4B68-B9B7-60363867B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43" y="-20830"/>
            <a:ext cx="11957220" cy="133028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800" dirty="0"/>
              <a:t>Calling a method associated with a class </a:t>
            </a:r>
            <a:br>
              <a:rPr lang="en-US" sz="2800" dirty="0"/>
            </a:br>
            <a:r>
              <a:rPr lang="en-US" sz="2800" dirty="0"/>
              <a:t>OUTSIDE OF THE CLASS DEFINITION: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629AB-3F5C-4561-9525-8AF5C23741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76430B-B4C5-4C46-95A5-E42A69889565}"/>
              </a:ext>
            </a:extLst>
          </p:cNvPr>
          <p:cNvSpPr txBox="1"/>
          <p:nvPr/>
        </p:nvSpPr>
        <p:spPr>
          <a:xfrm>
            <a:off x="5362832" y="1243791"/>
            <a:ext cx="6658231" cy="445929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txBody>
          <a:bodyPr wrap="square" rtlCol="0">
            <a:spAutoFit/>
          </a:bodyPr>
          <a:lstStyle/>
          <a:p>
            <a:pPr defTabSz="346075">
              <a:lnSpc>
                <a:spcPct val="90000"/>
              </a:lnSpc>
            </a:pPr>
            <a:r>
              <a:rPr lang="en-US" sz="1300" dirty="0"/>
              <a:t>#include "Player.hpp"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#include &lt;</a:t>
            </a:r>
            <a:r>
              <a:rPr lang="en-US" sz="1300" dirty="0" err="1"/>
              <a:t>stdlib.h</a:t>
            </a:r>
            <a:r>
              <a:rPr lang="en-US" sz="1300" dirty="0"/>
              <a:t>&gt;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#include &lt;iostream&gt;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using namespace std;</a:t>
            </a:r>
          </a:p>
          <a:p>
            <a:pPr defTabSz="346075">
              <a:lnSpc>
                <a:spcPct val="90000"/>
              </a:lnSpc>
            </a:pPr>
            <a:endParaRPr lang="en-US" sz="1300" dirty="0"/>
          </a:p>
          <a:p>
            <a:pPr defTabSz="346075">
              <a:lnSpc>
                <a:spcPct val="90000"/>
              </a:lnSpc>
            </a:pPr>
            <a:endParaRPr lang="en-US" sz="1300" dirty="0"/>
          </a:p>
          <a:p>
            <a:pPr defTabSz="346075">
              <a:lnSpc>
                <a:spcPct val="90000"/>
              </a:lnSpc>
            </a:pPr>
            <a:r>
              <a:rPr lang="en-US" sz="1300" dirty="0"/>
              <a:t>Player::Player() {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	</a:t>
            </a:r>
            <a:r>
              <a:rPr lang="en-US" sz="1300" dirty="0" err="1"/>
              <a:t>cout</a:t>
            </a:r>
            <a:r>
              <a:rPr lang="en-US" sz="1300" dirty="0"/>
              <a:t> &lt;&lt; "here p1 " &lt;&lt; </a:t>
            </a:r>
            <a:r>
              <a:rPr lang="en-US" sz="1300" dirty="0" err="1"/>
              <a:t>endl</a:t>
            </a:r>
            <a:r>
              <a:rPr lang="en-US" sz="130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	</a:t>
            </a:r>
            <a:r>
              <a:rPr lang="en-US" sz="1300" dirty="0" err="1"/>
              <a:t>firstname</a:t>
            </a:r>
            <a:r>
              <a:rPr lang="en-US" sz="1300" dirty="0"/>
              <a:t> = "Bilbo";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	</a:t>
            </a:r>
            <a:r>
              <a:rPr lang="en-US" sz="1300" dirty="0" err="1"/>
              <a:t>lastname</a:t>
            </a:r>
            <a:r>
              <a:rPr lang="en-US" sz="1300" dirty="0"/>
              <a:t> = "Baggins";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	</a:t>
            </a:r>
            <a:r>
              <a:rPr lang="en-US" sz="1300" dirty="0" err="1"/>
              <a:t>isrealperson</a:t>
            </a:r>
            <a:r>
              <a:rPr lang="en-US" sz="1300" dirty="0"/>
              <a:t> = false;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	wins = 0;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	</a:t>
            </a:r>
            <a:r>
              <a:rPr lang="en-US" sz="1300" dirty="0" err="1"/>
              <a:t>cout</a:t>
            </a:r>
            <a:r>
              <a:rPr lang="en-US" sz="1300" dirty="0"/>
              <a:t> &lt;&lt; "here p2 " &lt;&lt; </a:t>
            </a:r>
            <a:r>
              <a:rPr lang="en-US" sz="1300" dirty="0" err="1"/>
              <a:t>endl</a:t>
            </a:r>
            <a:r>
              <a:rPr lang="en-US" sz="130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300" dirty="0"/>
              <a:t>}</a:t>
            </a:r>
          </a:p>
          <a:p>
            <a:pPr defTabSz="346075">
              <a:lnSpc>
                <a:spcPct val="90000"/>
              </a:lnSpc>
            </a:pPr>
            <a:endParaRPr lang="en-US" sz="1300" dirty="0"/>
          </a:p>
          <a:p>
            <a:pPr defTabSz="346075">
              <a:lnSpc>
                <a:spcPct val="90000"/>
              </a:lnSpc>
            </a:pPr>
            <a:r>
              <a:rPr lang="en-US" sz="1300" dirty="0"/>
              <a:t>…</a:t>
            </a:r>
          </a:p>
          <a:p>
            <a:pPr defTabSz="346075">
              <a:lnSpc>
                <a:spcPct val="90000"/>
              </a:lnSpc>
            </a:pPr>
            <a:endParaRPr lang="en-US" sz="1300" dirty="0"/>
          </a:p>
          <a:p>
            <a:pPr defTabSz="346075">
              <a:lnSpc>
                <a:spcPct val="90000"/>
              </a:lnSpc>
            </a:pPr>
            <a:r>
              <a:rPr lang="en-US" sz="1400" dirty="0"/>
              <a:t>void </a:t>
            </a:r>
            <a:r>
              <a:rPr lang="en-US" sz="1400" dirty="0">
                <a:solidFill>
                  <a:schemeClr val="accent4"/>
                </a:solidFill>
              </a:rPr>
              <a:t>Player::</a:t>
            </a:r>
            <a:r>
              <a:rPr lang="en-US" sz="1400" b="1" dirty="0" err="1">
                <a:solidFill>
                  <a:srgbClr val="FF0000"/>
                </a:solidFill>
              </a:rPr>
              <a:t>printPlayer</a:t>
            </a:r>
            <a:r>
              <a:rPr lang="en-US" sz="1400" b="1" dirty="0">
                <a:solidFill>
                  <a:srgbClr val="FF0000"/>
                </a:solidFill>
              </a:rPr>
              <a:t>() </a:t>
            </a:r>
            <a:r>
              <a:rPr lang="en-US" sz="1400" dirty="0"/>
              <a:t>{</a:t>
            </a:r>
          </a:p>
          <a:p>
            <a:pPr defTabSz="346075">
              <a:lnSpc>
                <a:spcPct val="90000"/>
              </a:lnSpc>
            </a:pPr>
            <a:r>
              <a:rPr lang="en-US" sz="1400" dirty="0"/>
              <a:t>	</a:t>
            </a:r>
            <a:r>
              <a:rPr lang="en-US" sz="1400" dirty="0" err="1"/>
              <a:t>cout</a:t>
            </a:r>
            <a:r>
              <a:rPr lang="en-US" sz="1400" dirty="0"/>
              <a:t> &lt;&lt; "here p9 " &lt;&lt; </a:t>
            </a:r>
            <a:r>
              <a:rPr lang="en-US" sz="1400" dirty="0" err="1"/>
              <a:t>endl</a:t>
            </a:r>
            <a:r>
              <a:rPr lang="en-US" sz="140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400" dirty="0"/>
              <a:t>	</a:t>
            </a:r>
            <a:r>
              <a:rPr lang="en-US" sz="1400" dirty="0" err="1"/>
              <a:t>cout</a:t>
            </a:r>
            <a:r>
              <a:rPr lang="en-US" sz="1400" dirty="0"/>
              <a:t> &lt;&lt; </a:t>
            </a:r>
            <a:r>
              <a:rPr lang="en-US" sz="1400" dirty="0" err="1">
                <a:solidFill>
                  <a:schemeClr val="accent4"/>
                </a:solidFill>
              </a:rPr>
              <a:t>firstname</a:t>
            </a:r>
            <a:r>
              <a:rPr lang="en-US" sz="1400" dirty="0">
                <a:solidFill>
                  <a:schemeClr val="accent4"/>
                </a:solidFill>
              </a:rPr>
              <a:t> </a:t>
            </a:r>
            <a:r>
              <a:rPr lang="en-US" sz="1400" dirty="0"/>
              <a:t>&lt;&lt; " " &lt;&lt;</a:t>
            </a:r>
            <a:r>
              <a:rPr lang="en-US" sz="1400" dirty="0">
                <a:solidFill>
                  <a:schemeClr val="accent4"/>
                </a:solidFill>
              </a:rPr>
              <a:t> </a:t>
            </a:r>
            <a:r>
              <a:rPr lang="en-US" sz="1400" dirty="0" err="1">
                <a:solidFill>
                  <a:schemeClr val="accent4"/>
                </a:solidFill>
              </a:rPr>
              <a:t>lastname</a:t>
            </a:r>
            <a:r>
              <a:rPr lang="en-US" sz="1400" dirty="0">
                <a:solidFill>
                  <a:schemeClr val="accent4"/>
                </a:solidFill>
              </a:rPr>
              <a:t> </a:t>
            </a:r>
            <a:r>
              <a:rPr lang="en-US" sz="1400" dirty="0"/>
              <a:t>&lt;&lt; " (" &lt;&lt; wins &lt;&lt; ")";</a:t>
            </a:r>
          </a:p>
          <a:p>
            <a:pPr defTabSz="346075">
              <a:lnSpc>
                <a:spcPct val="90000"/>
              </a:lnSpc>
            </a:pPr>
            <a:r>
              <a:rPr lang="en-US" sz="1400" dirty="0"/>
              <a:t>	</a:t>
            </a:r>
            <a:r>
              <a:rPr lang="en-US" sz="1400" dirty="0" err="1"/>
              <a:t>cout</a:t>
            </a:r>
            <a:r>
              <a:rPr lang="en-US" sz="1400" dirty="0"/>
              <a:t> &lt;&lt; "here p10 " &lt;&lt; </a:t>
            </a:r>
            <a:r>
              <a:rPr lang="en-US" sz="1400" dirty="0" err="1"/>
              <a:t>endl</a:t>
            </a:r>
            <a:r>
              <a:rPr lang="en-US" sz="140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400" dirty="0"/>
              <a:t>}</a:t>
            </a:r>
          </a:p>
          <a:p>
            <a:pPr defTabSz="346075">
              <a:lnSpc>
                <a:spcPct val="90000"/>
              </a:lnSpc>
            </a:pPr>
            <a:endParaRPr lang="en-US" sz="1300" dirty="0"/>
          </a:p>
          <a:p>
            <a:pPr defTabSz="346075">
              <a:lnSpc>
                <a:spcPct val="90000"/>
              </a:lnSpc>
            </a:pPr>
            <a:endParaRPr lang="en-US" sz="1100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1AB4FF9-82E8-445D-8037-97D9382D3C50}"/>
              </a:ext>
            </a:extLst>
          </p:cNvPr>
          <p:cNvSpPr txBox="1">
            <a:spLocks/>
          </p:cNvSpPr>
          <p:nvPr/>
        </p:nvSpPr>
        <p:spPr>
          <a:xfrm>
            <a:off x="170938" y="1861254"/>
            <a:ext cx="5191894" cy="433565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109728" tIns="109728" rIns="109728" bIns="91440" rtlCol="0">
            <a:normAutofit/>
          </a:bodyPr>
          <a:lstStyle>
            <a:lvl1pPr marL="0" indent="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800" b="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Making a variable of type Player: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int main() {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rgbClr val="FF0000"/>
                </a:solidFill>
              </a:rPr>
              <a:t>Player p;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err="1">
                <a:solidFill>
                  <a:srgbClr val="FF0000"/>
                </a:solidFill>
              </a:rPr>
              <a:t>p.printPlayer</a:t>
            </a:r>
            <a:r>
              <a:rPr lang="en-US" dirty="0">
                <a:solidFill>
                  <a:srgbClr val="FF0000"/>
                </a:solidFill>
              </a:rPr>
              <a:t>();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</a:rPr>
              <a:t>…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</a:rPr>
              <a:t>}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</a:rPr>
              <a:t>You’d get: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“here p1”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“here p2”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“here p9”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“Bilbo Baggins”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“here p10”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B3E347B-404D-476A-8D00-97C7CAA8E5CC}"/>
              </a:ext>
            </a:extLst>
          </p:cNvPr>
          <p:cNvCxnSpPr>
            <a:cxnSpLocks/>
          </p:cNvCxnSpPr>
          <p:nvPr/>
        </p:nvCxnSpPr>
        <p:spPr>
          <a:xfrm flipV="1">
            <a:off x="1501189" y="2514600"/>
            <a:ext cx="3762789" cy="2326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540E08C-7A6E-449D-B860-1E25335974F9}"/>
              </a:ext>
            </a:extLst>
          </p:cNvPr>
          <p:cNvCxnSpPr>
            <a:cxnSpLocks/>
          </p:cNvCxnSpPr>
          <p:nvPr/>
        </p:nvCxnSpPr>
        <p:spPr>
          <a:xfrm>
            <a:off x="4738816" y="3429000"/>
            <a:ext cx="624015" cy="16372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41117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489DD-FBB1-4BBA-87EF-3F97F500B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5: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6DEB8B-41DF-46B8-A29F-254CC9B991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You’ve made a variable (aka an object) of the type you just defined as a class (e.g.,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Player p</a:t>
            </a:r>
            <a:r>
              <a:rPr lang="en-US" dirty="0"/>
              <a:t>)</a:t>
            </a:r>
          </a:p>
          <a:p>
            <a:r>
              <a:rPr lang="en-US" dirty="0"/>
              <a:t>Now, when outside of the class definition (Player.cpp and even Player.hpp), you’d do the following:</a:t>
            </a:r>
          </a:p>
          <a:p>
            <a:r>
              <a:rPr lang="en-US" dirty="0" err="1">
                <a:solidFill>
                  <a:schemeClr val="accent4">
                    <a:lumMod val="75000"/>
                  </a:schemeClr>
                </a:solidFill>
              </a:rPr>
              <a:t>p.methodname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();</a:t>
            </a:r>
          </a:p>
          <a:p>
            <a:endParaRPr lang="en-US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US" i="1" dirty="0">
                <a:solidFill>
                  <a:schemeClr val="tx1"/>
                </a:solidFill>
              </a:rPr>
              <a:t>Note: you’ve seen this in python whenever you used the dot notation:</a:t>
            </a:r>
          </a:p>
          <a:p>
            <a:r>
              <a:rPr lang="en-US" dirty="0" err="1">
                <a:solidFill>
                  <a:schemeClr val="accent4">
                    <a:lumMod val="75000"/>
                  </a:schemeClr>
                </a:solidFill>
              </a:rPr>
              <a:t>str.reverse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();</a:t>
            </a:r>
          </a:p>
          <a:p>
            <a:r>
              <a:rPr lang="en-US" dirty="0" err="1">
                <a:solidFill>
                  <a:schemeClr val="accent4">
                    <a:lumMod val="75000"/>
                  </a:schemeClr>
                </a:solidFill>
              </a:rPr>
              <a:t>str.find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(“a”);</a:t>
            </a:r>
          </a:p>
          <a:p>
            <a:r>
              <a:rPr lang="en-US" dirty="0" err="1">
                <a:solidFill>
                  <a:schemeClr val="accent4">
                    <a:lumMod val="75000"/>
                  </a:schemeClr>
                </a:solidFill>
              </a:rPr>
              <a:t>str.replace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(“</a:t>
            </a:r>
            <a:r>
              <a:rPr lang="en-US" dirty="0" err="1">
                <a:solidFill>
                  <a:schemeClr val="accent4">
                    <a:lumMod val="75000"/>
                  </a:schemeClr>
                </a:solidFill>
              </a:rPr>
              <a:t>cat”,”dog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”);</a:t>
            </a: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6083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489DD-FBB1-4BBA-87EF-3F97F500B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6: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6DEB8B-41DF-46B8-A29F-254CC9B991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71870" y="729136"/>
            <a:ext cx="7983485" cy="1449957"/>
          </a:xfrm>
        </p:spPr>
        <p:txBody>
          <a:bodyPr>
            <a:normAutofit/>
          </a:bodyPr>
          <a:lstStyle/>
          <a:p>
            <a:r>
              <a:rPr lang="en-US" dirty="0"/>
              <a:t>When INSIDE of the class definition (Player.cpp and even Player.hpp), to call another method also defined inside the class definition, just call the method (aka function):</a:t>
            </a: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35A1636-C3C5-47D5-8501-41361FF3CA08}"/>
              </a:ext>
            </a:extLst>
          </p:cNvPr>
          <p:cNvSpPr txBox="1"/>
          <p:nvPr/>
        </p:nvSpPr>
        <p:spPr>
          <a:xfrm>
            <a:off x="1920240" y="2703468"/>
            <a:ext cx="6658231" cy="3314882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txBody>
          <a:bodyPr wrap="square" rtlCol="0">
            <a:spAutoFit/>
          </a:bodyPr>
          <a:lstStyle/>
          <a:p>
            <a:pPr defTabSz="346075">
              <a:lnSpc>
                <a:spcPct val="90000"/>
              </a:lnSpc>
            </a:pPr>
            <a:r>
              <a:rPr lang="en-US" sz="1100" dirty="0"/>
              <a:t>…</a:t>
            </a:r>
          </a:p>
          <a:p>
            <a:pPr defTabSz="346075">
              <a:spcBef>
                <a:spcPts val="100"/>
              </a:spcBef>
            </a:pPr>
            <a:endParaRPr lang="en-US" sz="1100" dirty="0"/>
          </a:p>
          <a:p>
            <a:pPr defTabSz="346075">
              <a:spcBef>
                <a:spcPts val="100"/>
              </a:spcBef>
            </a:pPr>
            <a:r>
              <a:rPr lang="en-US" sz="1100" dirty="0"/>
              <a:t>void Player::</a:t>
            </a:r>
            <a:r>
              <a:rPr lang="en-US" sz="1100" b="1" dirty="0" err="1"/>
              <a:t>initPlayer</a:t>
            </a:r>
            <a:r>
              <a:rPr lang="en-US" sz="1100" b="1" dirty="0"/>
              <a:t>() </a:t>
            </a:r>
            <a:r>
              <a:rPr lang="en-US" sz="1100" dirty="0"/>
              <a:t>{</a:t>
            </a:r>
          </a:p>
          <a:p>
            <a:pPr defTabSz="346075">
              <a:spcBef>
                <a:spcPts val="100"/>
              </a:spcBef>
            </a:pPr>
            <a:r>
              <a:rPr lang="en-US" sz="1100" dirty="0"/>
              <a:t>	</a:t>
            </a:r>
            <a:r>
              <a:rPr lang="en-US" sz="1100" dirty="0" err="1"/>
              <a:t>cout</a:t>
            </a:r>
            <a:r>
              <a:rPr lang="en-US" sz="1100" dirty="0"/>
              <a:t> &lt;&lt; "here p7 " &lt;&lt; </a:t>
            </a:r>
            <a:r>
              <a:rPr lang="en-US" sz="1100" dirty="0" err="1"/>
              <a:t>endl</a:t>
            </a:r>
            <a:r>
              <a:rPr lang="en-US" sz="1100" dirty="0"/>
              <a:t>;</a:t>
            </a:r>
          </a:p>
          <a:p>
            <a:pPr defTabSz="346075">
              <a:spcBef>
                <a:spcPts val="100"/>
              </a:spcBef>
            </a:pPr>
            <a:r>
              <a:rPr lang="en-US" sz="1100" dirty="0"/>
              <a:t>	</a:t>
            </a:r>
            <a:r>
              <a:rPr lang="en-US" sz="1100" dirty="0" err="1"/>
              <a:t>cout</a:t>
            </a:r>
            <a:r>
              <a:rPr lang="en-US" sz="1100" dirty="0"/>
              <a:t> &lt;&lt; "Enter first name" &lt;&lt; </a:t>
            </a:r>
            <a:r>
              <a:rPr lang="en-US" sz="1100" dirty="0" err="1"/>
              <a:t>endl</a:t>
            </a:r>
            <a:r>
              <a:rPr lang="en-US" sz="1100" dirty="0"/>
              <a:t>;</a:t>
            </a:r>
          </a:p>
          <a:p>
            <a:pPr defTabSz="346075">
              <a:spcBef>
                <a:spcPts val="100"/>
              </a:spcBef>
            </a:pPr>
            <a:r>
              <a:rPr lang="en-US" sz="1100" dirty="0"/>
              <a:t>	</a:t>
            </a:r>
            <a:r>
              <a:rPr lang="en-US" sz="1100" dirty="0" err="1"/>
              <a:t>cin</a:t>
            </a:r>
            <a:r>
              <a:rPr lang="en-US" sz="1100" dirty="0"/>
              <a:t> &gt;&gt; </a:t>
            </a:r>
            <a:r>
              <a:rPr lang="en-US" sz="1100" dirty="0" err="1"/>
              <a:t>firstname</a:t>
            </a:r>
            <a:r>
              <a:rPr lang="en-US" sz="1100" dirty="0"/>
              <a:t>;  // these are fields!!!  See in the player class definition!</a:t>
            </a:r>
          </a:p>
          <a:p>
            <a:pPr defTabSz="346075">
              <a:spcBef>
                <a:spcPts val="100"/>
              </a:spcBef>
            </a:pPr>
            <a:r>
              <a:rPr lang="en-US" sz="1100" dirty="0"/>
              <a:t>	</a:t>
            </a:r>
            <a:r>
              <a:rPr lang="en-US" sz="1100" dirty="0" err="1"/>
              <a:t>cout</a:t>
            </a:r>
            <a:r>
              <a:rPr lang="en-US" sz="1100" dirty="0"/>
              <a:t> &lt;&lt; "Enter last name" &lt;&lt; </a:t>
            </a:r>
            <a:r>
              <a:rPr lang="en-US" sz="1100" dirty="0" err="1"/>
              <a:t>endl</a:t>
            </a:r>
            <a:r>
              <a:rPr lang="en-US" sz="1100" dirty="0"/>
              <a:t>;</a:t>
            </a:r>
          </a:p>
          <a:p>
            <a:pPr defTabSz="346075">
              <a:spcBef>
                <a:spcPts val="100"/>
              </a:spcBef>
            </a:pPr>
            <a:r>
              <a:rPr lang="en-US" sz="1100" dirty="0"/>
              <a:t>	</a:t>
            </a:r>
            <a:r>
              <a:rPr lang="en-US" sz="1100" dirty="0" err="1"/>
              <a:t>cin</a:t>
            </a:r>
            <a:r>
              <a:rPr lang="en-US" sz="1100" dirty="0"/>
              <a:t> &gt;&gt; </a:t>
            </a:r>
            <a:r>
              <a:rPr lang="en-US" sz="1100" dirty="0" err="1"/>
              <a:t>lastname</a:t>
            </a:r>
            <a:r>
              <a:rPr lang="en-US" sz="1100" dirty="0"/>
              <a:t>;</a:t>
            </a:r>
          </a:p>
          <a:p>
            <a:pPr defTabSz="346075">
              <a:spcBef>
                <a:spcPts val="100"/>
              </a:spcBef>
            </a:pPr>
            <a:r>
              <a:rPr lang="en-US" sz="1100" dirty="0">
                <a:solidFill>
                  <a:srgbClr val="C00000"/>
                </a:solidFill>
              </a:rPr>
              <a:t>	</a:t>
            </a:r>
            <a:r>
              <a:rPr lang="en-US" sz="1100" dirty="0" err="1">
                <a:solidFill>
                  <a:srgbClr val="C00000"/>
                </a:solidFill>
              </a:rPr>
              <a:t>printPlayer</a:t>
            </a:r>
            <a:r>
              <a:rPr lang="en-US" sz="1100" dirty="0">
                <a:solidFill>
                  <a:srgbClr val="C00000"/>
                </a:solidFill>
              </a:rPr>
              <a:t>();</a:t>
            </a:r>
          </a:p>
          <a:p>
            <a:pPr defTabSz="346075">
              <a:spcBef>
                <a:spcPts val="100"/>
              </a:spcBef>
            </a:pPr>
            <a:r>
              <a:rPr lang="en-US" sz="1100" dirty="0"/>
              <a:t>	</a:t>
            </a:r>
            <a:r>
              <a:rPr lang="en-US" sz="1100" dirty="0" err="1"/>
              <a:t>cout</a:t>
            </a:r>
            <a:r>
              <a:rPr lang="en-US" sz="1100" dirty="0"/>
              <a:t> &lt;&lt; "here p8 " &lt;&lt; </a:t>
            </a:r>
            <a:r>
              <a:rPr lang="en-US" sz="1100" dirty="0" err="1"/>
              <a:t>endl</a:t>
            </a:r>
            <a:r>
              <a:rPr lang="en-US" sz="1100" dirty="0"/>
              <a:t>;</a:t>
            </a:r>
          </a:p>
          <a:p>
            <a:pPr defTabSz="346075">
              <a:spcBef>
                <a:spcPts val="100"/>
              </a:spcBef>
            </a:pPr>
            <a:r>
              <a:rPr lang="en-US" sz="1100" dirty="0"/>
              <a:t>}</a:t>
            </a:r>
          </a:p>
          <a:p>
            <a:pPr defTabSz="346075">
              <a:spcBef>
                <a:spcPts val="100"/>
              </a:spcBef>
            </a:pPr>
            <a:endParaRPr lang="en-US" sz="1100" dirty="0"/>
          </a:p>
          <a:p>
            <a:pPr defTabSz="346075">
              <a:spcBef>
                <a:spcPts val="100"/>
              </a:spcBef>
            </a:pPr>
            <a:r>
              <a:rPr lang="en-US" sz="1100" dirty="0"/>
              <a:t>void Player::</a:t>
            </a:r>
            <a:r>
              <a:rPr lang="en-US" sz="1100" b="1" dirty="0" err="1">
                <a:solidFill>
                  <a:srgbClr val="C00000"/>
                </a:solidFill>
              </a:rPr>
              <a:t>printPlayer</a:t>
            </a:r>
            <a:r>
              <a:rPr lang="en-US" sz="1100" b="1" dirty="0">
                <a:solidFill>
                  <a:srgbClr val="C00000"/>
                </a:solidFill>
              </a:rPr>
              <a:t>() </a:t>
            </a:r>
            <a:r>
              <a:rPr lang="en-US" sz="1100" dirty="0"/>
              <a:t>{</a:t>
            </a:r>
          </a:p>
          <a:p>
            <a:pPr defTabSz="346075">
              <a:spcBef>
                <a:spcPts val="100"/>
              </a:spcBef>
            </a:pPr>
            <a:r>
              <a:rPr lang="en-US" sz="1100" dirty="0"/>
              <a:t>	</a:t>
            </a:r>
            <a:r>
              <a:rPr lang="en-US" sz="1100" dirty="0" err="1"/>
              <a:t>cout</a:t>
            </a:r>
            <a:r>
              <a:rPr lang="en-US" sz="1100" dirty="0"/>
              <a:t> &lt;&lt; "here p9 " &lt;&lt; </a:t>
            </a:r>
            <a:r>
              <a:rPr lang="en-US" sz="1100" dirty="0" err="1"/>
              <a:t>endl</a:t>
            </a:r>
            <a:r>
              <a:rPr lang="en-US" sz="1100" dirty="0"/>
              <a:t>;</a:t>
            </a:r>
          </a:p>
          <a:p>
            <a:pPr defTabSz="346075">
              <a:spcBef>
                <a:spcPts val="100"/>
              </a:spcBef>
            </a:pPr>
            <a:r>
              <a:rPr lang="en-US" sz="1100" dirty="0"/>
              <a:t>	</a:t>
            </a:r>
            <a:r>
              <a:rPr lang="en-US" sz="1100" dirty="0" err="1"/>
              <a:t>cout</a:t>
            </a:r>
            <a:r>
              <a:rPr lang="en-US" sz="1100" dirty="0"/>
              <a:t> &lt;&lt; </a:t>
            </a:r>
            <a:r>
              <a:rPr lang="en-US" sz="1100" dirty="0" err="1"/>
              <a:t>firstname</a:t>
            </a:r>
            <a:r>
              <a:rPr lang="en-US" sz="1100" dirty="0"/>
              <a:t> &lt;&lt; " " &lt;&lt; </a:t>
            </a:r>
            <a:r>
              <a:rPr lang="en-US" sz="1100" dirty="0" err="1"/>
              <a:t>lastname</a:t>
            </a:r>
            <a:r>
              <a:rPr lang="en-US" sz="1100" dirty="0"/>
              <a:t> &lt;&lt; " (" &lt;&lt; wins &lt;&lt; ")";</a:t>
            </a:r>
          </a:p>
          <a:p>
            <a:pPr defTabSz="346075">
              <a:spcBef>
                <a:spcPts val="100"/>
              </a:spcBef>
            </a:pPr>
            <a:r>
              <a:rPr lang="en-US" sz="1100" dirty="0"/>
              <a:t>	</a:t>
            </a:r>
            <a:r>
              <a:rPr lang="en-US" sz="1100" dirty="0" err="1"/>
              <a:t>cout</a:t>
            </a:r>
            <a:r>
              <a:rPr lang="en-US" sz="1100" dirty="0"/>
              <a:t> &lt;&lt; "here p10 " &lt;&lt; </a:t>
            </a:r>
            <a:r>
              <a:rPr lang="en-US" sz="1100" dirty="0" err="1"/>
              <a:t>endl</a:t>
            </a:r>
            <a:r>
              <a:rPr lang="en-US" sz="1100" dirty="0"/>
              <a:t>;</a:t>
            </a:r>
          </a:p>
          <a:p>
            <a:pPr defTabSz="346075">
              <a:spcBef>
                <a:spcPts val="100"/>
              </a:spcBef>
            </a:pPr>
            <a:r>
              <a:rPr lang="en-US" sz="1100" dirty="0"/>
              <a:t>}</a:t>
            </a:r>
          </a:p>
          <a:p>
            <a:pPr defTabSz="346075">
              <a:lnSpc>
                <a:spcPct val="90000"/>
              </a:lnSpc>
            </a:pPr>
            <a:endParaRPr lang="en-US" sz="11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F7B954-5F1A-4CBF-902F-A6E296E206C9}"/>
              </a:ext>
            </a:extLst>
          </p:cNvPr>
          <p:cNvSpPr txBox="1"/>
          <p:nvPr/>
        </p:nvSpPr>
        <p:spPr>
          <a:xfrm>
            <a:off x="1828800" y="2379260"/>
            <a:ext cx="4683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Player.cpp (the Player class definitions):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4C64B0E-C47B-4663-978B-C55A67629CE8}"/>
              </a:ext>
            </a:extLst>
          </p:cNvPr>
          <p:cNvCxnSpPr/>
          <p:nvPr/>
        </p:nvCxnSpPr>
        <p:spPr>
          <a:xfrm flipH="1">
            <a:off x="1665027" y="4267200"/>
            <a:ext cx="6050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60E69FE-FE5E-4941-8206-E349B11C971D}"/>
              </a:ext>
            </a:extLst>
          </p:cNvPr>
          <p:cNvCxnSpPr/>
          <p:nvPr/>
        </p:nvCxnSpPr>
        <p:spPr>
          <a:xfrm>
            <a:off x="1651379" y="4262651"/>
            <a:ext cx="0" cy="7096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E7D1047-9101-4F3D-879D-1CF9D2A2D520}"/>
              </a:ext>
            </a:extLst>
          </p:cNvPr>
          <p:cNvCxnSpPr/>
          <p:nvPr/>
        </p:nvCxnSpPr>
        <p:spPr>
          <a:xfrm>
            <a:off x="1665027" y="4985982"/>
            <a:ext cx="30252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99320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2A574-33CF-4E5E-985C-E40DA5067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7: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0118B0-B5F5-4203-AD7E-90DAD43AEC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.</a:t>
            </a:r>
            <a:r>
              <a:rPr lang="en-US" dirty="0" err="1"/>
              <a:t>cpp</a:t>
            </a:r>
            <a:r>
              <a:rPr lang="en-US" dirty="0"/>
              <a:t> file has to have in the includes its .</a:t>
            </a:r>
            <a:r>
              <a:rPr lang="en-US" dirty="0" err="1"/>
              <a:t>hpp</a:t>
            </a:r>
            <a:r>
              <a:rPr lang="en-US" dirty="0"/>
              <a:t> file </a:t>
            </a:r>
          </a:p>
          <a:p>
            <a:r>
              <a:rPr lang="en-US" dirty="0"/>
              <a:t>(AND NOT VICE VERSA!!!!)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BA05092-9C07-4B5F-89FB-B788E8EF3FA6}"/>
              </a:ext>
            </a:extLst>
          </p:cNvPr>
          <p:cNvSpPr txBox="1"/>
          <p:nvPr/>
        </p:nvSpPr>
        <p:spPr>
          <a:xfrm>
            <a:off x="1992727" y="3507925"/>
            <a:ext cx="4003189" cy="209288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00" dirty="0"/>
              <a:t>#include &lt;iostream&gt;</a:t>
            </a:r>
          </a:p>
          <a:p>
            <a:r>
              <a:rPr lang="en-US" sz="1000" dirty="0"/>
              <a:t>class Player{</a:t>
            </a:r>
          </a:p>
          <a:p>
            <a:r>
              <a:rPr lang="en-US" sz="1000" dirty="0"/>
              <a:t>	string </a:t>
            </a:r>
            <a:r>
              <a:rPr lang="en-US" sz="1000" dirty="0" err="1"/>
              <a:t>firstname</a:t>
            </a:r>
            <a:r>
              <a:rPr lang="en-US" sz="1000" dirty="0"/>
              <a:t>;</a:t>
            </a:r>
          </a:p>
          <a:p>
            <a:r>
              <a:rPr lang="en-US" sz="1000" dirty="0"/>
              <a:t>	string </a:t>
            </a:r>
            <a:r>
              <a:rPr lang="en-US" sz="1000" dirty="0" err="1"/>
              <a:t>lastname</a:t>
            </a:r>
            <a:r>
              <a:rPr lang="en-US" sz="1000" dirty="0"/>
              <a:t>;</a:t>
            </a:r>
          </a:p>
          <a:p>
            <a:r>
              <a:rPr lang="en-US" sz="1000" dirty="0"/>
              <a:t>	bool </a:t>
            </a:r>
            <a:r>
              <a:rPr lang="en-US" sz="1000" dirty="0" err="1"/>
              <a:t>isrealperson</a:t>
            </a:r>
            <a:r>
              <a:rPr lang="en-US" sz="1000" dirty="0"/>
              <a:t>; </a:t>
            </a:r>
          </a:p>
          <a:p>
            <a:r>
              <a:rPr lang="en-US" sz="1000" dirty="0"/>
              <a:t>	int wins;  </a:t>
            </a:r>
            <a:endParaRPr lang="en-US" sz="1000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sz="1000" dirty="0"/>
              <a:t>public:</a:t>
            </a:r>
          </a:p>
          <a:p>
            <a:r>
              <a:rPr lang="en-US" sz="1000" dirty="0"/>
              <a:t>	Player(); 	Player(bool </a:t>
            </a:r>
            <a:r>
              <a:rPr lang="en-US" sz="1000" dirty="0" err="1"/>
              <a:t>isreal</a:t>
            </a:r>
            <a:r>
              <a:rPr lang="en-US" sz="1000" dirty="0"/>
              <a:t>); </a:t>
            </a:r>
          </a:p>
          <a:p>
            <a:r>
              <a:rPr lang="en-US" sz="1000" dirty="0"/>
              <a:t>	Player(bool </a:t>
            </a:r>
            <a:r>
              <a:rPr lang="en-US" sz="1000" dirty="0" err="1"/>
              <a:t>isreal</a:t>
            </a:r>
            <a:r>
              <a:rPr lang="en-US" sz="1000" dirty="0"/>
              <a:t>, string </a:t>
            </a:r>
            <a:r>
              <a:rPr lang="en-US" sz="1000" dirty="0" err="1"/>
              <a:t>fn</a:t>
            </a:r>
            <a:r>
              <a:rPr lang="en-US" sz="1000" dirty="0"/>
              <a:t>, string ln);  </a:t>
            </a:r>
          </a:p>
          <a:p>
            <a:r>
              <a:rPr lang="en-US" sz="1000" dirty="0"/>
              <a:t>	void </a:t>
            </a:r>
            <a:r>
              <a:rPr lang="en-US" sz="1000" dirty="0" err="1"/>
              <a:t>printPlayer</a:t>
            </a:r>
            <a:r>
              <a:rPr lang="en-US" sz="1000" dirty="0"/>
              <a:t>();</a:t>
            </a:r>
          </a:p>
          <a:p>
            <a:r>
              <a:rPr lang="en-US" sz="1000" dirty="0"/>
              <a:t>	void </a:t>
            </a:r>
            <a:r>
              <a:rPr lang="en-US" sz="1000" dirty="0" err="1"/>
              <a:t>initPlayer</a:t>
            </a:r>
            <a:r>
              <a:rPr lang="en-US" sz="1000" dirty="0"/>
              <a:t>();</a:t>
            </a:r>
          </a:p>
          <a:p>
            <a:r>
              <a:rPr lang="en-US" sz="1000" dirty="0"/>
              <a:t>	char </a:t>
            </a:r>
            <a:r>
              <a:rPr lang="en-US" sz="1000" dirty="0" err="1"/>
              <a:t>getRPS</a:t>
            </a:r>
            <a:r>
              <a:rPr lang="en-US" sz="1000" dirty="0"/>
              <a:t>();</a:t>
            </a:r>
          </a:p>
          <a:p>
            <a:r>
              <a:rPr lang="en-US" sz="1000" dirty="0"/>
              <a:t>};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90064B-3F37-411D-AD4A-2A4AA50D0172}"/>
              </a:ext>
            </a:extLst>
          </p:cNvPr>
          <p:cNvSpPr txBox="1"/>
          <p:nvPr/>
        </p:nvSpPr>
        <p:spPr>
          <a:xfrm>
            <a:off x="6305525" y="3507925"/>
            <a:ext cx="5733601" cy="1999586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txBody>
          <a:bodyPr wrap="square" rtlCol="0">
            <a:spAutoFit/>
          </a:bodyPr>
          <a:lstStyle/>
          <a:p>
            <a:pPr defTabSz="346075">
              <a:lnSpc>
                <a:spcPct val="90000"/>
              </a:lnSpc>
            </a:pPr>
            <a:r>
              <a:rPr lang="en-US" sz="1000" dirty="0">
                <a:solidFill>
                  <a:srgbClr val="C00000"/>
                </a:solidFill>
              </a:rPr>
              <a:t>#include "Player.hpp"</a:t>
            </a:r>
          </a:p>
          <a:p>
            <a:pPr defTabSz="346075">
              <a:lnSpc>
                <a:spcPct val="90000"/>
              </a:lnSpc>
            </a:pPr>
            <a:r>
              <a:rPr lang="en-US" sz="1000" dirty="0"/>
              <a:t>#include &lt;</a:t>
            </a:r>
            <a:r>
              <a:rPr lang="en-US" sz="1000" dirty="0" err="1"/>
              <a:t>stdlib.h</a:t>
            </a:r>
            <a:r>
              <a:rPr lang="en-US" sz="1000" dirty="0"/>
              <a:t>&gt;</a:t>
            </a:r>
          </a:p>
          <a:p>
            <a:pPr defTabSz="346075">
              <a:lnSpc>
                <a:spcPct val="90000"/>
              </a:lnSpc>
            </a:pPr>
            <a:r>
              <a:rPr lang="en-US" sz="1000" dirty="0"/>
              <a:t>#include &lt;iostream&gt;</a:t>
            </a:r>
          </a:p>
          <a:p>
            <a:pPr defTabSz="346075">
              <a:lnSpc>
                <a:spcPct val="90000"/>
              </a:lnSpc>
            </a:pPr>
            <a:r>
              <a:rPr lang="en-US" sz="1000" dirty="0"/>
              <a:t>using namespace std;</a:t>
            </a:r>
          </a:p>
          <a:p>
            <a:pPr defTabSz="346075">
              <a:lnSpc>
                <a:spcPct val="90000"/>
              </a:lnSpc>
            </a:pPr>
            <a:endParaRPr lang="en-US" sz="1000" dirty="0"/>
          </a:p>
          <a:p>
            <a:pPr defTabSz="346075">
              <a:lnSpc>
                <a:spcPct val="90000"/>
              </a:lnSpc>
            </a:pPr>
            <a:r>
              <a:rPr lang="en-US" sz="1000" dirty="0"/>
              <a:t>Player::Player() {</a:t>
            </a:r>
          </a:p>
          <a:p>
            <a:pPr defTabSz="346075">
              <a:lnSpc>
                <a:spcPct val="90000"/>
              </a:lnSpc>
            </a:pPr>
            <a:r>
              <a:rPr lang="en-US" sz="1000" dirty="0"/>
              <a:t>	</a:t>
            </a:r>
            <a:r>
              <a:rPr lang="en-US" sz="1000" dirty="0" err="1"/>
              <a:t>cout</a:t>
            </a:r>
            <a:r>
              <a:rPr lang="en-US" sz="1000" dirty="0"/>
              <a:t> &lt;&lt; "here p1 " &lt;&lt; </a:t>
            </a:r>
            <a:r>
              <a:rPr lang="en-US" sz="1000" dirty="0" err="1"/>
              <a:t>endl</a:t>
            </a:r>
            <a:r>
              <a:rPr lang="en-US" sz="100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000" dirty="0"/>
              <a:t>	</a:t>
            </a:r>
            <a:r>
              <a:rPr lang="en-US" sz="1000" dirty="0" err="1"/>
              <a:t>firstname</a:t>
            </a:r>
            <a:r>
              <a:rPr lang="en-US" sz="1000" dirty="0"/>
              <a:t> = "Bilbo";</a:t>
            </a:r>
          </a:p>
          <a:p>
            <a:pPr defTabSz="346075">
              <a:lnSpc>
                <a:spcPct val="90000"/>
              </a:lnSpc>
            </a:pPr>
            <a:r>
              <a:rPr lang="en-US" sz="1000" dirty="0"/>
              <a:t>	</a:t>
            </a:r>
            <a:r>
              <a:rPr lang="en-US" sz="1000" dirty="0" err="1"/>
              <a:t>lastname</a:t>
            </a:r>
            <a:r>
              <a:rPr lang="en-US" sz="1000" dirty="0"/>
              <a:t> = "Baggins";</a:t>
            </a:r>
          </a:p>
          <a:p>
            <a:pPr defTabSz="346075">
              <a:lnSpc>
                <a:spcPct val="90000"/>
              </a:lnSpc>
            </a:pPr>
            <a:r>
              <a:rPr lang="en-US" sz="1000" dirty="0"/>
              <a:t>	</a:t>
            </a:r>
            <a:r>
              <a:rPr lang="en-US" sz="1000" dirty="0" err="1"/>
              <a:t>isrealperson</a:t>
            </a:r>
            <a:r>
              <a:rPr lang="en-US" sz="1000" dirty="0"/>
              <a:t> = false;</a:t>
            </a:r>
          </a:p>
          <a:p>
            <a:pPr defTabSz="346075">
              <a:lnSpc>
                <a:spcPct val="90000"/>
              </a:lnSpc>
            </a:pPr>
            <a:r>
              <a:rPr lang="en-US" sz="1000" dirty="0"/>
              <a:t>	wins = 0;</a:t>
            </a:r>
          </a:p>
          <a:p>
            <a:pPr defTabSz="346075">
              <a:lnSpc>
                <a:spcPct val="90000"/>
              </a:lnSpc>
            </a:pPr>
            <a:r>
              <a:rPr lang="en-US" sz="1000" dirty="0"/>
              <a:t>	</a:t>
            </a:r>
            <a:r>
              <a:rPr lang="en-US" sz="1000" dirty="0" err="1"/>
              <a:t>cout</a:t>
            </a:r>
            <a:r>
              <a:rPr lang="en-US" sz="1000" dirty="0"/>
              <a:t> &lt;&lt; "here p2 " &lt;&lt; </a:t>
            </a:r>
            <a:r>
              <a:rPr lang="en-US" sz="1000" dirty="0" err="1"/>
              <a:t>endl</a:t>
            </a:r>
            <a:r>
              <a:rPr lang="en-US" sz="100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000" dirty="0"/>
              <a:t>}</a:t>
            </a:r>
          </a:p>
          <a:p>
            <a:pPr defTabSz="346075">
              <a:lnSpc>
                <a:spcPct val="90000"/>
              </a:lnSpc>
            </a:pPr>
            <a:r>
              <a:rPr lang="en-US" sz="750" dirty="0"/>
              <a:t>…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5DE1BA-5A6F-472B-AB55-F3EFFCDB709A}"/>
              </a:ext>
            </a:extLst>
          </p:cNvPr>
          <p:cNvSpPr txBox="1"/>
          <p:nvPr/>
        </p:nvSpPr>
        <p:spPr>
          <a:xfrm>
            <a:off x="1883391" y="3275111"/>
            <a:ext cx="10832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Player.hpp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3DB72D-C474-430B-9F24-83285DC3564B}"/>
              </a:ext>
            </a:extLst>
          </p:cNvPr>
          <p:cNvSpPr txBox="1"/>
          <p:nvPr/>
        </p:nvSpPr>
        <p:spPr>
          <a:xfrm>
            <a:off x="6239302" y="3275110"/>
            <a:ext cx="10832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Player.cpp</a:t>
            </a:r>
          </a:p>
        </p:txBody>
      </p:sp>
    </p:spTree>
    <p:extLst>
      <p:ext uri="{BB962C8B-B14F-4D97-AF65-F5344CB8AC3E}">
        <p14:creationId xmlns:p14="http://schemas.microsoft.com/office/powerpoint/2010/main" val="19470637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90B5F-C2B5-4BAA-8BEE-37242415D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519" y="0"/>
            <a:ext cx="11464120" cy="459475"/>
          </a:xfrm>
        </p:spPr>
        <p:txBody>
          <a:bodyPr>
            <a:noAutofit/>
          </a:bodyPr>
          <a:lstStyle/>
          <a:p>
            <a:pPr algn="ctr"/>
            <a:r>
              <a:rPr lang="en-US" sz="2600" dirty="0"/>
              <a:t>Summary of Rules and Guidelines so far: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410FD6-D90B-4E0B-926F-08D58A4AA1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73205"/>
            <a:ext cx="12192000" cy="6284795"/>
          </a:xfrm>
          <a:solidFill>
            <a:schemeClr val="tx2">
              <a:lumMod val="75000"/>
              <a:lumOff val="25000"/>
            </a:schemeClr>
          </a:solidFill>
        </p:spPr>
        <p:txBody>
          <a:bodyPr>
            <a:normAutofit fontScale="55000" lnSpcReduction="20000"/>
          </a:bodyPr>
          <a:lstStyle/>
          <a:p>
            <a:pPr marL="458788" indent="-458788"/>
            <a:r>
              <a:rPr lang="en-US" b="1" dirty="0">
                <a:solidFill>
                  <a:srgbClr val="FFC000"/>
                </a:solidFill>
              </a:rPr>
              <a:t>Rule 1: </a:t>
            </a:r>
            <a:r>
              <a:rPr lang="en-US" dirty="0">
                <a:solidFill>
                  <a:schemeClr val="bg1"/>
                </a:solidFill>
              </a:rPr>
              <a:t>Think of all the fields and functions we want grouped together when making your own type definition</a:t>
            </a:r>
          </a:p>
          <a:p>
            <a:r>
              <a:rPr lang="en-US" b="1" dirty="0">
                <a:solidFill>
                  <a:srgbClr val="FFC000"/>
                </a:solidFill>
              </a:rPr>
              <a:t>Guideline 1: </a:t>
            </a:r>
            <a:r>
              <a:rPr lang="en-US" b="1" dirty="0">
                <a:solidFill>
                  <a:schemeClr val="bg1"/>
                </a:solidFill>
              </a:rPr>
              <a:t>we tend to make the fields private</a:t>
            </a:r>
          </a:p>
          <a:p>
            <a:pPr marL="458788" lvl="1">
              <a:spcBef>
                <a:spcPts val="200"/>
              </a:spcBef>
            </a:pPr>
            <a:r>
              <a:rPr lang="en-US" dirty="0">
                <a:solidFill>
                  <a:schemeClr val="bg1"/>
                </a:solidFill>
              </a:rPr>
              <a:t>The </a:t>
            </a:r>
            <a:r>
              <a:rPr lang="en-US" b="1" dirty="0">
                <a:solidFill>
                  <a:schemeClr val="bg1"/>
                </a:solidFill>
              </a:rPr>
              <a:t>methods (functions) can be private or public</a:t>
            </a:r>
          </a:p>
          <a:p>
            <a:pPr marL="458788" lvl="1">
              <a:spcBef>
                <a:spcPts val="200"/>
              </a:spcBef>
            </a:pPr>
            <a:r>
              <a:rPr lang="en-US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public</a:t>
            </a:r>
            <a:r>
              <a:rPr lang="en-US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means outside of the class definition you can run the method.  </a:t>
            </a:r>
          </a:p>
          <a:p>
            <a:pPr marL="458788" lvl="1">
              <a:spcBef>
                <a:spcPts val="200"/>
              </a:spcBef>
            </a:pPr>
            <a:r>
              <a:rPr lang="en-US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Private</a:t>
            </a:r>
            <a:r>
              <a:rPr lang="en-US" dirty="0">
                <a:solidFill>
                  <a:schemeClr val="bg1"/>
                </a:solidFill>
              </a:rPr>
              <a:t> means that the method won’t work unless it is called somewhere inside the class definition.  </a:t>
            </a:r>
          </a:p>
          <a:p>
            <a:r>
              <a:rPr lang="en-US" b="1" dirty="0">
                <a:solidFill>
                  <a:srgbClr val="FFC000"/>
                </a:solidFill>
              </a:rPr>
              <a:t>Guideline 2: </a:t>
            </a:r>
            <a:r>
              <a:rPr lang="en-US" dirty="0">
                <a:solidFill>
                  <a:schemeClr val="bg1"/>
                </a:solidFill>
              </a:rPr>
              <a:t>In </a:t>
            </a:r>
            <a:r>
              <a:rPr lang="en-US" dirty="0" err="1">
                <a:solidFill>
                  <a:schemeClr val="bg1"/>
                </a:solidFill>
              </a:rPr>
              <a:t>c++</a:t>
            </a:r>
            <a:r>
              <a:rPr lang="en-US" dirty="0">
                <a:solidFill>
                  <a:schemeClr val="bg1"/>
                </a:solidFill>
              </a:rPr>
              <a:t> it’s best to have 2 files:</a:t>
            </a:r>
          </a:p>
          <a:p>
            <a:pPr marL="914400" indent="-455613">
              <a:spcBef>
                <a:spcPts val="200"/>
              </a:spcBef>
            </a:pPr>
            <a:r>
              <a:rPr lang="en-US" i="1" dirty="0">
                <a:solidFill>
                  <a:schemeClr val="bg1"/>
                </a:solidFill>
              </a:rPr>
              <a:t>One for the class </a:t>
            </a:r>
            <a:r>
              <a:rPr lang="en-US" b="1" i="1" dirty="0">
                <a:solidFill>
                  <a:schemeClr val="bg1"/>
                </a:solidFill>
              </a:rPr>
              <a:t>declarations</a:t>
            </a:r>
            <a:r>
              <a:rPr lang="en-US" i="1" dirty="0">
                <a:solidFill>
                  <a:schemeClr val="bg1"/>
                </a:solidFill>
              </a:rPr>
              <a:t> (classname.hpp)</a:t>
            </a:r>
          </a:p>
          <a:p>
            <a:pPr marL="914400" indent="-455613">
              <a:spcBef>
                <a:spcPts val="200"/>
              </a:spcBef>
            </a:pPr>
            <a:r>
              <a:rPr lang="en-US" dirty="0">
                <a:solidFill>
                  <a:schemeClr val="bg1"/>
                </a:solidFill>
              </a:rPr>
              <a:t>	For fields</a:t>
            </a:r>
          </a:p>
          <a:p>
            <a:pPr marL="914400" indent="-455613">
              <a:spcBef>
                <a:spcPts val="200"/>
              </a:spcBef>
              <a:tabLst>
                <a:tab pos="458788" algn="l"/>
              </a:tabLst>
            </a:pPr>
            <a:r>
              <a:rPr lang="en-US" dirty="0">
                <a:solidFill>
                  <a:schemeClr val="bg1"/>
                </a:solidFill>
              </a:rPr>
              <a:t>		For method declarations (just the name of the method, what the input parameters are, and what is returned)</a:t>
            </a:r>
          </a:p>
          <a:p>
            <a:pPr marL="914400" indent="-455613">
              <a:spcBef>
                <a:spcPts val="200"/>
              </a:spcBef>
              <a:tabLst>
                <a:tab pos="458788" algn="l"/>
              </a:tabLst>
            </a:pPr>
            <a:r>
              <a:rPr lang="en-US" i="1" dirty="0">
                <a:solidFill>
                  <a:schemeClr val="bg1"/>
                </a:solidFill>
              </a:rPr>
              <a:t>One for the class </a:t>
            </a:r>
            <a:r>
              <a:rPr lang="en-US" b="1" i="1" dirty="0">
                <a:solidFill>
                  <a:schemeClr val="bg1"/>
                </a:solidFill>
              </a:rPr>
              <a:t>definitions:</a:t>
            </a:r>
            <a:r>
              <a:rPr lang="en-US" i="1" dirty="0">
                <a:solidFill>
                  <a:schemeClr val="bg1"/>
                </a:solidFill>
              </a:rPr>
              <a:t> (classname.cpp)</a:t>
            </a:r>
          </a:p>
          <a:p>
            <a:pPr marL="914400" indent="-455613">
              <a:spcBef>
                <a:spcPts val="200"/>
              </a:spcBef>
              <a:tabLst>
                <a:tab pos="458788" algn="l"/>
              </a:tabLst>
            </a:pPr>
            <a:r>
              <a:rPr lang="en-US" dirty="0">
                <a:solidFill>
                  <a:schemeClr val="bg1"/>
                </a:solidFill>
              </a:rPr>
              <a:t>		Where the actual code for each method (function) goes</a:t>
            </a:r>
          </a:p>
          <a:p>
            <a:pPr marL="458788" indent="-458788"/>
            <a:r>
              <a:rPr lang="en-US" b="1" dirty="0">
                <a:solidFill>
                  <a:srgbClr val="FFC000"/>
                </a:solidFill>
              </a:rPr>
              <a:t>Rule 2: </a:t>
            </a:r>
            <a:r>
              <a:rPr lang="en-US" dirty="0">
                <a:solidFill>
                  <a:schemeClr val="bg1"/>
                </a:solidFill>
              </a:rPr>
              <a:t>In the class definition file (the .</a:t>
            </a:r>
            <a:r>
              <a:rPr lang="en-US" dirty="0" err="1">
                <a:solidFill>
                  <a:schemeClr val="bg1"/>
                </a:solidFill>
              </a:rPr>
              <a:t>cpp</a:t>
            </a:r>
            <a:r>
              <a:rPr lang="en-US" dirty="0">
                <a:solidFill>
                  <a:schemeClr val="bg1"/>
                </a:solidFill>
              </a:rPr>
              <a:t> file):</a:t>
            </a:r>
            <a:r>
              <a:rPr lang="en-US" b="1" i="1" dirty="0">
                <a:solidFill>
                  <a:schemeClr val="bg1"/>
                </a:solidFill>
              </a:rPr>
              <a:t>EVERY method (function) that is associated with the .</a:t>
            </a:r>
            <a:r>
              <a:rPr lang="en-US" b="1" i="1" dirty="0" err="1">
                <a:solidFill>
                  <a:schemeClr val="bg1"/>
                </a:solidFill>
              </a:rPr>
              <a:t>hpp</a:t>
            </a:r>
            <a:r>
              <a:rPr lang="en-US" b="1" i="1" dirty="0">
                <a:solidFill>
                  <a:schemeClr val="bg1"/>
                </a:solidFill>
              </a:rPr>
              <a:t> file must indicate what class it is associated with.</a:t>
            </a:r>
          </a:p>
          <a:p>
            <a:pPr marL="458788">
              <a:spcBef>
                <a:spcPts val="200"/>
              </a:spcBef>
            </a:pPr>
            <a:r>
              <a:rPr lang="en-US" dirty="0">
                <a:solidFill>
                  <a:schemeClr val="bg1"/>
                </a:solidFill>
              </a:rPr>
              <a:t>Meaning:  </a:t>
            </a:r>
            <a:r>
              <a:rPr lang="en-US" sz="1800" dirty="0">
                <a:solidFill>
                  <a:schemeClr val="bg1"/>
                </a:solidFill>
              </a:rPr>
              <a:t>void </a:t>
            </a:r>
            <a:r>
              <a:rPr lang="en-US" sz="18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Player::</a:t>
            </a:r>
            <a:r>
              <a:rPr lang="en-US" sz="1800" b="1" dirty="0" err="1">
                <a:solidFill>
                  <a:schemeClr val="bg1"/>
                </a:solidFill>
              </a:rPr>
              <a:t>initPlayer</a:t>
            </a:r>
            <a:r>
              <a:rPr lang="en-US" sz="1800" b="1" dirty="0">
                <a:solidFill>
                  <a:schemeClr val="bg1"/>
                </a:solidFill>
              </a:rPr>
              <a:t>() {  </a:t>
            </a:r>
          </a:p>
          <a:p>
            <a:pPr marL="458788" indent="-458788"/>
            <a:r>
              <a:rPr lang="en-US" b="1" dirty="0">
                <a:solidFill>
                  <a:srgbClr val="FFC000"/>
                </a:solidFill>
              </a:rPr>
              <a:t>Rule 3: </a:t>
            </a:r>
            <a:r>
              <a:rPr lang="en-US" dirty="0">
                <a:solidFill>
                  <a:schemeClr val="bg1"/>
                </a:solidFill>
              </a:rPr>
              <a:t>Inside the class </a:t>
            </a:r>
            <a:r>
              <a:rPr lang="en-US" dirty="0" err="1">
                <a:solidFill>
                  <a:schemeClr val="bg1"/>
                </a:solidFill>
              </a:rPr>
              <a:t>definitions,every</a:t>
            </a:r>
            <a:r>
              <a:rPr lang="en-US" dirty="0">
                <a:solidFill>
                  <a:schemeClr val="bg1"/>
                </a:solidFill>
              </a:rPr>
              <a:t> method (function) has access to all the fields! (and all the methods)   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b="1" i="1" dirty="0">
                <a:solidFill>
                  <a:schemeClr val="bg1"/>
                </a:solidFill>
              </a:rPr>
              <a:t>So you don’t have to pass them into the method!!</a:t>
            </a:r>
          </a:p>
          <a:p>
            <a:r>
              <a:rPr lang="en-US" b="1" i="1" dirty="0">
                <a:solidFill>
                  <a:srgbClr val="FFC000"/>
                </a:solidFill>
              </a:rPr>
              <a:t>Guideline 3:  </a:t>
            </a:r>
            <a:r>
              <a:rPr lang="en-US" b="1" i="1" dirty="0">
                <a:solidFill>
                  <a:schemeClr val="bg1"/>
                </a:solidFill>
              </a:rPr>
              <a:t>In the constructor:</a:t>
            </a:r>
          </a:p>
          <a:p>
            <a:pPr indent="458788">
              <a:spcBef>
                <a:spcPts val="200"/>
              </a:spcBef>
            </a:pPr>
            <a:r>
              <a:rPr lang="en-US" dirty="0">
                <a:solidFill>
                  <a:schemeClr val="bg1"/>
                </a:solidFill>
              </a:rPr>
              <a:t>We tend to initialize all the fields (give them a starting value)</a:t>
            </a:r>
          </a:p>
          <a:p>
            <a:pPr indent="458788">
              <a:spcBef>
                <a:spcPts val="200"/>
              </a:spcBef>
            </a:pPr>
            <a:r>
              <a:rPr lang="en-US" dirty="0">
                <a:solidFill>
                  <a:schemeClr val="bg1"/>
                </a:solidFill>
              </a:rPr>
              <a:t>We tend to call any method that we want to happen automatically when we initialize a variable </a:t>
            </a:r>
          </a:p>
          <a:p>
            <a:pPr marL="458788" indent="-458788">
              <a:spcBef>
                <a:spcPts val="200"/>
              </a:spcBef>
            </a:pPr>
            <a:r>
              <a:rPr lang="en-US" b="1" dirty="0">
                <a:solidFill>
                  <a:srgbClr val="FFC000"/>
                </a:solidFill>
              </a:rPr>
              <a:t>Rule 4: </a:t>
            </a:r>
            <a:r>
              <a:rPr lang="en-US" dirty="0">
                <a:solidFill>
                  <a:schemeClr val="bg1"/>
                </a:solidFill>
              </a:rPr>
              <a:t>For constructors with no input parameters, when you create a variable (aka an object) using that constructor, you don’t need the () in </a:t>
            </a:r>
            <a:r>
              <a:rPr lang="en-US" dirty="0" err="1">
                <a:solidFill>
                  <a:schemeClr val="bg1"/>
                </a:solidFill>
              </a:rPr>
              <a:t>c++</a:t>
            </a:r>
            <a:endParaRPr lang="en-US" dirty="0">
              <a:solidFill>
                <a:schemeClr val="bg1"/>
              </a:solidFill>
            </a:endParaRPr>
          </a:p>
          <a:p>
            <a:pPr marL="458788" indent="-458788"/>
            <a:r>
              <a:rPr lang="en-US" b="1" dirty="0">
                <a:solidFill>
                  <a:srgbClr val="FFC000"/>
                </a:solidFill>
              </a:rPr>
              <a:t>Rule 5: </a:t>
            </a:r>
            <a:r>
              <a:rPr lang="en-US" dirty="0">
                <a:solidFill>
                  <a:schemeClr val="bg1"/>
                </a:solidFill>
              </a:rPr>
              <a:t>To call methods (functions) defined inside a class using a variable (aka object) created outside of the class, you’d use the </a:t>
            </a:r>
            <a:r>
              <a:rPr lang="en-US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.</a:t>
            </a:r>
            <a:r>
              <a:rPr lang="en-US" dirty="0">
                <a:solidFill>
                  <a:schemeClr val="bg1"/>
                </a:solidFill>
              </a:rPr>
              <a:t> Notation (e.g.,:</a:t>
            </a:r>
          </a:p>
          <a:p>
            <a:pPr marL="458788">
              <a:spcBef>
                <a:spcPts val="200"/>
              </a:spcBef>
            </a:pPr>
            <a:r>
              <a:rPr lang="en-US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Player p;</a:t>
            </a:r>
          </a:p>
          <a:p>
            <a:pPr marL="458788">
              <a:spcBef>
                <a:spcPts val="200"/>
              </a:spcBef>
            </a:pPr>
            <a:r>
              <a:rPr lang="en-US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p.methodname</a:t>
            </a:r>
            <a:r>
              <a:rPr lang="en-US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();</a:t>
            </a:r>
          </a:p>
          <a:p>
            <a:pPr marL="458788" indent="-458788">
              <a:spcBef>
                <a:spcPts val="200"/>
              </a:spcBef>
            </a:pPr>
            <a:r>
              <a:rPr lang="en-US" b="1" dirty="0">
                <a:solidFill>
                  <a:srgbClr val="FFC000"/>
                </a:solidFill>
              </a:rPr>
              <a:t>Rule 6:</a:t>
            </a:r>
            <a:r>
              <a:rPr lang="en-US" dirty="0">
                <a:solidFill>
                  <a:schemeClr val="bg1"/>
                </a:solidFill>
              </a:rPr>
              <a:t>When INSIDE of the class definition (Player.cpp and even Player.hpp), to call another method also defined inside the class definition, just call the method (aka function) – no variable or . preface needed!</a:t>
            </a:r>
          </a:p>
          <a:p>
            <a:r>
              <a:rPr lang="en-US" b="1" dirty="0">
                <a:solidFill>
                  <a:srgbClr val="FFC000"/>
                </a:solidFill>
              </a:rPr>
              <a:t>Rule 7: </a:t>
            </a:r>
            <a:r>
              <a:rPr lang="en-US" dirty="0">
                <a:solidFill>
                  <a:schemeClr val="bg1"/>
                </a:solidFill>
              </a:rPr>
              <a:t>The .</a:t>
            </a:r>
            <a:r>
              <a:rPr lang="en-US" dirty="0" err="1">
                <a:solidFill>
                  <a:schemeClr val="bg1"/>
                </a:solidFill>
              </a:rPr>
              <a:t>cpp</a:t>
            </a:r>
            <a:r>
              <a:rPr lang="en-US" dirty="0">
                <a:solidFill>
                  <a:schemeClr val="bg1"/>
                </a:solidFill>
              </a:rPr>
              <a:t> file has to have in the includes its .</a:t>
            </a:r>
            <a:r>
              <a:rPr lang="en-US" dirty="0" err="1">
                <a:solidFill>
                  <a:schemeClr val="bg1"/>
                </a:solidFill>
              </a:rPr>
              <a:t>hpp</a:t>
            </a:r>
            <a:r>
              <a:rPr lang="en-US" dirty="0">
                <a:solidFill>
                  <a:schemeClr val="bg1"/>
                </a:solidFill>
              </a:rPr>
              <a:t> file, BUT the .</a:t>
            </a:r>
            <a:r>
              <a:rPr lang="en-US" dirty="0" err="1">
                <a:solidFill>
                  <a:schemeClr val="bg1"/>
                </a:solidFill>
              </a:rPr>
              <a:t>hpp</a:t>
            </a:r>
            <a:r>
              <a:rPr lang="en-US" dirty="0">
                <a:solidFill>
                  <a:schemeClr val="bg1"/>
                </a:solidFill>
              </a:rPr>
              <a:t> does not include the .</a:t>
            </a:r>
            <a:r>
              <a:rPr lang="en-US" dirty="0" err="1">
                <a:solidFill>
                  <a:schemeClr val="bg1"/>
                </a:solidFill>
              </a:rPr>
              <a:t>cpp</a:t>
            </a:r>
            <a:r>
              <a:rPr lang="en-US" dirty="0">
                <a:solidFill>
                  <a:schemeClr val="bg1"/>
                </a:solidFill>
              </a:rPr>
              <a:t>!!!</a:t>
            </a:r>
          </a:p>
          <a:p>
            <a:pPr marL="458788" indent="-458788">
              <a:spcBef>
                <a:spcPts val="200"/>
              </a:spcBef>
            </a:pPr>
            <a:endParaRPr lang="en-US" dirty="0">
              <a:solidFill>
                <a:schemeClr val="bg1"/>
              </a:solidFill>
            </a:endParaRPr>
          </a:p>
          <a:p>
            <a:pPr marL="458788" indent="-458788">
              <a:spcBef>
                <a:spcPts val="200"/>
              </a:spcBef>
            </a:pPr>
            <a:endParaRPr lang="en-US" dirty="0">
              <a:solidFill>
                <a:schemeClr val="bg1"/>
              </a:solidFill>
            </a:endParaRPr>
          </a:p>
          <a:p>
            <a:pPr indent="458788">
              <a:spcBef>
                <a:spcPts val="200"/>
              </a:spcBef>
            </a:pPr>
            <a:endParaRPr lang="en-US" dirty="0">
              <a:solidFill>
                <a:schemeClr val="bg1"/>
              </a:solidFill>
            </a:endParaRPr>
          </a:p>
          <a:p>
            <a:pPr marL="458788"/>
            <a:endParaRPr lang="en-US" sz="1800" b="1" dirty="0">
              <a:solidFill>
                <a:schemeClr val="bg1"/>
              </a:solidFill>
            </a:endParaRPr>
          </a:p>
          <a:p>
            <a:pPr marL="914400" indent="-914400"/>
            <a:endParaRPr lang="en-US" dirty="0">
              <a:solidFill>
                <a:schemeClr val="bg1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3461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83450-FEDB-44EF-A399-F126AAAA4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3C63FF-B1FE-43D3-9604-3AE8F79F80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8187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7FC6A8B-34F9-40FB-AA2D-E34168F528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EC86DB4-572A-4F71-AF8A-2395B4CA7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11435265" cy="6858000"/>
          </a:xfrm>
          <a:custGeom>
            <a:avLst/>
            <a:gdLst>
              <a:gd name="connsiteX0" fmla="*/ 9925983 w 11435265"/>
              <a:gd name="connsiteY0" fmla="*/ 6858000 h 6858000"/>
              <a:gd name="connsiteX1" fmla="*/ 0 w 11435265"/>
              <a:gd name="connsiteY1" fmla="*/ 6858000 h 6858000"/>
              <a:gd name="connsiteX2" fmla="*/ 0 w 11435265"/>
              <a:gd name="connsiteY2" fmla="*/ 0 h 6858000"/>
              <a:gd name="connsiteX3" fmla="*/ 996904 w 11435265"/>
              <a:gd name="connsiteY3" fmla="*/ 0 h 6858000"/>
              <a:gd name="connsiteX4" fmla="*/ 2426875 w 11435265"/>
              <a:gd name="connsiteY4" fmla="*/ 0 h 6858000"/>
              <a:gd name="connsiteX5" fmla="*/ 4014127 w 11435265"/>
              <a:gd name="connsiteY5" fmla="*/ 0 h 6858000"/>
              <a:gd name="connsiteX6" fmla="*/ 4359595 w 11435265"/>
              <a:gd name="connsiteY6" fmla="*/ 0 h 6858000"/>
              <a:gd name="connsiteX7" fmla="*/ 4647960 w 11435265"/>
              <a:gd name="connsiteY7" fmla="*/ 0 h 6858000"/>
              <a:gd name="connsiteX8" fmla="*/ 4691093 w 11435265"/>
              <a:gd name="connsiteY8" fmla="*/ 0 h 6858000"/>
              <a:gd name="connsiteX9" fmla="*/ 5558544 w 11435265"/>
              <a:gd name="connsiteY9" fmla="*/ 0 h 6858000"/>
              <a:gd name="connsiteX10" fmla="*/ 5570664 w 11435265"/>
              <a:gd name="connsiteY10" fmla="*/ 0 h 6858000"/>
              <a:gd name="connsiteX11" fmla="*/ 5695183 w 11435265"/>
              <a:gd name="connsiteY11" fmla="*/ 0 h 6858000"/>
              <a:gd name="connsiteX12" fmla="*/ 7177357 w 11435265"/>
              <a:gd name="connsiteY12" fmla="*/ 0 h 6858000"/>
              <a:gd name="connsiteX13" fmla="*/ 9824163 w 11435265"/>
              <a:gd name="connsiteY13" fmla="*/ 0 h 6858000"/>
              <a:gd name="connsiteX14" fmla="*/ 9846125 w 11435265"/>
              <a:gd name="connsiteY14" fmla="*/ 16892 h 6858000"/>
              <a:gd name="connsiteX15" fmla="*/ 11435265 w 11435265"/>
              <a:gd name="connsiteY15" fmla="*/ 4079318 h 6858000"/>
              <a:gd name="connsiteX16" fmla="*/ 10261404 w 11435265"/>
              <a:gd name="connsiteY16" fmla="*/ 654244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435265" h="6858000">
                <a:moveTo>
                  <a:pt x="9925983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996904" y="0"/>
                </a:lnTo>
                <a:lnTo>
                  <a:pt x="2426875" y="0"/>
                </a:lnTo>
                <a:lnTo>
                  <a:pt x="4014127" y="0"/>
                </a:lnTo>
                <a:lnTo>
                  <a:pt x="4359595" y="0"/>
                </a:lnTo>
                <a:lnTo>
                  <a:pt x="4647960" y="0"/>
                </a:lnTo>
                <a:lnTo>
                  <a:pt x="4691093" y="0"/>
                </a:lnTo>
                <a:lnTo>
                  <a:pt x="5558544" y="0"/>
                </a:lnTo>
                <a:lnTo>
                  <a:pt x="5570664" y="0"/>
                </a:lnTo>
                <a:lnTo>
                  <a:pt x="5695183" y="0"/>
                </a:lnTo>
                <a:lnTo>
                  <a:pt x="7177357" y="0"/>
                </a:lnTo>
                <a:lnTo>
                  <a:pt x="9824163" y="0"/>
                </a:lnTo>
                <a:lnTo>
                  <a:pt x="9846125" y="16892"/>
                </a:lnTo>
                <a:cubicBezTo>
                  <a:pt x="10865743" y="850004"/>
                  <a:pt x="11435265" y="2357705"/>
                  <a:pt x="11435265" y="4079318"/>
                </a:cubicBezTo>
                <a:cubicBezTo>
                  <a:pt x="11435265" y="5217633"/>
                  <a:pt x="10916694" y="5903717"/>
                  <a:pt x="10261404" y="6542447"/>
                </a:cubicBezTo>
                <a:close/>
              </a:path>
            </a:pathLst>
          </a:cu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2ECE0DF-FAD9-4E94-B708-183766F23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8860" y="442913"/>
            <a:ext cx="7820569" cy="1344612"/>
          </a:xfrm>
        </p:spPr>
        <p:txBody>
          <a:bodyPr anchor="b">
            <a:normAutofit/>
          </a:bodyPr>
          <a:lstStyle/>
          <a:p>
            <a:r>
              <a:rPr lang="en-US" dirty="0"/>
              <a:t>So Far So good!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71BA53A4-C4B7-4189-9FC1-6350B1AB5D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0332301" y="0"/>
            <a:ext cx="1518348" cy="6858000"/>
          </a:xfrm>
          <a:custGeom>
            <a:avLst/>
            <a:gdLst>
              <a:gd name="connsiteX0" fmla="*/ 19178 w 1518348"/>
              <a:gd name="connsiteY0" fmla="*/ 6858000 h 6858000"/>
              <a:gd name="connsiteX1" fmla="*/ 0 w 1518348"/>
              <a:gd name="connsiteY1" fmla="*/ 6858000 h 6858000"/>
              <a:gd name="connsiteX2" fmla="*/ 241394 w 1518348"/>
              <a:gd name="connsiteY2" fmla="*/ 6638611 h 6858000"/>
              <a:gd name="connsiteX3" fmla="*/ 1493356 w 1518348"/>
              <a:gd name="connsiteY3" fmla="*/ 4142424 h 6858000"/>
              <a:gd name="connsiteX4" fmla="*/ 282053 w 1518348"/>
              <a:gd name="connsiteY4" fmla="*/ 26474 h 6858000"/>
              <a:gd name="connsiteX5" fmla="*/ 256233 w 1518348"/>
              <a:gd name="connsiteY5" fmla="*/ 0 h 6858000"/>
              <a:gd name="connsiteX6" fmla="*/ 273463 w 1518348"/>
              <a:gd name="connsiteY6" fmla="*/ 0 h 6858000"/>
              <a:gd name="connsiteX7" fmla="*/ 300199 w 1518348"/>
              <a:gd name="connsiteY7" fmla="*/ 27414 h 6858000"/>
              <a:gd name="connsiteX8" fmla="*/ 1511501 w 1518348"/>
              <a:gd name="connsiteY8" fmla="*/ 4143362 h 6858000"/>
              <a:gd name="connsiteX9" fmla="*/ 259539 w 1518348"/>
              <a:gd name="connsiteY9" fmla="*/ 663954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18348" h="6858000">
                <a:moveTo>
                  <a:pt x="19178" y="6858000"/>
                </a:moveTo>
                <a:lnTo>
                  <a:pt x="0" y="6858000"/>
                </a:lnTo>
                <a:lnTo>
                  <a:pt x="241394" y="6638611"/>
                </a:lnTo>
                <a:cubicBezTo>
                  <a:pt x="909582" y="6009084"/>
                  <a:pt x="1445892" y="5323498"/>
                  <a:pt x="1493356" y="4142424"/>
                </a:cubicBezTo>
                <a:cubicBezTo>
                  <a:pt x="1560655" y="2467784"/>
                  <a:pt x="1130049" y="962858"/>
                  <a:pt x="282053" y="26474"/>
                </a:cubicBezTo>
                <a:lnTo>
                  <a:pt x="256233" y="0"/>
                </a:lnTo>
                <a:lnTo>
                  <a:pt x="273463" y="0"/>
                </a:lnTo>
                <a:lnTo>
                  <a:pt x="300199" y="27414"/>
                </a:lnTo>
                <a:cubicBezTo>
                  <a:pt x="1148195" y="963796"/>
                  <a:pt x="1578800" y="2468723"/>
                  <a:pt x="1511501" y="4143362"/>
                </a:cubicBezTo>
                <a:cubicBezTo>
                  <a:pt x="1464037" y="5324436"/>
                  <a:pt x="927728" y="6010023"/>
                  <a:pt x="259539" y="663954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5558AD6E-B070-4640-AA07-87E208983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9994386" y="0"/>
            <a:ext cx="1644534" cy="6858000"/>
          </a:xfrm>
          <a:custGeom>
            <a:avLst/>
            <a:gdLst>
              <a:gd name="connsiteX0" fmla="*/ 135252 w 1644534"/>
              <a:gd name="connsiteY0" fmla="*/ 6858000 h 6858000"/>
              <a:gd name="connsiteX1" fmla="*/ 101819 w 1644534"/>
              <a:gd name="connsiteY1" fmla="*/ 6858000 h 6858000"/>
              <a:gd name="connsiteX2" fmla="*/ 437240 w 1644534"/>
              <a:gd name="connsiteY2" fmla="*/ 6542447 h 6858000"/>
              <a:gd name="connsiteX3" fmla="*/ 1611101 w 1644534"/>
              <a:gd name="connsiteY3" fmla="*/ 4079318 h 6858000"/>
              <a:gd name="connsiteX4" fmla="*/ 21961 w 1644534"/>
              <a:gd name="connsiteY4" fmla="*/ 16892 h 6858000"/>
              <a:gd name="connsiteX5" fmla="*/ 0 w 1644534"/>
              <a:gd name="connsiteY5" fmla="*/ 0 h 6858000"/>
              <a:gd name="connsiteX6" fmla="*/ 33433 w 1644534"/>
              <a:gd name="connsiteY6" fmla="*/ 0 h 6858000"/>
              <a:gd name="connsiteX7" fmla="*/ 55394 w 1644534"/>
              <a:gd name="connsiteY7" fmla="*/ 16892 h 6858000"/>
              <a:gd name="connsiteX8" fmla="*/ 1644534 w 1644534"/>
              <a:gd name="connsiteY8" fmla="*/ 4079318 h 6858000"/>
              <a:gd name="connsiteX9" fmla="*/ 470673 w 1644534"/>
              <a:gd name="connsiteY9" fmla="*/ 654244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4534" h="6858000">
                <a:moveTo>
                  <a:pt x="135252" y="6858000"/>
                </a:moveTo>
                <a:lnTo>
                  <a:pt x="101819" y="6858000"/>
                </a:lnTo>
                <a:lnTo>
                  <a:pt x="437240" y="6542447"/>
                </a:lnTo>
                <a:cubicBezTo>
                  <a:pt x="1092531" y="5903717"/>
                  <a:pt x="1611101" y="5217633"/>
                  <a:pt x="1611101" y="4079318"/>
                </a:cubicBezTo>
                <a:cubicBezTo>
                  <a:pt x="1611101" y="2357705"/>
                  <a:pt x="1041580" y="850004"/>
                  <a:pt x="21961" y="16892"/>
                </a:cubicBezTo>
                <a:lnTo>
                  <a:pt x="0" y="0"/>
                </a:lnTo>
                <a:lnTo>
                  <a:pt x="33433" y="0"/>
                </a:lnTo>
                <a:lnTo>
                  <a:pt x="55394" y="16892"/>
                </a:lnTo>
                <a:cubicBezTo>
                  <a:pt x="1075012" y="850004"/>
                  <a:pt x="1644534" y="2357705"/>
                  <a:pt x="1644534" y="4079318"/>
                </a:cubicBezTo>
                <a:cubicBezTo>
                  <a:pt x="1644534" y="5217633"/>
                  <a:pt x="1125963" y="5903717"/>
                  <a:pt x="470673" y="654244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5C7734A-2BC8-40B8-9CC7-494D308AE4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7458767"/>
              </p:ext>
            </p:extLst>
          </p:nvPr>
        </p:nvGraphicFramePr>
        <p:xfrm>
          <a:off x="1518860" y="2312988"/>
          <a:ext cx="7881385" cy="32781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217321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181FC64-B306-4821-98E2-780662EFC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240837-FBE1-497A-A73D-C2393981E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027" y="792860"/>
            <a:ext cx="4026089" cy="1257869"/>
          </a:xfrm>
        </p:spPr>
        <p:txBody>
          <a:bodyPr anchor="b">
            <a:normAutofit fontScale="90000"/>
          </a:bodyPr>
          <a:lstStyle/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Now:  Class Composition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84710A0-D984-4519-A0C4-94A9C6CA4F9E}"/>
              </a:ext>
            </a:extLst>
          </p:cNvPr>
          <p:cNvSpPr/>
          <p:nvPr/>
        </p:nvSpPr>
        <p:spPr>
          <a:xfrm>
            <a:off x="227463" y="2138149"/>
            <a:ext cx="6264322" cy="4117075"/>
          </a:xfrm>
          <a:prstGeom prst="roundRect">
            <a:avLst/>
          </a:prstGeom>
          <a:solidFill>
            <a:srgbClr val="BF956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31A2D-432D-4F7B-8AEF-CE6E04BCE7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093" y="2312988"/>
            <a:ext cx="5609230" cy="3651250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</a:pPr>
            <a:r>
              <a:rPr lang="en-US" sz="1500" dirty="0">
                <a:solidFill>
                  <a:schemeClr val="accent6">
                    <a:lumMod val="50000"/>
                  </a:schemeClr>
                </a:solidFill>
              </a:rPr>
              <a:t>What is this?</a:t>
            </a: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accent6">
                    <a:lumMod val="50000"/>
                  </a:schemeClr>
                </a:solidFill>
              </a:rPr>
              <a:t>When one class has a field that is of the type of another class you created.  </a:t>
            </a: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accent6">
                    <a:lumMod val="50000"/>
                  </a:schemeClr>
                </a:solidFill>
              </a:rPr>
              <a:t>In other words, In my </a:t>
            </a:r>
            <a:r>
              <a:rPr lang="en-US" sz="1500" b="1" dirty="0">
                <a:solidFill>
                  <a:schemeClr val="accent6">
                    <a:lumMod val="50000"/>
                  </a:schemeClr>
                </a:solidFill>
              </a:rPr>
              <a:t>Game</a:t>
            </a:r>
            <a:r>
              <a:rPr lang="en-US" sz="1500" dirty="0">
                <a:solidFill>
                  <a:schemeClr val="accent6">
                    <a:lumMod val="50000"/>
                  </a:schemeClr>
                </a:solidFill>
              </a:rPr>
              <a:t> class, when I write it, I’m going to have at least one field of type </a:t>
            </a:r>
            <a:r>
              <a:rPr lang="en-US" sz="1500" b="1" dirty="0">
                <a:solidFill>
                  <a:schemeClr val="accent6">
                    <a:lumMod val="50000"/>
                  </a:schemeClr>
                </a:solidFill>
              </a:rPr>
              <a:t>Player</a:t>
            </a:r>
            <a:r>
              <a:rPr lang="en-US" sz="1500" dirty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pPr>
              <a:lnSpc>
                <a:spcPct val="130000"/>
              </a:lnSpc>
            </a:pPr>
            <a:endParaRPr lang="en-US" sz="15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lnSpc>
                <a:spcPct val="130000"/>
              </a:lnSpc>
            </a:pPr>
            <a:r>
              <a:rPr lang="en-US" sz="1500" b="1" i="1" dirty="0">
                <a:solidFill>
                  <a:schemeClr val="accent6">
                    <a:lumMod val="50000"/>
                  </a:schemeClr>
                </a:solidFill>
              </a:rPr>
              <a:t>One class has as part of its composition another class object!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5871FC61-DD4E-47D4-81FD-8A7E7D12B3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986049" y="0"/>
            <a:ext cx="5205951" cy="6858000"/>
          </a:xfrm>
          <a:custGeom>
            <a:avLst/>
            <a:gdLst>
              <a:gd name="connsiteX0" fmla="*/ 0 w 5205951"/>
              <a:gd name="connsiteY0" fmla="*/ 0 h 6858000"/>
              <a:gd name="connsiteX1" fmla="*/ 1709529 w 5205951"/>
              <a:gd name="connsiteY1" fmla="*/ 0 h 6858000"/>
              <a:gd name="connsiteX2" fmla="*/ 2489695 w 5205951"/>
              <a:gd name="connsiteY2" fmla="*/ 0 h 6858000"/>
              <a:gd name="connsiteX3" fmla="*/ 3582928 w 5205951"/>
              <a:gd name="connsiteY3" fmla="*/ 0 h 6858000"/>
              <a:gd name="connsiteX4" fmla="*/ 3605052 w 5205951"/>
              <a:gd name="connsiteY4" fmla="*/ 14997 h 6858000"/>
              <a:gd name="connsiteX5" fmla="*/ 5205951 w 5205951"/>
              <a:gd name="connsiteY5" fmla="*/ 3621656 h 6858000"/>
              <a:gd name="connsiteX6" fmla="*/ 3331601 w 5205951"/>
              <a:gd name="connsiteY6" fmla="*/ 6374814 h 6858000"/>
              <a:gd name="connsiteX7" fmla="*/ 2814953 w 5205951"/>
              <a:gd name="connsiteY7" fmla="*/ 6780599 h 6858000"/>
              <a:gd name="connsiteX8" fmla="*/ 2703197 w 5205951"/>
              <a:gd name="connsiteY8" fmla="*/ 6858000 h 6858000"/>
              <a:gd name="connsiteX9" fmla="*/ 2489695 w 5205951"/>
              <a:gd name="connsiteY9" fmla="*/ 6858000 h 6858000"/>
              <a:gd name="connsiteX10" fmla="*/ 1709529 w 5205951"/>
              <a:gd name="connsiteY10" fmla="*/ 6858000 h 6858000"/>
              <a:gd name="connsiteX11" fmla="*/ 0 w 5205951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05951" h="6858000">
                <a:moveTo>
                  <a:pt x="0" y="0"/>
                </a:moveTo>
                <a:lnTo>
                  <a:pt x="1709529" y="0"/>
                </a:lnTo>
                <a:lnTo>
                  <a:pt x="2489695" y="0"/>
                </a:lnTo>
                <a:lnTo>
                  <a:pt x="3582928" y="0"/>
                </a:lnTo>
                <a:lnTo>
                  <a:pt x="3605052" y="14997"/>
                </a:lnTo>
                <a:cubicBezTo>
                  <a:pt x="4632215" y="754641"/>
                  <a:pt x="5205951" y="2093192"/>
                  <a:pt x="5205951" y="3621656"/>
                </a:cubicBezTo>
                <a:cubicBezTo>
                  <a:pt x="5205951" y="4969131"/>
                  <a:pt x="4277226" y="5602839"/>
                  <a:pt x="3331601" y="6374814"/>
                </a:cubicBezTo>
                <a:cubicBezTo>
                  <a:pt x="3159398" y="6515397"/>
                  <a:pt x="2988771" y="6653108"/>
                  <a:pt x="2814953" y="6780599"/>
                </a:cubicBezTo>
                <a:lnTo>
                  <a:pt x="2703197" y="6858000"/>
                </a:lnTo>
                <a:lnTo>
                  <a:pt x="2489695" y="6858000"/>
                </a:lnTo>
                <a:lnTo>
                  <a:pt x="1709529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29A1E2C-5AC8-40FC-99E9-832069D39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77485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55C54A75-E44A-4147-B9D0-FF46CFD316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54925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5" name="Picture 4" descr="Pieces on carrom board">
            <a:extLst>
              <a:ext uri="{FF2B5EF4-FFF2-40B4-BE49-F238E27FC236}">
                <a16:creationId xmlns:a16="http://schemas.microsoft.com/office/drawing/2014/main" id="{76969148-8D0E-4188-967D-7DB41BF01E2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417" r="25032" b="-1"/>
          <a:stretch/>
        </p:blipFill>
        <p:spPr>
          <a:xfrm>
            <a:off x="7203882" y="10"/>
            <a:ext cx="4988118" cy="6857990"/>
          </a:xfrm>
          <a:custGeom>
            <a:avLst/>
            <a:gdLst/>
            <a:ahLst/>
            <a:cxnLst/>
            <a:rect l="l" t="t" r="r" b="b"/>
            <a:pathLst>
              <a:path w="4901771" h="6858000">
                <a:moveTo>
                  <a:pt x="1623023" y="0"/>
                </a:moveTo>
                <a:lnTo>
                  <a:pt x="2716256" y="0"/>
                </a:lnTo>
                <a:lnTo>
                  <a:pt x="3496422" y="0"/>
                </a:lnTo>
                <a:lnTo>
                  <a:pt x="4544484" y="0"/>
                </a:lnTo>
                <a:lnTo>
                  <a:pt x="4710787" y="0"/>
                </a:lnTo>
                <a:lnTo>
                  <a:pt x="4901771" y="0"/>
                </a:lnTo>
                <a:lnTo>
                  <a:pt x="4901771" y="6858000"/>
                </a:lnTo>
                <a:lnTo>
                  <a:pt x="4710787" y="6858000"/>
                </a:lnTo>
                <a:lnTo>
                  <a:pt x="4544484" y="6858000"/>
                </a:lnTo>
                <a:lnTo>
                  <a:pt x="3496422" y="6858000"/>
                </a:lnTo>
                <a:lnTo>
                  <a:pt x="2716256" y="6858000"/>
                </a:lnTo>
                <a:lnTo>
                  <a:pt x="2502754" y="6858000"/>
                </a:lnTo>
                <a:lnTo>
                  <a:pt x="2390998" y="6780599"/>
                </a:lnTo>
                <a:cubicBezTo>
                  <a:pt x="2217180" y="6653108"/>
                  <a:pt x="2046553" y="6515397"/>
                  <a:pt x="1874350" y="6374814"/>
                </a:cubicBezTo>
                <a:cubicBezTo>
                  <a:pt x="928725" y="5602839"/>
                  <a:pt x="0" y="4969131"/>
                  <a:pt x="0" y="3621656"/>
                </a:cubicBezTo>
                <a:cubicBezTo>
                  <a:pt x="0" y="2093192"/>
                  <a:pt x="573736" y="754641"/>
                  <a:pt x="1600899" y="14997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79494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836B2-3C22-4371-BA1A-AE686744C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Example: This is the class declaration for a Game class </a:t>
            </a:r>
            <a:br>
              <a:rPr lang="en-US" dirty="0"/>
            </a:br>
            <a:r>
              <a:rPr lang="en-US" sz="2000" i="1" dirty="0"/>
              <a:t>(aka creating a type Game)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33A3D1-ADF2-404D-8813-2F01AE16A6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240" y="2312276"/>
            <a:ext cx="3707187" cy="3651504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 fontScale="70000" lnSpcReduction="20000"/>
          </a:bodyPr>
          <a:lstStyle/>
          <a:p>
            <a:pPr defTabSz="458788">
              <a:spcBef>
                <a:spcPts val="200"/>
              </a:spcBef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#include "Player.hpp"</a:t>
            </a:r>
          </a:p>
          <a:p>
            <a:pPr defTabSz="458788">
              <a:spcBef>
                <a:spcPts val="200"/>
              </a:spcBef>
            </a:pPr>
            <a:r>
              <a:rPr lang="en-US" dirty="0">
                <a:solidFill>
                  <a:schemeClr val="bg1"/>
                </a:solidFill>
              </a:rPr>
              <a:t>using namespace std;</a:t>
            </a:r>
          </a:p>
          <a:p>
            <a:pPr defTabSz="458788">
              <a:spcBef>
                <a:spcPts val="200"/>
              </a:spcBef>
            </a:pPr>
            <a:endParaRPr lang="en-US" dirty="0">
              <a:solidFill>
                <a:schemeClr val="bg1"/>
              </a:solidFill>
            </a:endParaRPr>
          </a:p>
          <a:p>
            <a:pPr defTabSz="458788">
              <a:spcBef>
                <a:spcPts val="200"/>
              </a:spcBef>
            </a:pPr>
            <a:endParaRPr lang="en-US" dirty="0">
              <a:solidFill>
                <a:schemeClr val="bg1"/>
              </a:solidFill>
            </a:endParaRPr>
          </a:p>
          <a:p>
            <a:pPr defTabSz="458788">
              <a:spcBef>
                <a:spcPts val="200"/>
              </a:spcBef>
            </a:pPr>
            <a:r>
              <a:rPr lang="en-US" dirty="0">
                <a:solidFill>
                  <a:schemeClr val="bg1"/>
                </a:solidFill>
              </a:rPr>
              <a:t>class Game {</a:t>
            </a:r>
          </a:p>
          <a:p>
            <a:pPr defTabSz="458788">
              <a:spcBef>
                <a:spcPts val="200"/>
              </a:spcBef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	Player p1;</a:t>
            </a:r>
          </a:p>
          <a:p>
            <a:pPr defTabSz="458788">
              <a:spcBef>
                <a:spcPts val="200"/>
              </a:spcBef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	Player p2;</a:t>
            </a:r>
          </a:p>
          <a:p>
            <a:pPr defTabSz="458788">
              <a:spcBef>
                <a:spcPts val="200"/>
              </a:spcBef>
            </a:pPr>
            <a:r>
              <a:rPr lang="en-US" dirty="0">
                <a:solidFill>
                  <a:schemeClr val="bg1"/>
                </a:solidFill>
              </a:rPr>
              <a:t>	int </a:t>
            </a:r>
            <a:r>
              <a:rPr lang="en-US" dirty="0" err="1">
                <a:solidFill>
                  <a:schemeClr val="bg1"/>
                </a:solidFill>
              </a:rPr>
              <a:t>numrealplayers</a:t>
            </a:r>
            <a:r>
              <a:rPr lang="en-US" dirty="0">
                <a:solidFill>
                  <a:schemeClr val="bg1"/>
                </a:solidFill>
              </a:rPr>
              <a:t>;</a:t>
            </a:r>
          </a:p>
          <a:p>
            <a:pPr defTabSz="458788">
              <a:spcBef>
                <a:spcPts val="200"/>
              </a:spcBef>
            </a:pPr>
            <a:r>
              <a:rPr lang="en-US" dirty="0">
                <a:solidFill>
                  <a:schemeClr val="bg1"/>
                </a:solidFill>
              </a:rPr>
              <a:t>public:</a:t>
            </a:r>
          </a:p>
          <a:p>
            <a:pPr defTabSz="458788">
              <a:spcBef>
                <a:spcPts val="200"/>
              </a:spcBef>
            </a:pPr>
            <a:r>
              <a:rPr lang="en-US" dirty="0">
                <a:solidFill>
                  <a:schemeClr val="bg1"/>
                </a:solidFill>
              </a:rPr>
              <a:t>	Game();</a:t>
            </a:r>
          </a:p>
          <a:p>
            <a:pPr defTabSz="458788">
              <a:spcBef>
                <a:spcPts val="200"/>
              </a:spcBef>
            </a:pPr>
            <a:r>
              <a:rPr lang="en-US" dirty="0">
                <a:solidFill>
                  <a:schemeClr val="bg1"/>
                </a:solidFill>
              </a:rPr>
              <a:t>	Game(int </a:t>
            </a:r>
            <a:r>
              <a:rPr lang="en-US" dirty="0" err="1">
                <a:solidFill>
                  <a:schemeClr val="bg1"/>
                </a:solidFill>
              </a:rPr>
              <a:t>numrealplayers</a:t>
            </a:r>
            <a:r>
              <a:rPr lang="en-US" dirty="0">
                <a:solidFill>
                  <a:schemeClr val="bg1"/>
                </a:solidFill>
              </a:rPr>
              <a:t>);</a:t>
            </a:r>
          </a:p>
          <a:p>
            <a:pPr defTabSz="458788">
              <a:spcBef>
                <a:spcPts val="200"/>
              </a:spcBef>
            </a:pPr>
            <a:r>
              <a:rPr lang="en-US" dirty="0">
                <a:solidFill>
                  <a:schemeClr val="bg1"/>
                </a:solidFill>
              </a:rPr>
              <a:t>	void </a:t>
            </a:r>
            <a:r>
              <a:rPr lang="en-US" dirty="0" err="1">
                <a:solidFill>
                  <a:schemeClr val="bg1"/>
                </a:solidFill>
              </a:rPr>
              <a:t>playGame</a:t>
            </a:r>
            <a:r>
              <a:rPr lang="en-US" dirty="0">
                <a:solidFill>
                  <a:schemeClr val="bg1"/>
                </a:solidFill>
              </a:rPr>
              <a:t>();</a:t>
            </a:r>
          </a:p>
          <a:p>
            <a:pPr defTabSz="458788">
              <a:spcBef>
                <a:spcPts val="200"/>
              </a:spcBef>
            </a:pPr>
            <a:r>
              <a:rPr lang="en-US" dirty="0">
                <a:solidFill>
                  <a:schemeClr val="bg1"/>
                </a:solidFill>
              </a:rPr>
              <a:t>};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28B93E9-42EE-443E-B893-CEF463D5B5B1}"/>
              </a:ext>
            </a:extLst>
          </p:cNvPr>
          <p:cNvSpPr/>
          <p:nvPr/>
        </p:nvSpPr>
        <p:spPr>
          <a:xfrm>
            <a:off x="6223379" y="2312276"/>
            <a:ext cx="5158854" cy="381227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D04F48-03CD-4F5C-AC0C-8D5E416F4646}"/>
              </a:ext>
            </a:extLst>
          </p:cNvPr>
          <p:cNvSpPr txBox="1"/>
          <p:nvPr/>
        </p:nvSpPr>
        <p:spPr>
          <a:xfrm>
            <a:off x="6441744" y="2611270"/>
            <a:ext cx="4608393" cy="3167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 the Game class declaration (the .</a:t>
            </a:r>
            <a:r>
              <a:rPr lang="en-US" sz="1600" dirty="0" err="1"/>
              <a:t>hpp</a:t>
            </a:r>
            <a:r>
              <a:rPr lang="en-US" sz="1600" dirty="0"/>
              <a:t>) file,  there are two fields that are of type Player (p1 and p2)</a:t>
            </a:r>
          </a:p>
          <a:p>
            <a:endParaRPr lang="en-US" sz="1600" dirty="0"/>
          </a:p>
          <a:p>
            <a:r>
              <a:rPr lang="en-US" b="1" i="1" dirty="0"/>
              <a:t>Note:</a:t>
            </a:r>
          </a:p>
          <a:p>
            <a:pPr marL="342900" indent="-342900">
              <a:buAutoNum type="arabicParenR"/>
            </a:pPr>
            <a:r>
              <a:rPr lang="en-US" sz="1600" dirty="0"/>
              <a:t>I’ve included the </a:t>
            </a:r>
            <a:r>
              <a:rPr lang="en-US" sz="16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Player.hpp </a:t>
            </a:r>
            <a:r>
              <a:rPr lang="en-US" sz="1600" dirty="0"/>
              <a:t>file in the Game.hpp file because we’re using the Player type in the Game.hpp definition</a:t>
            </a:r>
          </a:p>
          <a:p>
            <a:pPr marL="342900" indent="-342900">
              <a:spcBef>
                <a:spcPts val="700"/>
              </a:spcBef>
              <a:buAutoNum type="arabicParenR"/>
            </a:pPr>
            <a:r>
              <a:rPr lang="en-US" sz="1600" dirty="0"/>
              <a:t> </a:t>
            </a:r>
            <a:r>
              <a:rPr lang="en-US" sz="16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Player p1 </a:t>
            </a:r>
            <a:r>
              <a:rPr lang="en-US" sz="1600" dirty="0"/>
              <a:t>and </a:t>
            </a:r>
            <a:r>
              <a:rPr lang="en-US" sz="16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Player p2 </a:t>
            </a:r>
            <a:r>
              <a:rPr lang="en-US" sz="1600" dirty="0"/>
              <a:t>calls the constructor </a:t>
            </a:r>
            <a:r>
              <a:rPr lang="en-US" sz="1600" b="1" i="1" dirty="0"/>
              <a:t>in the Player class definition</a:t>
            </a:r>
            <a:r>
              <a:rPr lang="en-US" sz="1600" dirty="0"/>
              <a:t> (the Player constructor with no input parameters)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85BDCE8-D1D3-4CB2-B5BF-615273BBBD89}"/>
              </a:ext>
            </a:extLst>
          </p:cNvPr>
          <p:cNvCxnSpPr/>
          <p:nvPr/>
        </p:nvCxnSpPr>
        <p:spPr>
          <a:xfrm flipH="1" flipV="1">
            <a:off x="4135272" y="2547582"/>
            <a:ext cx="2729552" cy="14330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7EF8E4C-FBC8-4013-BF1F-7FB18BD2B807}"/>
              </a:ext>
            </a:extLst>
          </p:cNvPr>
          <p:cNvCxnSpPr/>
          <p:nvPr/>
        </p:nvCxnSpPr>
        <p:spPr>
          <a:xfrm flipH="1" flipV="1">
            <a:off x="3498376" y="3980597"/>
            <a:ext cx="2997958" cy="8552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446896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DB84A-53EA-472B-A244-8E4AB5086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Now for the Game Class Constructors (in the Game.cpp Class definition file)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535C72-E133-4EBF-AF0D-76C84E75E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4449" y="2362317"/>
            <a:ext cx="3384643" cy="4411521"/>
          </a:xfrm>
          <a:solidFill>
            <a:schemeClr val="tx2">
              <a:lumMod val="25000"/>
              <a:lumOff val="75000"/>
            </a:schemeClr>
          </a:solidFill>
        </p:spPr>
        <p:txBody>
          <a:bodyPr>
            <a:normAutofit fontScale="62500" lnSpcReduction="20000"/>
          </a:bodyPr>
          <a:lstStyle/>
          <a:p>
            <a:pPr defTabSz="458788">
              <a:spcBef>
                <a:spcPts val="200"/>
              </a:spcBef>
            </a:pP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#include "Game.hpp"</a:t>
            </a:r>
          </a:p>
          <a:p>
            <a:pPr defTabSz="458788">
              <a:spcBef>
                <a:spcPts val="200"/>
              </a:spcBef>
            </a:pP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#include "Player.hpp"</a:t>
            </a:r>
          </a:p>
          <a:p>
            <a:pPr defTabSz="458788">
              <a:spcBef>
                <a:spcPts val="200"/>
              </a:spcBef>
            </a:pPr>
            <a:r>
              <a:rPr lang="en-US" dirty="0"/>
              <a:t>#include &lt;iostream&gt;</a:t>
            </a:r>
          </a:p>
          <a:p>
            <a:pPr defTabSz="458788">
              <a:spcBef>
                <a:spcPts val="200"/>
              </a:spcBef>
            </a:pPr>
            <a:r>
              <a:rPr lang="en-US" dirty="0"/>
              <a:t>#include &lt;</a:t>
            </a:r>
            <a:r>
              <a:rPr lang="en-US" dirty="0" err="1"/>
              <a:t>string.h</a:t>
            </a:r>
            <a:r>
              <a:rPr lang="en-US" dirty="0"/>
              <a:t>&gt;</a:t>
            </a:r>
          </a:p>
          <a:p>
            <a:pPr defTabSz="458788">
              <a:spcBef>
                <a:spcPts val="200"/>
              </a:spcBef>
            </a:pPr>
            <a:r>
              <a:rPr lang="en-US" dirty="0"/>
              <a:t>#include &lt;</a:t>
            </a:r>
            <a:r>
              <a:rPr lang="en-US" dirty="0" err="1"/>
              <a:t>stdlib.h</a:t>
            </a:r>
            <a:r>
              <a:rPr lang="en-US" dirty="0"/>
              <a:t>&gt;</a:t>
            </a:r>
          </a:p>
          <a:p>
            <a:pPr defTabSz="458788">
              <a:spcBef>
                <a:spcPts val="200"/>
              </a:spcBef>
            </a:pPr>
            <a:r>
              <a:rPr lang="en-US" dirty="0"/>
              <a:t>using namespace std;</a:t>
            </a:r>
          </a:p>
          <a:p>
            <a:pPr defTabSz="458788">
              <a:spcBef>
                <a:spcPts val="200"/>
              </a:spcBef>
            </a:pPr>
            <a:endParaRPr lang="en-US" dirty="0"/>
          </a:p>
          <a:p>
            <a:pPr defTabSz="458788">
              <a:spcBef>
                <a:spcPts val="200"/>
              </a:spcBef>
            </a:pPr>
            <a:r>
              <a:rPr lang="en-US" dirty="0"/>
              <a:t>Game::Game() {</a:t>
            </a:r>
          </a:p>
          <a:p>
            <a:pPr defTabSz="458788">
              <a:spcBef>
                <a:spcPts val="200"/>
              </a:spcBef>
            </a:pPr>
            <a:r>
              <a:rPr lang="en-US" dirty="0"/>
              <a:t>	</a:t>
            </a:r>
            <a:r>
              <a:rPr lang="en-US" dirty="0" err="1"/>
              <a:t>cout</a:t>
            </a:r>
            <a:r>
              <a:rPr lang="en-US" dirty="0"/>
              <a:t> &lt;&lt; "here 1 "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 defTabSz="458788">
              <a:spcBef>
                <a:spcPts val="200"/>
              </a:spcBef>
            </a:pPr>
            <a:r>
              <a:rPr lang="en-US" dirty="0"/>
              <a:t>	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p1 = Player(true);</a:t>
            </a:r>
          </a:p>
          <a:p>
            <a:pPr defTabSz="458788">
              <a:spcBef>
                <a:spcPts val="200"/>
              </a:spcBef>
            </a:pPr>
            <a:r>
              <a:rPr lang="en-US" dirty="0"/>
              <a:t>	string </a:t>
            </a:r>
            <a:r>
              <a:rPr lang="en-US" dirty="0" err="1"/>
              <a:t>fn</a:t>
            </a:r>
            <a:r>
              <a:rPr lang="en-US" dirty="0"/>
              <a:t> = "</a:t>
            </a:r>
            <a:r>
              <a:rPr lang="en-US" dirty="0" err="1"/>
              <a:t>Mwa</a:t>
            </a:r>
            <a:r>
              <a:rPr lang="en-US" dirty="0"/>
              <a:t>";</a:t>
            </a:r>
          </a:p>
          <a:p>
            <a:pPr defTabSz="458788">
              <a:spcBef>
                <a:spcPts val="200"/>
              </a:spcBef>
            </a:pPr>
            <a:r>
              <a:rPr lang="en-US" dirty="0"/>
              <a:t>	string ln = "</a:t>
            </a:r>
            <a:r>
              <a:rPr lang="en-US" dirty="0" err="1"/>
              <a:t>Haha</a:t>
            </a:r>
            <a:r>
              <a:rPr lang="en-US" dirty="0"/>
              <a:t>";</a:t>
            </a:r>
          </a:p>
          <a:p>
            <a:pPr defTabSz="458788">
              <a:spcBef>
                <a:spcPts val="200"/>
              </a:spcBef>
            </a:pPr>
            <a:r>
              <a:rPr lang="en-US" dirty="0"/>
              <a:t>	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p2 = Player(false,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fn,ln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);</a:t>
            </a:r>
          </a:p>
          <a:p>
            <a:pPr defTabSz="458788">
              <a:spcBef>
                <a:spcPts val="200"/>
              </a:spcBef>
            </a:pPr>
            <a:r>
              <a:rPr lang="en-US" dirty="0"/>
              <a:t>	</a:t>
            </a:r>
            <a:r>
              <a:rPr lang="en-US" dirty="0" err="1"/>
              <a:t>numrealplayers</a:t>
            </a:r>
            <a:r>
              <a:rPr lang="en-US" dirty="0"/>
              <a:t> = 1;</a:t>
            </a:r>
          </a:p>
          <a:p>
            <a:pPr defTabSz="458788">
              <a:spcBef>
                <a:spcPts val="200"/>
              </a:spcBef>
            </a:pPr>
            <a:r>
              <a:rPr lang="en-US" dirty="0"/>
              <a:t>	</a:t>
            </a:r>
            <a:r>
              <a:rPr lang="en-US" dirty="0" err="1"/>
              <a:t>playGame</a:t>
            </a:r>
            <a:r>
              <a:rPr lang="en-US" dirty="0"/>
              <a:t>();</a:t>
            </a:r>
          </a:p>
          <a:p>
            <a:pPr defTabSz="458788">
              <a:spcBef>
                <a:spcPts val="200"/>
              </a:spcBef>
            </a:pPr>
            <a:r>
              <a:rPr lang="en-US" dirty="0"/>
              <a:t>	</a:t>
            </a:r>
            <a:r>
              <a:rPr lang="en-US" dirty="0" err="1"/>
              <a:t>cout</a:t>
            </a:r>
            <a:r>
              <a:rPr lang="en-US" dirty="0"/>
              <a:t> &lt;&lt; "here 2 "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 defTabSz="458788">
              <a:spcBef>
                <a:spcPts val="200"/>
              </a:spcBef>
            </a:pPr>
            <a:r>
              <a:rPr lang="en-US" dirty="0"/>
              <a:t>}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2B2F5BE-C2F9-4405-AE0A-1CECDDE4C03A}"/>
              </a:ext>
            </a:extLst>
          </p:cNvPr>
          <p:cNvCxnSpPr/>
          <p:nvPr/>
        </p:nvCxnSpPr>
        <p:spPr>
          <a:xfrm flipH="1">
            <a:off x="8684525" y="3461982"/>
            <a:ext cx="1510353" cy="6232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2B246F04-D856-4D69-AB10-DA031BA2771C}"/>
              </a:ext>
            </a:extLst>
          </p:cNvPr>
          <p:cNvSpPr txBox="1"/>
          <p:nvPr/>
        </p:nvSpPr>
        <p:spPr>
          <a:xfrm>
            <a:off x="9944668" y="2923373"/>
            <a:ext cx="2001671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3"/>
                </a:solidFill>
              </a:rPr>
              <a:t>Game Constructor definition (code)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E4E3BFCB-D1F8-41FE-9455-4466D6B86C9D}"/>
              </a:ext>
            </a:extLst>
          </p:cNvPr>
          <p:cNvCxnSpPr/>
          <p:nvPr/>
        </p:nvCxnSpPr>
        <p:spPr>
          <a:xfrm flipH="1" flipV="1">
            <a:off x="8561696" y="4631140"/>
            <a:ext cx="1724167" cy="3957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31E4250A-FE1F-447F-B5BA-55961CECE8C9}"/>
              </a:ext>
            </a:extLst>
          </p:cNvPr>
          <p:cNvSpPr txBox="1"/>
          <p:nvPr/>
        </p:nvSpPr>
        <p:spPr>
          <a:xfrm>
            <a:off x="9908275" y="4741838"/>
            <a:ext cx="2210937" cy="107721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3"/>
                </a:solidFill>
              </a:rPr>
              <a:t>This initializes p1 (and then p2) by calling the Player’s constructor code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16E6225-C632-4C08-8D12-AAD335115169}"/>
              </a:ext>
            </a:extLst>
          </p:cNvPr>
          <p:cNvSpPr txBox="1">
            <a:spLocks/>
          </p:cNvSpPr>
          <p:nvPr/>
        </p:nvSpPr>
        <p:spPr>
          <a:xfrm>
            <a:off x="1920240" y="2312276"/>
            <a:ext cx="3707187" cy="365150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109728" tIns="109728" rIns="109728" bIns="91440" rtlCol="0">
            <a:normAutofit fontScale="70000" lnSpcReduction="20000"/>
          </a:bodyPr>
          <a:lstStyle>
            <a:lvl1pPr marL="0" indent="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800" b="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8788">
              <a:spcBef>
                <a:spcPts val="200"/>
              </a:spcBef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#include "Player.hpp"</a:t>
            </a:r>
          </a:p>
          <a:p>
            <a:pPr defTabSz="458788">
              <a:spcBef>
                <a:spcPts val="200"/>
              </a:spcBef>
            </a:pPr>
            <a:r>
              <a:rPr lang="en-US" dirty="0">
                <a:solidFill>
                  <a:schemeClr val="bg1"/>
                </a:solidFill>
              </a:rPr>
              <a:t>using namespace std;</a:t>
            </a:r>
          </a:p>
          <a:p>
            <a:pPr defTabSz="458788">
              <a:spcBef>
                <a:spcPts val="200"/>
              </a:spcBef>
            </a:pPr>
            <a:endParaRPr lang="en-US" dirty="0">
              <a:solidFill>
                <a:schemeClr val="bg1"/>
              </a:solidFill>
            </a:endParaRPr>
          </a:p>
          <a:p>
            <a:pPr defTabSz="458788">
              <a:spcBef>
                <a:spcPts val="200"/>
              </a:spcBef>
            </a:pPr>
            <a:endParaRPr lang="en-US" dirty="0">
              <a:solidFill>
                <a:schemeClr val="bg1"/>
              </a:solidFill>
            </a:endParaRPr>
          </a:p>
          <a:p>
            <a:pPr defTabSz="458788">
              <a:spcBef>
                <a:spcPts val="200"/>
              </a:spcBef>
            </a:pPr>
            <a:r>
              <a:rPr lang="en-US" dirty="0">
                <a:solidFill>
                  <a:schemeClr val="bg1"/>
                </a:solidFill>
              </a:rPr>
              <a:t>class Game {</a:t>
            </a:r>
          </a:p>
          <a:p>
            <a:pPr defTabSz="458788">
              <a:spcBef>
                <a:spcPts val="200"/>
              </a:spcBef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	Player p1;</a:t>
            </a:r>
          </a:p>
          <a:p>
            <a:pPr defTabSz="458788">
              <a:spcBef>
                <a:spcPts val="200"/>
              </a:spcBef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	Player p2;</a:t>
            </a:r>
          </a:p>
          <a:p>
            <a:pPr defTabSz="458788">
              <a:spcBef>
                <a:spcPts val="200"/>
              </a:spcBef>
            </a:pPr>
            <a:r>
              <a:rPr lang="en-US" dirty="0">
                <a:solidFill>
                  <a:schemeClr val="bg1"/>
                </a:solidFill>
              </a:rPr>
              <a:t>	int </a:t>
            </a:r>
            <a:r>
              <a:rPr lang="en-US" dirty="0" err="1">
                <a:solidFill>
                  <a:schemeClr val="bg1"/>
                </a:solidFill>
              </a:rPr>
              <a:t>numrealplayers</a:t>
            </a:r>
            <a:r>
              <a:rPr lang="en-US" dirty="0">
                <a:solidFill>
                  <a:schemeClr val="bg1"/>
                </a:solidFill>
              </a:rPr>
              <a:t>;</a:t>
            </a:r>
          </a:p>
          <a:p>
            <a:pPr defTabSz="458788">
              <a:spcBef>
                <a:spcPts val="200"/>
              </a:spcBef>
            </a:pPr>
            <a:r>
              <a:rPr lang="en-US" dirty="0">
                <a:solidFill>
                  <a:schemeClr val="bg1"/>
                </a:solidFill>
              </a:rPr>
              <a:t>public:</a:t>
            </a:r>
          </a:p>
          <a:p>
            <a:pPr defTabSz="458788">
              <a:spcBef>
                <a:spcPts val="200"/>
              </a:spcBef>
            </a:pPr>
            <a:r>
              <a:rPr lang="en-US" dirty="0">
                <a:solidFill>
                  <a:schemeClr val="bg1"/>
                </a:solidFill>
              </a:rPr>
              <a:t>	Game();</a:t>
            </a:r>
          </a:p>
          <a:p>
            <a:pPr defTabSz="458788">
              <a:spcBef>
                <a:spcPts val="200"/>
              </a:spcBef>
            </a:pPr>
            <a:r>
              <a:rPr lang="en-US" dirty="0">
                <a:solidFill>
                  <a:schemeClr val="bg1"/>
                </a:solidFill>
              </a:rPr>
              <a:t>	Game(int </a:t>
            </a:r>
            <a:r>
              <a:rPr lang="en-US" dirty="0" err="1">
                <a:solidFill>
                  <a:schemeClr val="bg1"/>
                </a:solidFill>
              </a:rPr>
              <a:t>numrealplayers</a:t>
            </a:r>
            <a:r>
              <a:rPr lang="en-US" dirty="0">
                <a:solidFill>
                  <a:schemeClr val="bg1"/>
                </a:solidFill>
              </a:rPr>
              <a:t>);</a:t>
            </a:r>
          </a:p>
          <a:p>
            <a:pPr defTabSz="458788">
              <a:spcBef>
                <a:spcPts val="200"/>
              </a:spcBef>
            </a:pPr>
            <a:r>
              <a:rPr lang="en-US" dirty="0">
                <a:solidFill>
                  <a:schemeClr val="bg1"/>
                </a:solidFill>
              </a:rPr>
              <a:t>	void </a:t>
            </a:r>
            <a:r>
              <a:rPr lang="en-US" dirty="0" err="1">
                <a:solidFill>
                  <a:schemeClr val="bg1"/>
                </a:solidFill>
              </a:rPr>
              <a:t>playGame</a:t>
            </a:r>
            <a:r>
              <a:rPr lang="en-US" dirty="0">
                <a:solidFill>
                  <a:schemeClr val="bg1"/>
                </a:solidFill>
              </a:rPr>
              <a:t>();</a:t>
            </a:r>
          </a:p>
          <a:p>
            <a:pPr defTabSz="458788">
              <a:spcBef>
                <a:spcPts val="200"/>
              </a:spcBef>
            </a:pPr>
            <a:r>
              <a:rPr lang="en-US" dirty="0">
                <a:solidFill>
                  <a:schemeClr val="bg1"/>
                </a:solidFill>
              </a:rPr>
              <a:t>};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ACE8939-798F-4EBC-957F-ED98D40E422B}"/>
              </a:ext>
            </a:extLst>
          </p:cNvPr>
          <p:cNvCxnSpPr/>
          <p:nvPr/>
        </p:nvCxnSpPr>
        <p:spPr>
          <a:xfrm flipV="1">
            <a:off x="3330054" y="4258101"/>
            <a:ext cx="3193576" cy="6550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F5CFA0A-BC27-4729-84D1-C38B049FBEE3}"/>
              </a:ext>
            </a:extLst>
          </p:cNvPr>
          <p:cNvCxnSpPr>
            <a:stCxn id="9" idx="1"/>
          </p:cNvCxnSpPr>
          <p:nvPr/>
        </p:nvCxnSpPr>
        <p:spPr>
          <a:xfrm flipH="1">
            <a:off x="9043916" y="5280447"/>
            <a:ext cx="864359" cy="467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FA6624EA-161D-43F8-884A-F200159EBD01}"/>
              </a:ext>
            </a:extLst>
          </p:cNvPr>
          <p:cNvSpPr txBox="1"/>
          <p:nvPr/>
        </p:nvSpPr>
        <p:spPr>
          <a:xfrm>
            <a:off x="6305266" y="2070737"/>
            <a:ext cx="1321196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Game.cpp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2F0459D-3FF7-45F6-B4BA-60ED795FE01A}"/>
              </a:ext>
            </a:extLst>
          </p:cNvPr>
          <p:cNvSpPr txBox="1"/>
          <p:nvPr/>
        </p:nvSpPr>
        <p:spPr>
          <a:xfrm>
            <a:off x="1811057" y="2029380"/>
            <a:ext cx="1346844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Game.hpp</a:t>
            </a:r>
          </a:p>
        </p:txBody>
      </p:sp>
    </p:spTree>
    <p:extLst>
      <p:ext uri="{BB962C8B-B14F-4D97-AF65-F5344CB8AC3E}">
        <p14:creationId xmlns:p14="http://schemas.microsoft.com/office/powerpoint/2010/main" val="4072955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8BAAD-8FBE-4D84-BCC0-351DB5CC3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9725" y="442220"/>
            <a:ext cx="9931087" cy="1345269"/>
          </a:xfrm>
        </p:spPr>
        <p:txBody>
          <a:bodyPr>
            <a:normAutofit/>
          </a:bodyPr>
          <a:lstStyle/>
          <a:p>
            <a:r>
              <a:rPr lang="en-US" dirty="0"/>
              <a:t>Example: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B881A27-EB5D-4F40-A6FD-946EDCA23FD1}"/>
              </a:ext>
            </a:extLst>
          </p:cNvPr>
          <p:cNvSpPr/>
          <p:nvPr/>
        </p:nvSpPr>
        <p:spPr>
          <a:xfrm>
            <a:off x="614149" y="2210937"/>
            <a:ext cx="10731690" cy="1046329"/>
          </a:xfrm>
          <a:prstGeom prst="round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EAF5FB7-A336-4545-B4F7-9C887B4CA580}"/>
              </a:ext>
            </a:extLst>
          </p:cNvPr>
          <p:cNvSpPr/>
          <p:nvPr/>
        </p:nvSpPr>
        <p:spPr>
          <a:xfrm>
            <a:off x="595952" y="3441511"/>
            <a:ext cx="10731690" cy="132155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1AB7A91-B560-4B5C-8E8E-B97708676145}"/>
              </a:ext>
            </a:extLst>
          </p:cNvPr>
          <p:cNvSpPr/>
          <p:nvPr/>
        </p:nvSpPr>
        <p:spPr>
          <a:xfrm>
            <a:off x="595952" y="5327176"/>
            <a:ext cx="10731690" cy="112044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608CFA-BC36-400A-BF59-9AFA9B647D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9725" y="2242782"/>
            <a:ext cx="10404144" cy="4172997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Student: </a:t>
            </a:r>
          </a:p>
          <a:p>
            <a:r>
              <a:rPr lang="en-US" dirty="0"/>
              <a:t>Possible fields: you’d want </a:t>
            </a:r>
            <a:r>
              <a:rPr lang="en-US" dirty="0">
                <a:solidFill>
                  <a:srgbClr val="C00000"/>
                </a:solidFill>
              </a:rPr>
              <a:t>last name</a:t>
            </a:r>
            <a:r>
              <a:rPr lang="en-US" dirty="0"/>
              <a:t>, </a:t>
            </a:r>
            <a:r>
              <a:rPr lang="en-US" dirty="0">
                <a:solidFill>
                  <a:srgbClr val="C00000"/>
                </a:solidFill>
              </a:rPr>
              <a:t>first name</a:t>
            </a:r>
            <a:r>
              <a:rPr lang="en-US" dirty="0"/>
              <a:t>, </a:t>
            </a:r>
            <a:r>
              <a:rPr lang="en-US" dirty="0">
                <a:solidFill>
                  <a:srgbClr val="C00000"/>
                </a:solidFill>
              </a:rPr>
              <a:t>id</a:t>
            </a:r>
            <a:r>
              <a:rPr lang="en-US" dirty="0"/>
              <a:t>, </a:t>
            </a:r>
            <a:r>
              <a:rPr lang="en-US" dirty="0">
                <a:solidFill>
                  <a:srgbClr val="C00000"/>
                </a:solidFill>
              </a:rPr>
              <a:t>year,</a:t>
            </a:r>
            <a:r>
              <a:rPr lang="en-US" dirty="0"/>
              <a:t> </a:t>
            </a:r>
            <a:r>
              <a:rPr lang="en-US" dirty="0">
                <a:solidFill>
                  <a:srgbClr val="C00000"/>
                </a:solidFill>
              </a:rPr>
              <a:t>major</a:t>
            </a:r>
            <a:r>
              <a:rPr lang="en-US" dirty="0"/>
              <a:t> for fields, </a:t>
            </a:r>
          </a:p>
          <a:p>
            <a:r>
              <a:rPr lang="en-US" dirty="0"/>
              <a:t>Possible functions: You might want </a:t>
            </a:r>
            <a:r>
              <a:rPr lang="en-US" dirty="0" err="1">
                <a:solidFill>
                  <a:srgbClr val="C00000"/>
                </a:solidFill>
              </a:rPr>
              <a:t>getName</a:t>
            </a:r>
            <a:r>
              <a:rPr lang="en-US" dirty="0"/>
              <a:t>, </a:t>
            </a:r>
            <a:r>
              <a:rPr lang="en-US" dirty="0" err="1">
                <a:solidFill>
                  <a:srgbClr val="C00000"/>
                </a:solidFill>
              </a:rPr>
              <a:t>getMajor</a:t>
            </a:r>
            <a:r>
              <a:rPr lang="en-US" dirty="0"/>
              <a:t>, </a:t>
            </a:r>
            <a:r>
              <a:rPr lang="en-US" dirty="0" err="1">
                <a:solidFill>
                  <a:srgbClr val="C00000"/>
                </a:solidFill>
              </a:rPr>
              <a:t>getID</a:t>
            </a:r>
            <a:r>
              <a:rPr lang="en-US" dirty="0"/>
              <a:t> for functions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1"/>
                </a:solidFill>
              </a:rPr>
              <a:t>Game: </a:t>
            </a:r>
            <a:endParaRPr lang="en-US" dirty="0"/>
          </a:p>
          <a:p>
            <a:r>
              <a:rPr lang="en-US" dirty="0"/>
              <a:t>Possible Fields: </a:t>
            </a:r>
            <a:r>
              <a:rPr lang="en-US" dirty="0" err="1">
                <a:solidFill>
                  <a:schemeClr val="accent1"/>
                </a:solidFill>
              </a:rPr>
              <a:t>num_of_players</a:t>
            </a:r>
            <a:r>
              <a:rPr lang="en-US" dirty="0"/>
              <a:t>, </a:t>
            </a:r>
            <a:r>
              <a:rPr lang="en-US" dirty="0">
                <a:solidFill>
                  <a:schemeClr val="accent1"/>
                </a:solidFill>
              </a:rPr>
              <a:t>board</a:t>
            </a:r>
            <a:r>
              <a:rPr lang="en-US" dirty="0"/>
              <a:t>, </a:t>
            </a:r>
            <a:r>
              <a:rPr lang="en-US" dirty="0">
                <a:solidFill>
                  <a:schemeClr val="accent1"/>
                </a:solidFill>
              </a:rPr>
              <a:t>score</a:t>
            </a:r>
            <a:r>
              <a:rPr lang="en-US" dirty="0"/>
              <a:t>, maybe </a:t>
            </a:r>
            <a:r>
              <a:rPr lang="en-US" dirty="0" err="1">
                <a:solidFill>
                  <a:schemeClr val="accent1"/>
                </a:solidFill>
              </a:rPr>
              <a:t>which_players_turn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/>
              <a:t>as fields </a:t>
            </a:r>
          </a:p>
          <a:p>
            <a:r>
              <a:rPr lang="en-US" dirty="0"/>
              <a:t>Possible functions: </a:t>
            </a:r>
            <a:r>
              <a:rPr lang="en-US" dirty="0" err="1">
                <a:solidFill>
                  <a:schemeClr val="accent1"/>
                </a:solidFill>
              </a:rPr>
              <a:t>playGame</a:t>
            </a:r>
            <a:r>
              <a:rPr lang="en-US" dirty="0"/>
              <a:t>, </a:t>
            </a:r>
            <a:r>
              <a:rPr lang="en-US" dirty="0" err="1">
                <a:solidFill>
                  <a:schemeClr val="accent1"/>
                </a:solidFill>
              </a:rPr>
              <a:t>playTurn</a:t>
            </a:r>
            <a:r>
              <a:rPr lang="en-US" dirty="0">
                <a:solidFill>
                  <a:schemeClr val="accent1"/>
                </a:solidFill>
              </a:rPr>
              <a:t>, </a:t>
            </a:r>
            <a:r>
              <a:rPr lang="en-US" dirty="0" err="1">
                <a:solidFill>
                  <a:schemeClr val="accent1"/>
                </a:solidFill>
              </a:rPr>
              <a:t>see_if_won</a:t>
            </a:r>
            <a:r>
              <a:rPr lang="en-US" dirty="0"/>
              <a:t>, </a:t>
            </a:r>
            <a:r>
              <a:rPr lang="en-US" dirty="0" err="1">
                <a:solidFill>
                  <a:schemeClr val="accent1"/>
                </a:solidFill>
              </a:rPr>
              <a:t>see_if_lost</a:t>
            </a:r>
            <a:r>
              <a:rPr lang="en-US" dirty="0"/>
              <a:t>, </a:t>
            </a:r>
            <a:r>
              <a:rPr lang="en-US" dirty="0" err="1">
                <a:solidFill>
                  <a:schemeClr val="accent1"/>
                </a:solidFill>
              </a:rPr>
              <a:t>reset_board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/>
              <a:t>(these are just possible functions – it would really depend on the game</a:t>
            </a:r>
          </a:p>
          <a:p>
            <a:endParaRPr lang="en-US" dirty="0"/>
          </a:p>
          <a:p>
            <a:r>
              <a:rPr lang="en-US" b="1" i="1" dirty="0"/>
              <a:t>You’ve used a pre-defined complex type in strings (remember python??):</a:t>
            </a:r>
          </a:p>
          <a:p>
            <a:r>
              <a:rPr lang="en-US" b="1" dirty="0">
                <a:solidFill>
                  <a:srgbClr val="00B050"/>
                </a:solidFill>
              </a:rPr>
              <a:t>String: </a:t>
            </a:r>
          </a:p>
          <a:p>
            <a:r>
              <a:rPr lang="en-US" dirty="0"/>
              <a:t>Fields: </a:t>
            </a:r>
            <a:r>
              <a:rPr lang="en-US" dirty="0">
                <a:solidFill>
                  <a:srgbClr val="00B050"/>
                </a:solidFill>
              </a:rPr>
              <a:t>length</a:t>
            </a:r>
            <a:r>
              <a:rPr lang="en-US" dirty="0"/>
              <a:t> is a field</a:t>
            </a:r>
          </a:p>
          <a:p>
            <a:r>
              <a:rPr lang="en-US" dirty="0"/>
              <a:t>Functions: </a:t>
            </a:r>
            <a:r>
              <a:rPr lang="en-US" dirty="0">
                <a:solidFill>
                  <a:srgbClr val="00B050"/>
                </a:solidFill>
              </a:rPr>
              <a:t>reverse, lower, upper, find </a:t>
            </a:r>
            <a:r>
              <a:rPr lang="en-US" dirty="0"/>
              <a:t>(finds a letter), </a:t>
            </a:r>
            <a:r>
              <a:rPr lang="en-US" dirty="0">
                <a:solidFill>
                  <a:srgbClr val="00B050"/>
                </a:solidFill>
              </a:rPr>
              <a:t>replace</a:t>
            </a:r>
            <a:r>
              <a:rPr lang="en-US" dirty="0"/>
              <a:t> (replaces a letter), etc.</a:t>
            </a:r>
          </a:p>
        </p:txBody>
      </p:sp>
    </p:spTree>
    <p:extLst>
      <p:ext uri="{BB962C8B-B14F-4D97-AF65-F5344CB8AC3E}">
        <p14:creationId xmlns:p14="http://schemas.microsoft.com/office/powerpoint/2010/main" val="29870634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DB84A-53EA-472B-A244-8E4AB5086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95" y="-88789"/>
            <a:ext cx="8916148" cy="123520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Calling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Player </a:t>
            </a:r>
            <a:r>
              <a:rPr lang="en-US" dirty="0"/>
              <a:t>methods (functions) inside of the </a:t>
            </a:r>
            <a:r>
              <a:rPr lang="en-US" dirty="0">
                <a:solidFill>
                  <a:schemeClr val="tx2">
                    <a:lumMod val="50000"/>
                    <a:lumOff val="50000"/>
                  </a:schemeClr>
                </a:solidFill>
              </a:rPr>
              <a:t>Game</a:t>
            </a:r>
            <a:r>
              <a:rPr lang="en-US" dirty="0"/>
              <a:t>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535C72-E133-4EBF-AF0D-76C84E75E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2153" y="1038944"/>
            <a:ext cx="8457060" cy="5734895"/>
          </a:xfrm>
          <a:solidFill>
            <a:schemeClr val="tx2">
              <a:lumMod val="25000"/>
              <a:lumOff val="75000"/>
            </a:schemeClr>
          </a:solidFill>
        </p:spPr>
        <p:txBody>
          <a:bodyPr>
            <a:noAutofit/>
          </a:bodyPr>
          <a:lstStyle/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void Game::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playGame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() {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"here 5 " &lt;&lt; 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bool play = true;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while (play) {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&lt;&lt;"***************************"&lt;&lt;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char c1 = </a:t>
            </a:r>
            <a:r>
              <a:rPr lang="en-US" sz="1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p1.getRPS();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char c2 = </a:t>
            </a:r>
            <a:r>
              <a:rPr lang="en-US" sz="1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p2.getRPS();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</a:t>
            </a:r>
            <a:r>
              <a:rPr lang="en-US" sz="1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p1.firstname 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&lt;&lt; " " &lt;&lt; </a:t>
            </a:r>
            <a:r>
              <a:rPr lang="en-US" sz="1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p1.lastname 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&lt;&lt; ": " &lt;&lt; c1 &lt;&lt; 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</a:t>
            </a:r>
            <a:r>
              <a:rPr lang="en-US" sz="1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p2.firstname 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&lt;&lt; " " &lt;&lt; </a:t>
            </a:r>
            <a:r>
              <a:rPr lang="en-US" sz="1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p2.lastname 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&lt;&lt; ": " &lt;&lt; c2 &lt;&lt; 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if (c1 == c2) {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"Tie!!  Both guessed: "&lt;&lt;c1&lt;&lt;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}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else if (((c1 == 'R') &amp;&amp; (c2 =='S')) || ((c1 == 'P') &amp;&amp; (c2 == 'R')) || ((c1 == 'S') &amp;&amp; (c2 == 'P'))) {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1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p1.wins++;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"Winner: ";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1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p1.printPlayer();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}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else {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1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p2.wins++;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"Winner: ";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1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p2.printPlayer();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}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"Play Again? (Y or N)  ";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char c3;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cin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&gt;&gt;c3;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if (c3 == 'N') {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"Thanks for playing!" &lt;&lt; 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play = false;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&lt;&lt;"**********************"&lt;&lt;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}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}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"here 6 " &lt;&lt; 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2B2F5BE-C2F9-4405-AE0A-1CECDDE4C03A}"/>
              </a:ext>
            </a:extLst>
          </p:cNvPr>
          <p:cNvCxnSpPr>
            <a:cxnSpLocks/>
          </p:cNvCxnSpPr>
          <p:nvPr/>
        </p:nvCxnSpPr>
        <p:spPr>
          <a:xfrm flipH="1">
            <a:off x="6441743" y="1971082"/>
            <a:ext cx="3466532" cy="1716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2B246F04-D856-4D69-AB10-DA031BA2771C}"/>
              </a:ext>
            </a:extLst>
          </p:cNvPr>
          <p:cNvSpPr txBox="1"/>
          <p:nvPr/>
        </p:nvSpPr>
        <p:spPr>
          <a:xfrm>
            <a:off x="9953767" y="1632550"/>
            <a:ext cx="2001671" cy="132343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3"/>
                </a:solidFill>
              </a:rPr>
              <a:t>Calling methods (functions) that are part of the Player variable’s class 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E4E3BFCB-D1F8-41FE-9455-4466D6B86C9D}"/>
              </a:ext>
            </a:extLst>
          </p:cNvPr>
          <p:cNvCxnSpPr>
            <a:cxnSpLocks/>
          </p:cNvCxnSpPr>
          <p:nvPr/>
        </p:nvCxnSpPr>
        <p:spPr>
          <a:xfrm flipH="1" flipV="1">
            <a:off x="6282519" y="2483893"/>
            <a:ext cx="4003344" cy="2543032"/>
          </a:xfrm>
          <a:prstGeom prst="straightConnector1">
            <a:avLst/>
          </a:prstGeom>
          <a:ln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31E4250A-FE1F-447F-B5BA-55961CECE8C9}"/>
              </a:ext>
            </a:extLst>
          </p:cNvPr>
          <p:cNvSpPr txBox="1"/>
          <p:nvPr/>
        </p:nvSpPr>
        <p:spPr>
          <a:xfrm>
            <a:off x="9908275" y="4741838"/>
            <a:ext cx="2210937" cy="107721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3"/>
                </a:solidFill>
              </a:rPr>
              <a:t>Accessing fields that are part of the Player variable’s class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16E6225-C632-4C08-8D12-AAD335115169}"/>
              </a:ext>
            </a:extLst>
          </p:cNvPr>
          <p:cNvSpPr txBox="1">
            <a:spLocks/>
          </p:cNvSpPr>
          <p:nvPr/>
        </p:nvSpPr>
        <p:spPr>
          <a:xfrm>
            <a:off x="181972" y="1971082"/>
            <a:ext cx="3370996" cy="365150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109728" tIns="109728" rIns="109728" bIns="91440" rtlCol="0">
            <a:normAutofit fontScale="70000" lnSpcReduction="20000"/>
          </a:bodyPr>
          <a:lstStyle>
            <a:lvl1pPr marL="0" indent="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800" b="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8788">
              <a:spcBef>
                <a:spcPts val="200"/>
              </a:spcBef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#include "Player.hpp"</a:t>
            </a:r>
          </a:p>
          <a:p>
            <a:pPr defTabSz="458788">
              <a:spcBef>
                <a:spcPts val="200"/>
              </a:spcBef>
            </a:pPr>
            <a:r>
              <a:rPr lang="en-US" dirty="0">
                <a:solidFill>
                  <a:schemeClr val="bg1"/>
                </a:solidFill>
              </a:rPr>
              <a:t>using namespace std;</a:t>
            </a:r>
          </a:p>
          <a:p>
            <a:pPr defTabSz="458788">
              <a:spcBef>
                <a:spcPts val="200"/>
              </a:spcBef>
            </a:pPr>
            <a:endParaRPr lang="en-US" dirty="0">
              <a:solidFill>
                <a:schemeClr val="bg1"/>
              </a:solidFill>
            </a:endParaRPr>
          </a:p>
          <a:p>
            <a:pPr defTabSz="458788">
              <a:spcBef>
                <a:spcPts val="200"/>
              </a:spcBef>
            </a:pPr>
            <a:endParaRPr lang="en-US" dirty="0">
              <a:solidFill>
                <a:schemeClr val="bg1"/>
              </a:solidFill>
            </a:endParaRPr>
          </a:p>
          <a:p>
            <a:pPr defTabSz="458788">
              <a:spcBef>
                <a:spcPts val="200"/>
              </a:spcBef>
            </a:pPr>
            <a:r>
              <a:rPr lang="en-US" dirty="0">
                <a:solidFill>
                  <a:schemeClr val="bg1"/>
                </a:solidFill>
              </a:rPr>
              <a:t>class Game {</a:t>
            </a:r>
          </a:p>
          <a:p>
            <a:pPr defTabSz="458788">
              <a:spcBef>
                <a:spcPts val="200"/>
              </a:spcBef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	Player p1;</a:t>
            </a:r>
          </a:p>
          <a:p>
            <a:pPr defTabSz="458788">
              <a:spcBef>
                <a:spcPts val="200"/>
              </a:spcBef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	Player p2;</a:t>
            </a:r>
          </a:p>
          <a:p>
            <a:pPr defTabSz="458788">
              <a:spcBef>
                <a:spcPts val="200"/>
              </a:spcBef>
            </a:pPr>
            <a:r>
              <a:rPr lang="en-US" dirty="0">
                <a:solidFill>
                  <a:schemeClr val="bg1"/>
                </a:solidFill>
              </a:rPr>
              <a:t>	int </a:t>
            </a:r>
            <a:r>
              <a:rPr lang="en-US" dirty="0" err="1">
                <a:solidFill>
                  <a:schemeClr val="bg1"/>
                </a:solidFill>
              </a:rPr>
              <a:t>numrealplayers</a:t>
            </a:r>
            <a:r>
              <a:rPr lang="en-US" dirty="0">
                <a:solidFill>
                  <a:schemeClr val="bg1"/>
                </a:solidFill>
              </a:rPr>
              <a:t>;</a:t>
            </a:r>
          </a:p>
          <a:p>
            <a:pPr defTabSz="458788">
              <a:spcBef>
                <a:spcPts val="200"/>
              </a:spcBef>
            </a:pPr>
            <a:r>
              <a:rPr lang="en-US" dirty="0">
                <a:solidFill>
                  <a:schemeClr val="bg1"/>
                </a:solidFill>
              </a:rPr>
              <a:t>public:</a:t>
            </a:r>
          </a:p>
          <a:p>
            <a:pPr defTabSz="458788">
              <a:spcBef>
                <a:spcPts val="200"/>
              </a:spcBef>
            </a:pPr>
            <a:r>
              <a:rPr lang="en-US" dirty="0">
                <a:solidFill>
                  <a:schemeClr val="bg1"/>
                </a:solidFill>
              </a:rPr>
              <a:t>	Game();</a:t>
            </a:r>
          </a:p>
          <a:p>
            <a:pPr defTabSz="458788">
              <a:spcBef>
                <a:spcPts val="200"/>
              </a:spcBef>
            </a:pPr>
            <a:r>
              <a:rPr lang="en-US" dirty="0">
                <a:solidFill>
                  <a:schemeClr val="bg1"/>
                </a:solidFill>
              </a:rPr>
              <a:t>	Game(int </a:t>
            </a:r>
            <a:r>
              <a:rPr lang="en-US" dirty="0" err="1">
                <a:solidFill>
                  <a:schemeClr val="bg1"/>
                </a:solidFill>
              </a:rPr>
              <a:t>numrealplayers</a:t>
            </a:r>
            <a:r>
              <a:rPr lang="en-US" dirty="0">
                <a:solidFill>
                  <a:schemeClr val="bg1"/>
                </a:solidFill>
              </a:rPr>
              <a:t>);</a:t>
            </a:r>
          </a:p>
          <a:p>
            <a:pPr defTabSz="458788">
              <a:spcBef>
                <a:spcPts val="200"/>
              </a:spcBef>
            </a:pPr>
            <a:r>
              <a:rPr lang="en-US" dirty="0">
                <a:solidFill>
                  <a:schemeClr val="bg1"/>
                </a:solidFill>
              </a:rPr>
              <a:t>	void </a:t>
            </a:r>
            <a:r>
              <a:rPr lang="en-US" dirty="0" err="1">
                <a:solidFill>
                  <a:schemeClr val="bg1"/>
                </a:solidFill>
              </a:rPr>
              <a:t>playGame</a:t>
            </a:r>
            <a:r>
              <a:rPr lang="en-US" dirty="0">
                <a:solidFill>
                  <a:schemeClr val="bg1"/>
                </a:solidFill>
              </a:rPr>
              <a:t>();</a:t>
            </a:r>
          </a:p>
          <a:p>
            <a:pPr defTabSz="458788">
              <a:spcBef>
                <a:spcPts val="200"/>
              </a:spcBef>
            </a:pPr>
            <a:r>
              <a:rPr lang="en-US" dirty="0">
                <a:solidFill>
                  <a:schemeClr val="bg1"/>
                </a:solidFill>
              </a:rPr>
              <a:t>};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ACE8939-798F-4EBC-957F-ED98D40E422B}"/>
              </a:ext>
            </a:extLst>
          </p:cNvPr>
          <p:cNvCxnSpPr>
            <a:cxnSpLocks/>
          </p:cNvCxnSpPr>
          <p:nvPr/>
        </p:nvCxnSpPr>
        <p:spPr>
          <a:xfrm flipV="1">
            <a:off x="1778760" y="2078551"/>
            <a:ext cx="3621204" cy="13686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F5CFA0A-BC27-4729-84D1-C38B049FBEE3}"/>
              </a:ext>
            </a:extLst>
          </p:cNvPr>
          <p:cNvCxnSpPr>
            <a:cxnSpLocks/>
          </p:cNvCxnSpPr>
          <p:nvPr/>
        </p:nvCxnSpPr>
        <p:spPr>
          <a:xfrm flipH="1" flipV="1">
            <a:off x="6018663" y="3370997"/>
            <a:ext cx="3872732" cy="1503650"/>
          </a:xfrm>
          <a:prstGeom prst="straightConnector1">
            <a:avLst/>
          </a:prstGeom>
          <a:ln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FA6624EA-161D-43F8-884A-F200159EBD01}"/>
              </a:ext>
            </a:extLst>
          </p:cNvPr>
          <p:cNvSpPr txBox="1"/>
          <p:nvPr/>
        </p:nvSpPr>
        <p:spPr>
          <a:xfrm>
            <a:off x="10686559" y="777080"/>
            <a:ext cx="1321196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Game.cpp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2F0459D-3FF7-45F6-B4BA-60ED795FE01A}"/>
              </a:ext>
            </a:extLst>
          </p:cNvPr>
          <p:cNvSpPr txBox="1"/>
          <p:nvPr/>
        </p:nvSpPr>
        <p:spPr>
          <a:xfrm>
            <a:off x="72788" y="1688186"/>
            <a:ext cx="1346844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Game.hpp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6933662-F615-4DE9-8E09-2BE7427AEAAF}"/>
              </a:ext>
            </a:extLst>
          </p:cNvPr>
          <p:cNvCxnSpPr>
            <a:cxnSpLocks/>
          </p:cNvCxnSpPr>
          <p:nvPr/>
        </p:nvCxnSpPr>
        <p:spPr>
          <a:xfrm flipH="1">
            <a:off x="6472449" y="2012283"/>
            <a:ext cx="3458572" cy="16952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9425A795-2B71-446A-A28D-C7E87A6DC4E8}"/>
              </a:ext>
            </a:extLst>
          </p:cNvPr>
          <p:cNvCxnSpPr>
            <a:cxnSpLocks/>
          </p:cNvCxnSpPr>
          <p:nvPr/>
        </p:nvCxnSpPr>
        <p:spPr>
          <a:xfrm flipH="1">
            <a:off x="6472449" y="2078551"/>
            <a:ext cx="3458572" cy="24240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68644DD-9AFA-48C2-B172-011ACD4EBAEA}"/>
              </a:ext>
            </a:extLst>
          </p:cNvPr>
          <p:cNvCxnSpPr>
            <a:cxnSpLocks/>
          </p:cNvCxnSpPr>
          <p:nvPr/>
        </p:nvCxnSpPr>
        <p:spPr>
          <a:xfrm flipH="1" flipV="1">
            <a:off x="7783771" y="2483893"/>
            <a:ext cx="2146861" cy="2239884"/>
          </a:xfrm>
          <a:prstGeom prst="straightConnector1">
            <a:avLst/>
          </a:prstGeom>
          <a:ln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0D16DB7D-F3A3-48DF-91A3-EBF5705A7006}"/>
              </a:ext>
            </a:extLst>
          </p:cNvPr>
          <p:cNvCxnSpPr>
            <a:cxnSpLocks/>
          </p:cNvCxnSpPr>
          <p:nvPr/>
        </p:nvCxnSpPr>
        <p:spPr>
          <a:xfrm flipH="1" flipV="1">
            <a:off x="6018274" y="4212609"/>
            <a:ext cx="3854928" cy="761634"/>
          </a:xfrm>
          <a:prstGeom prst="straightConnector1">
            <a:avLst/>
          </a:prstGeom>
          <a:ln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49F2357-9DE5-4762-A3B5-4C4C3718BDD9}"/>
              </a:ext>
            </a:extLst>
          </p:cNvPr>
          <p:cNvCxnSpPr>
            <a:cxnSpLocks/>
          </p:cNvCxnSpPr>
          <p:nvPr/>
        </p:nvCxnSpPr>
        <p:spPr>
          <a:xfrm flipV="1">
            <a:off x="1765112" y="2274146"/>
            <a:ext cx="3634852" cy="14812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7FEF522D-4FAE-4337-8F3A-37C1B5DA98DC}"/>
              </a:ext>
            </a:extLst>
          </p:cNvPr>
          <p:cNvCxnSpPr>
            <a:cxnSpLocks/>
            <a:stCxn id="32" idx="1"/>
          </p:cNvCxnSpPr>
          <p:nvPr/>
        </p:nvCxnSpPr>
        <p:spPr>
          <a:xfrm flipH="1">
            <a:off x="5454555" y="961746"/>
            <a:ext cx="432178" cy="2452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454C23EF-2825-464D-AF8B-4F8F4CF246D0}"/>
              </a:ext>
            </a:extLst>
          </p:cNvPr>
          <p:cNvSpPr txBox="1"/>
          <p:nvPr/>
        </p:nvSpPr>
        <p:spPr>
          <a:xfrm>
            <a:off x="5886733" y="608652"/>
            <a:ext cx="4326341" cy="706188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300" dirty="0"/>
              <a:t>Notice no input parameters – methods (functions) belonging to the Game class automatically have access to all fields in the Game class</a:t>
            </a:r>
          </a:p>
        </p:txBody>
      </p:sp>
    </p:spTree>
    <p:extLst>
      <p:ext uri="{BB962C8B-B14F-4D97-AF65-F5344CB8AC3E}">
        <p14:creationId xmlns:p14="http://schemas.microsoft.com/office/powerpoint/2010/main" val="353943540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Diagonal Corners Rounded 4">
            <a:extLst>
              <a:ext uri="{FF2B5EF4-FFF2-40B4-BE49-F238E27FC236}">
                <a16:creationId xmlns:a16="http://schemas.microsoft.com/office/drawing/2014/main" id="{F69B7316-5C8F-4734-A8BC-9D6754618298}"/>
              </a:ext>
            </a:extLst>
          </p:cNvPr>
          <p:cNvSpPr/>
          <p:nvPr/>
        </p:nvSpPr>
        <p:spPr>
          <a:xfrm>
            <a:off x="1396621" y="304800"/>
            <a:ext cx="9398758" cy="1942531"/>
          </a:xfrm>
          <a:prstGeom prst="round2Diag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5D33D3-9D0A-4F09-B5C1-D70158133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Looks complicated with all those arrows, but...</a:t>
            </a:r>
          </a:p>
        </p:txBody>
      </p:sp>
      <p:sp>
        <p:nvSpPr>
          <p:cNvPr id="4" name="Rectangle: Diagonal Corners Rounded 3">
            <a:extLst>
              <a:ext uri="{FF2B5EF4-FFF2-40B4-BE49-F238E27FC236}">
                <a16:creationId xmlns:a16="http://schemas.microsoft.com/office/drawing/2014/main" id="{3804CCDC-5B5F-4605-ABB9-3141E9A0E0B6}"/>
              </a:ext>
            </a:extLst>
          </p:cNvPr>
          <p:cNvSpPr/>
          <p:nvPr/>
        </p:nvSpPr>
        <p:spPr>
          <a:xfrm>
            <a:off x="1396621" y="2847832"/>
            <a:ext cx="9398758" cy="3407391"/>
          </a:xfrm>
          <a:prstGeom prst="round2Diag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A1E14D-9B80-49D7-B873-E4B3486692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0714" y="2384751"/>
            <a:ext cx="8770571" cy="3651504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en-US" sz="2400" b="1" dirty="0"/>
              <a:t>Here are the rules:</a:t>
            </a:r>
          </a:p>
          <a:p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IF you have a class AND the class has a field that’s type is of another class that you wrote:</a:t>
            </a:r>
          </a:p>
          <a:p>
            <a:pPr marL="342900" indent="-342900">
              <a:buAutoNum type="arabicParenR"/>
            </a:pPr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Include the second class’s .</a:t>
            </a:r>
            <a:r>
              <a:rPr lang="en-US" dirty="0" err="1">
                <a:solidFill>
                  <a:schemeClr val="accent3">
                    <a:lumMod val="20000"/>
                    <a:lumOff val="80000"/>
                  </a:schemeClr>
                </a:solidFill>
              </a:rPr>
              <a:t>hpp</a:t>
            </a:r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 in both the .</a:t>
            </a:r>
            <a:r>
              <a:rPr lang="en-US" dirty="0" err="1">
                <a:solidFill>
                  <a:schemeClr val="accent3">
                    <a:lumMod val="20000"/>
                    <a:lumOff val="80000"/>
                  </a:schemeClr>
                </a:solidFill>
              </a:rPr>
              <a:t>cpp</a:t>
            </a:r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 and the .</a:t>
            </a:r>
            <a:r>
              <a:rPr lang="en-US" dirty="0" err="1">
                <a:solidFill>
                  <a:schemeClr val="accent3">
                    <a:lumMod val="20000"/>
                    <a:lumOff val="80000"/>
                  </a:schemeClr>
                </a:solidFill>
              </a:rPr>
              <a:t>hpp</a:t>
            </a:r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 of the first class</a:t>
            </a:r>
          </a:p>
          <a:p>
            <a:pPr marL="342900" indent="-342900">
              <a:buAutoNum type="arabicParenR"/>
            </a:pPr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You can initialize the variables of the second class in the constructor of the first class by calling the first class’s constructor</a:t>
            </a:r>
          </a:p>
          <a:p>
            <a:pPr marL="342900" indent="-342900">
              <a:buAutoNum type="arabicParenR"/>
            </a:pPr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To call any methods of the second class, use the </a:t>
            </a:r>
            <a:r>
              <a:rPr lang="en-US" dirty="0" err="1">
                <a:solidFill>
                  <a:schemeClr val="accent3">
                    <a:lumMod val="20000"/>
                    <a:lumOff val="80000"/>
                  </a:schemeClr>
                </a:solidFill>
              </a:rPr>
              <a:t>variable.methodname</a:t>
            </a:r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()</a:t>
            </a:r>
          </a:p>
          <a:p>
            <a:pPr marL="342900" indent="-342900">
              <a:buAutoNum type="arabicParenR"/>
            </a:pPr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To call any field of the second class, use the </a:t>
            </a:r>
            <a:r>
              <a:rPr lang="en-US" dirty="0" err="1">
                <a:solidFill>
                  <a:schemeClr val="accent3">
                    <a:lumMod val="20000"/>
                    <a:lumOff val="80000"/>
                  </a:schemeClr>
                </a:solidFill>
              </a:rPr>
              <a:t>variable.fieldname</a:t>
            </a:r>
            <a:endParaRPr lang="en-US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364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1D949-C81C-40B8-B63D-99D03AF50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 final thing: friends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DB22C7-340E-4A80-A7E5-9D49F79413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0573" y="2312276"/>
            <a:ext cx="6892120" cy="4103454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85000" lnSpcReduction="10000"/>
          </a:bodyPr>
          <a:lstStyle/>
          <a:p>
            <a:r>
              <a:rPr lang="en-US" b="1" dirty="0"/>
              <a:t>In the player class:</a:t>
            </a:r>
          </a:p>
          <a:p>
            <a:pPr defTabSz="458788"/>
            <a:r>
              <a:rPr lang="en-US" dirty="0" err="1">
                <a:solidFill>
                  <a:schemeClr val="accent4"/>
                </a:solidFill>
              </a:rPr>
              <a:t>Firstname</a:t>
            </a:r>
            <a:r>
              <a:rPr lang="en-US" dirty="0">
                <a:solidFill>
                  <a:schemeClr val="accent4"/>
                </a:solidFill>
              </a:rPr>
              <a:t>, </a:t>
            </a:r>
            <a:r>
              <a:rPr lang="en-US" dirty="0" err="1">
                <a:solidFill>
                  <a:schemeClr val="accent4"/>
                </a:solidFill>
              </a:rPr>
              <a:t>lastname</a:t>
            </a:r>
            <a:r>
              <a:rPr lang="en-US" dirty="0">
                <a:solidFill>
                  <a:schemeClr val="accent4"/>
                </a:solidFill>
              </a:rPr>
              <a:t>, </a:t>
            </a:r>
            <a:r>
              <a:rPr lang="en-US" dirty="0" err="1">
                <a:solidFill>
                  <a:schemeClr val="accent4"/>
                </a:solidFill>
              </a:rPr>
              <a:t>isrealperson</a:t>
            </a:r>
            <a:r>
              <a:rPr lang="en-US" dirty="0">
                <a:solidFill>
                  <a:schemeClr val="accent4"/>
                </a:solidFill>
              </a:rPr>
              <a:t>, </a:t>
            </a:r>
            <a:r>
              <a:rPr lang="en-US" dirty="0"/>
              <a:t>wins are all fields that are not public!</a:t>
            </a:r>
            <a:br>
              <a:rPr lang="en-US" dirty="0"/>
            </a:br>
            <a:r>
              <a:rPr lang="en-US" dirty="0"/>
              <a:t>	(By default, everything above the word</a:t>
            </a:r>
            <a:r>
              <a:rPr lang="en-US" dirty="0">
                <a:solidFill>
                  <a:schemeClr val="accent4"/>
                </a:solidFill>
              </a:rPr>
              <a:t> Public </a:t>
            </a:r>
            <a:r>
              <a:rPr lang="en-US" dirty="0"/>
              <a:t>is 	</a:t>
            </a:r>
            <a:r>
              <a:rPr lang="en-US" b="1" dirty="0"/>
              <a:t>private</a:t>
            </a:r>
            <a:r>
              <a:rPr lang="en-US" dirty="0"/>
              <a:t>.  Everything below the word </a:t>
            </a:r>
            <a:r>
              <a:rPr lang="en-US" dirty="0">
                <a:solidFill>
                  <a:schemeClr val="accent4"/>
                </a:solidFill>
              </a:rPr>
              <a:t>Public</a:t>
            </a:r>
            <a:r>
              <a:rPr lang="en-US" dirty="0"/>
              <a:t> is </a:t>
            </a:r>
            <a:r>
              <a:rPr lang="en-US" b="1" dirty="0"/>
              <a:t>public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/>
              <a:t>If something is private, then inside the Game class you can’t use them!!!</a:t>
            </a:r>
          </a:p>
          <a:p>
            <a:endParaRPr lang="en-US" dirty="0"/>
          </a:p>
          <a:p>
            <a:r>
              <a:rPr lang="en-US" b="1" i="1" dirty="0"/>
              <a:t>Unless…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8BAE79-8F0D-46B9-A5D6-AAA362E7D9D2}"/>
              </a:ext>
            </a:extLst>
          </p:cNvPr>
          <p:cNvSpPr txBox="1"/>
          <p:nvPr/>
        </p:nvSpPr>
        <p:spPr>
          <a:xfrm>
            <a:off x="213968" y="2922466"/>
            <a:ext cx="4558200" cy="34932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300" dirty="0"/>
              <a:t>class Player{</a:t>
            </a:r>
          </a:p>
          <a:p>
            <a:r>
              <a:rPr lang="en-US" sz="1300" dirty="0"/>
              <a:t>	string </a:t>
            </a:r>
            <a:r>
              <a:rPr lang="en-US" sz="1300" dirty="0" err="1"/>
              <a:t>firstname</a:t>
            </a:r>
            <a:r>
              <a:rPr lang="en-US" sz="1300" dirty="0"/>
              <a:t>;</a:t>
            </a:r>
          </a:p>
          <a:p>
            <a:r>
              <a:rPr lang="en-US" sz="1300" dirty="0"/>
              <a:t>	string </a:t>
            </a:r>
            <a:r>
              <a:rPr lang="en-US" sz="1300" dirty="0" err="1"/>
              <a:t>lastname</a:t>
            </a:r>
            <a:r>
              <a:rPr lang="en-US" sz="1300" dirty="0"/>
              <a:t>;</a:t>
            </a:r>
          </a:p>
          <a:p>
            <a:r>
              <a:rPr lang="en-US" sz="1300" dirty="0"/>
              <a:t>	bool </a:t>
            </a:r>
            <a:r>
              <a:rPr lang="en-US" sz="1300" dirty="0" err="1"/>
              <a:t>isrealperson</a:t>
            </a:r>
            <a:r>
              <a:rPr lang="en-US" sz="1300" dirty="0"/>
              <a:t>;  </a:t>
            </a:r>
            <a:r>
              <a:rPr lang="en-US" sz="1300" dirty="0">
                <a:solidFill>
                  <a:schemeClr val="accent3">
                    <a:lumMod val="75000"/>
                  </a:schemeClr>
                </a:solidFill>
              </a:rPr>
              <a:t>// for whether the  </a:t>
            </a:r>
          </a:p>
          <a:p>
            <a:r>
              <a:rPr lang="en-US" sz="1300" dirty="0">
                <a:solidFill>
                  <a:schemeClr val="accent3">
                    <a:lumMod val="75000"/>
                  </a:schemeClr>
                </a:solidFill>
              </a:rPr>
              <a:t>                       //player is a computer or a human</a:t>
            </a:r>
          </a:p>
          <a:p>
            <a:r>
              <a:rPr lang="en-US" sz="1300" dirty="0"/>
              <a:t>	int wins;  </a:t>
            </a:r>
            <a:r>
              <a:rPr lang="en-US" sz="1300" dirty="0">
                <a:solidFill>
                  <a:schemeClr val="accent3">
                    <a:lumMod val="75000"/>
                  </a:schemeClr>
                </a:solidFill>
              </a:rPr>
              <a:t>// for the number of wins so far</a:t>
            </a:r>
          </a:p>
          <a:p>
            <a:r>
              <a:rPr lang="en-US" sz="1300" dirty="0"/>
              <a:t>public:</a:t>
            </a:r>
          </a:p>
          <a:p>
            <a:r>
              <a:rPr lang="en-US" sz="1300" dirty="0"/>
              <a:t>	Player();  </a:t>
            </a:r>
            <a:r>
              <a:rPr lang="en-US" sz="1300" dirty="0">
                <a:solidFill>
                  <a:schemeClr val="accent3">
                    <a:lumMod val="75000"/>
                  </a:schemeClr>
                </a:solidFill>
              </a:rPr>
              <a:t>// constructor default</a:t>
            </a:r>
          </a:p>
          <a:p>
            <a:r>
              <a:rPr lang="en-US" sz="1300" dirty="0"/>
              <a:t>	Player(bool </a:t>
            </a:r>
            <a:r>
              <a:rPr lang="en-US" sz="1300" dirty="0" err="1"/>
              <a:t>isreal</a:t>
            </a:r>
            <a:r>
              <a:rPr lang="en-US" sz="1300" dirty="0"/>
              <a:t>);  </a:t>
            </a:r>
            <a:r>
              <a:rPr lang="en-US" sz="1300" dirty="0">
                <a:solidFill>
                  <a:schemeClr val="accent3">
                    <a:lumMod val="75000"/>
                  </a:schemeClr>
                </a:solidFill>
              </a:rPr>
              <a:t>//constructor override </a:t>
            </a:r>
          </a:p>
          <a:p>
            <a:r>
              <a:rPr lang="en-US" sz="1300" dirty="0">
                <a:solidFill>
                  <a:schemeClr val="accent3">
                    <a:lumMod val="75000"/>
                  </a:schemeClr>
                </a:solidFill>
              </a:rPr>
              <a:t>                 // lets you pick if the user is real or not</a:t>
            </a:r>
          </a:p>
          <a:p>
            <a:r>
              <a:rPr lang="en-US" sz="1300" dirty="0"/>
              <a:t>	Player(bool </a:t>
            </a:r>
            <a:r>
              <a:rPr lang="en-US" sz="1300" dirty="0" err="1"/>
              <a:t>isreal</a:t>
            </a:r>
            <a:r>
              <a:rPr lang="en-US" sz="1300" dirty="0"/>
              <a:t>, string </a:t>
            </a:r>
            <a:r>
              <a:rPr lang="en-US" sz="1300" dirty="0" err="1"/>
              <a:t>fn</a:t>
            </a:r>
            <a:r>
              <a:rPr lang="en-US" sz="1300" dirty="0"/>
              <a:t>, string ln);  </a:t>
            </a:r>
          </a:p>
          <a:p>
            <a:r>
              <a:rPr lang="en-US" sz="1300" dirty="0"/>
              <a:t>                       </a:t>
            </a:r>
            <a:r>
              <a:rPr lang="en-US" sz="1300" dirty="0">
                <a:solidFill>
                  <a:schemeClr val="accent3">
                    <a:lumMod val="75000"/>
                  </a:schemeClr>
                </a:solidFill>
              </a:rPr>
              <a:t>//constructor override - user real?</a:t>
            </a:r>
          </a:p>
          <a:p>
            <a:r>
              <a:rPr lang="en-US" sz="1300" dirty="0">
                <a:solidFill>
                  <a:schemeClr val="accent3">
                    <a:lumMod val="75000"/>
                  </a:schemeClr>
                </a:solidFill>
              </a:rPr>
              <a:t>	        //and lets you set first and last name</a:t>
            </a:r>
          </a:p>
          <a:p>
            <a:r>
              <a:rPr lang="en-US" sz="1300" dirty="0"/>
              <a:t>	void </a:t>
            </a:r>
            <a:r>
              <a:rPr lang="en-US" sz="1300" dirty="0" err="1"/>
              <a:t>printPlayer</a:t>
            </a:r>
            <a:r>
              <a:rPr lang="en-US" sz="1300" dirty="0"/>
              <a:t>();</a:t>
            </a:r>
          </a:p>
          <a:p>
            <a:r>
              <a:rPr lang="en-US" sz="1300" dirty="0"/>
              <a:t>	void </a:t>
            </a:r>
            <a:r>
              <a:rPr lang="en-US" sz="1300" dirty="0" err="1"/>
              <a:t>initPlayer</a:t>
            </a:r>
            <a:r>
              <a:rPr lang="en-US" sz="1300" dirty="0"/>
              <a:t>();</a:t>
            </a:r>
          </a:p>
          <a:p>
            <a:r>
              <a:rPr lang="en-US" sz="1300" dirty="0"/>
              <a:t>	char </a:t>
            </a:r>
            <a:r>
              <a:rPr lang="en-US" sz="1300" dirty="0" err="1"/>
              <a:t>getRPS</a:t>
            </a:r>
            <a:r>
              <a:rPr lang="en-US" sz="1300" dirty="0"/>
              <a:t>();</a:t>
            </a:r>
          </a:p>
          <a:p>
            <a:r>
              <a:rPr lang="en-US" sz="1300" dirty="0"/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9910846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3A64A-23BF-4F63-999F-751827621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Player class specifies that the Game class is its friend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82712A-8DC2-4D90-B152-25B6F666E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6567" y="2312276"/>
            <a:ext cx="5004244" cy="3651504"/>
          </a:xfrm>
          <a:solidFill>
            <a:schemeClr val="tx1">
              <a:lumMod val="50000"/>
              <a:lumOff val="50000"/>
            </a:schemeClr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This lets the p variables in the Game class access the private fields (</a:t>
            </a:r>
            <a:r>
              <a:rPr lang="en-US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firstname</a:t>
            </a:r>
            <a:r>
              <a:rPr lang="en-US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lastname</a:t>
            </a:r>
            <a:r>
              <a:rPr lang="en-US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isrealperson</a:t>
            </a:r>
            <a:r>
              <a:rPr lang="en-US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, wins</a:t>
            </a:r>
            <a:r>
              <a:rPr lang="en-US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87DE68B-FA45-4680-969A-F7C5384030CF}"/>
              </a:ext>
            </a:extLst>
          </p:cNvPr>
          <p:cNvSpPr txBox="1"/>
          <p:nvPr/>
        </p:nvSpPr>
        <p:spPr>
          <a:xfrm>
            <a:off x="264009" y="2776889"/>
            <a:ext cx="5132663" cy="39703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/>
              <a:t>class Player{</a:t>
            </a:r>
          </a:p>
          <a:p>
            <a:r>
              <a:rPr lang="en-US" sz="1400" dirty="0"/>
              <a:t>	friend class Game;</a:t>
            </a:r>
          </a:p>
          <a:p>
            <a:r>
              <a:rPr lang="en-US" sz="1400" dirty="0"/>
              <a:t>	string </a:t>
            </a:r>
            <a:r>
              <a:rPr lang="en-US" sz="1400" dirty="0" err="1"/>
              <a:t>firstname</a:t>
            </a:r>
            <a:r>
              <a:rPr lang="en-US" sz="1400" dirty="0"/>
              <a:t>;</a:t>
            </a:r>
          </a:p>
          <a:p>
            <a:r>
              <a:rPr lang="en-US" sz="1400" dirty="0"/>
              <a:t>	string </a:t>
            </a:r>
            <a:r>
              <a:rPr lang="en-US" sz="1400" dirty="0" err="1"/>
              <a:t>lastname</a:t>
            </a:r>
            <a:r>
              <a:rPr lang="en-US" sz="1400" dirty="0"/>
              <a:t>;</a:t>
            </a:r>
          </a:p>
          <a:p>
            <a:r>
              <a:rPr lang="en-US" sz="1400" dirty="0"/>
              <a:t>	bool </a:t>
            </a:r>
            <a:r>
              <a:rPr lang="en-US" sz="1400" dirty="0" err="1"/>
              <a:t>isrealperson</a:t>
            </a:r>
            <a:r>
              <a:rPr lang="en-US" sz="1400" dirty="0"/>
              <a:t>;  </a:t>
            </a: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// for whether the  </a:t>
            </a:r>
          </a:p>
          <a:p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                       //player is a computer or a human</a:t>
            </a:r>
          </a:p>
          <a:p>
            <a:r>
              <a:rPr lang="en-US" sz="1400" dirty="0"/>
              <a:t>	int wins;  </a:t>
            </a: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// for the number of wins so far</a:t>
            </a:r>
          </a:p>
          <a:p>
            <a:r>
              <a:rPr lang="en-US" sz="1400" dirty="0"/>
              <a:t>public:</a:t>
            </a:r>
          </a:p>
          <a:p>
            <a:r>
              <a:rPr lang="en-US" sz="1400" dirty="0"/>
              <a:t>	Player();  </a:t>
            </a: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// constructor default</a:t>
            </a:r>
          </a:p>
          <a:p>
            <a:r>
              <a:rPr lang="en-US" sz="1400" dirty="0"/>
              <a:t>	Player(bool </a:t>
            </a:r>
            <a:r>
              <a:rPr lang="en-US" sz="1400" dirty="0" err="1"/>
              <a:t>isreal</a:t>
            </a:r>
            <a:r>
              <a:rPr lang="en-US" sz="1400" dirty="0"/>
              <a:t>);  </a:t>
            </a: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//constructor override </a:t>
            </a:r>
          </a:p>
          <a:p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                 // lets you pick if the user is real or not</a:t>
            </a:r>
          </a:p>
          <a:p>
            <a:r>
              <a:rPr lang="en-US" sz="1400" dirty="0"/>
              <a:t>	Player(bool </a:t>
            </a:r>
            <a:r>
              <a:rPr lang="en-US" sz="1400" dirty="0" err="1"/>
              <a:t>isreal</a:t>
            </a:r>
            <a:r>
              <a:rPr lang="en-US" sz="1400" dirty="0"/>
              <a:t>, string </a:t>
            </a:r>
            <a:r>
              <a:rPr lang="en-US" sz="1400" dirty="0" err="1"/>
              <a:t>fn</a:t>
            </a:r>
            <a:r>
              <a:rPr lang="en-US" sz="1400" dirty="0"/>
              <a:t>, string ln);  </a:t>
            </a:r>
          </a:p>
          <a:p>
            <a:r>
              <a:rPr lang="en-US" sz="1400" dirty="0"/>
              <a:t>                       </a:t>
            </a: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//constructor override - user real?</a:t>
            </a:r>
          </a:p>
          <a:p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	        //and lets you set first and last name</a:t>
            </a:r>
          </a:p>
          <a:p>
            <a:r>
              <a:rPr lang="en-US" sz="1400" dirty="0"/>
              <a:t>	void </a:t>
            </a:r>
            <a:r>
              <a:rPr lang="en-US" sz="1400" dirty="0" err="1"/>
              <a:t>printPlayer</a:t>
            </a:r>
            <a:r>
              <a:rPr lang="en-US" sz="1400" dirty="0"/>
              <a:t>();</a:t>
            </a:r>
          </a:p>
          <a:p>
            <a:r>
              <a:rPr lang="en-US" sz="1400" dirty="0"/>
              <a:t>	void </a:t>
            </a:r>
            <a:r>
              <a:rPr lang="en-US" sz="1400" dirty="0" err="1"/>
              <a:t>initPlayer</a:t>
            </a:r>
            <a:r>
              <a:rPr lang="en-US" sz="1400" dirty="0"/>
              <a:t>();</a:t>
            </a:r>
          </a:p>
          <a:p>
            <a:r>
              <a:rPr lang="en-US" sz="1400" dirty="0"/>
              <a:t>	char </a:t>
            </a:r>
            <a:r>
              <a:rPr lang="en-US" sz="1400" dirty="0" err="1"/>
              <a:t>getRPS</a:t>
            </a:r>
            <a:r>
              <a:rPr lang="en-US" sz="1400" dirty="0"/>
              <a:t>();</a:t>
            </a:r>
          </a:p>
          <a:p>
            <a:r>
              <a:rPr lang="en-US" sz="1400" dirty="0"/>
              <a:t>};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1AE14B8-430F-4646-B567-9A9077C32263}"/>
              </a:ext>
            </a:extLst>
          </p:cNvPr>
          <p:cNvCxnSpPr/>
          <p:nvPr/>
        </p:nvCxnSpPr>
        <p:spPr>
          <a:xfrm flipH="1">
            <a:off x="2947916" y="2776889"/>
            <a:ext cx="2893326" cy="3438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744507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DB84A-53EA-472B-A244-8E4AB5086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5104" y="-88789"/>
            <a:ext cx="8184109" cy="73282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Remember this? This won’t work!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535C72-E133-4EBF-AF0D-76C84E75E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2153" y="1038944"/>
            <a:ext cx="8457060" cy="5734895"/>
          </a:xfrm>
          <a:solidFill>
            <a:schemeClr val="tx2">
              <a:lumMod val="25000"/>
              <a:lumOff val="75000"/>
            </a:schemeClr>
          </a:solidFill>
        </p:spPr>
        <p:txBody>
          <a:bodyPr>
            <a:noAutofit/>
          </a:bodyPr>
          <a:lstStyle/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void Game::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playGame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() {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"here 5 " &lt;&lt; 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bool play = true;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while (play) {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&lt;&lt;"***************************"&lt;&lt;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char c1 = </a:t>
            </a:r>
            <a:r>
              <a:rPr lang="en-US" sz="1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p1.getRPS();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char c2 = </a:t>
            </a:r>
            <a:r>
              <a:rPr lang="en-US" sz="1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p2.getRPS();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</a:t>
            </a:r>
            <a:r>
              <a:rPr lang="en-US" sz="1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p1.firstname 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&lt;&lt; " " &lt;&lt; </a:t>
            </a:r>
            <a:r>
              <a:rPr lang="en-US" sz="1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p1.lastname 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&lt;&lt; ": " &lt;&lt; c1 &lt;&lt; 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</a:t>
            </a:r>
            <a:r>
              <a:rPr lang="en-US" sz="1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p2.firstname 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&lt;&lt; " " &lt;&lt; </a:t>
            </a:r>
            <a:r>
              <a:rPr lang="en-US" sz="1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p2.lastname 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&lt;&lt; ": " &lt;&lt; c2 &lt;&lt; 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if (c1 == c2) {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"Tie!!  Both guessed: "&lt;&lt;c1&lt;&lt;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}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else if (((c1 == 'R') &amp;&amp; (c2 =='S')) || ((c1 == 'P') &amp;&amp; (c2 == 'R')) || ((c1 == 'S') &amp;&amp; (c2 == 'P'))) {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1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p1.wins++;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"Winner: ";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1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p1.printPlayer();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}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else {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1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p2.wins++;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"Winner: ";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1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p2.printPlayer();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}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"Play Again? (Y or N)  ";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char c3;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cin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&gt;&gt;c3;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if (c3 == 'N') {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"Thanks for playing!" &lt;&lt; 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play = false;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&lt;&lt;"**********************"&lt;&lt;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}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}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"here 6 " &lt;&lt; 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E4E3BFCB-D1F8-41FE-9455-4466D6B86C9D}"/>
              </a:ext>
            </a:extLst>
          </p:cNvPr>
          <p:cNvCxnSpPr>
            <a:cxnSpLocks/>
          </p:cNvCxnSpPr>
          <p:nvPr/>
        </p:nvCxnSpPr>
        <p:spPr>
          <a:xfrm flipH="1" flipV="1">
            <a:off x="6282519" y="2483893"/>
            <a:ext cx="4003344" cy="2543032"/>
          </a:xfrm>
          <a:prstGeom prst="straightConnector1">
            <a:avLst/>
          </a:prstGeom>
          <a:ln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ultiplication Sign 3">
            <a:extLst>
              <a:ext uri="{FF2B5EF4-FFF2-40B4-BE49-F238E27FC236}">
                <a16:creationId xmlns:a16="http://schemas.microsoft.com/office/drawing/2014/main" id="{64A663CC-B946-4C04-B59F-B49C0BE69281}"/>
              </a:ext>
            </a:extLst>
          </p:cNvPr>
          <p:cNvSpPr/>
          <p:nvPr/>
        </p:nvSpPr>
        <p:spPr>
          <a:xfrm>
            <a:off x="9185125" y="3057099"/>
            <a:ext cx="3552785" cy="4458268"/>
          </a:xfrm>
          <a:prstGeom prst="mathMultiply">
            <a:avLst/>
          </a:prstGeom>
          <a:solidFill>
            <a:schemeClr val="accent1">
              <a:lumMod val="40000"/>
              <a:lumOff val="6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1E4250A-FE1F-447F-B5BA-55961CECE8C9}"/>
              </a:ext>
            </a:extLst>
          </p:cNvPr>
          <p:cNvSpPr txBox="1"/>
          <p:nvPr/>
        </p:nvSpPr>
        <p:spPr>
          <a:xfrm>
            <a:off x="9796818" y="4045802"/>
            <a:ext cx="221093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3">
                    <a:lumMod val="75000"/>
                  </a:schemeClr>
                </a:solidFill>
              </a:rPr>
              <a:t>These are all trying to access </a:t>
            </a:r>
            <a:r>
              <a:rPr lang="en-US" sz="16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private</a:t>
            </a:r>
            <a:r>
              <a:rPr lang="en-US" sz="1600" dirty="0">
                <a:solidFill>
                  <a:schemeClr val="accent3"/>
                </a:solidFill>
              </a:rPr>
              <a:t> </a:t>
            </a:r>
            <a:r>
              <a:rPr lang="en-US" sz="1600" dirty="0">
                <a:solidFill>
                  <a:schemeClr val="accent3">
                    <a:lumMod val="75000"/>
                  </a:schemeClr>
                </a:solidFill>
              </a:rPr>
              <a:t>fields in the Player class</a:t>
            </a:r>
          </a:p>
          <a:p>
            <a:r>
              <a:rPr lang="en-US" sz="1600" dirty="0">
                <a:solidFill>
                  <a:schemeClr val="accent3">
                    <a:lumMod val="75000"/>
                  </a:schemeClr>
                </a:solidFill>
              </a:rPr>
              <a:t>This will give you an </a:t>
            </a:r>
            <a:r>
              <a:rPr lang="en-US" sz="16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error</a:t>
            </a:r>
          </a:p>
          <a:p>
            <a:r>
              <a:rPr lang="en-US" sz="1600" dirty="0">
                <a:solidFill>
                  <a:schemeClr val="accent3">
                    <a:lumMod val="75000"/>
                  </a:schemeClr>
                </a:solidFill>
              </a:rPr>
              <a:t>Unless…</a:t>
            </a:r>
          </a:p>
          <a:p>
            <a:r>
              <a:rPr lang="en-US" sz="1600" dirty="0">
                <a:solidFill>
                  <a:schemeClr val="accent3">
                    <a:lumMod val="75000"/>
                  </a:schemeClr>
                </a:solidFill>
              </a:rPr>
              <a:t>The Player class makes the Game class its </a:t>
            </a:r>
            <a:r>
              <a:rPr lang="en-US" sz="16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friend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F5CFA0A-BC27-4729-84D1-C38B049FBEE3}"/>
              </a:ext>
            </a:extLst>
          </p:cNvPr>
          <p:cNvCxnSpPr>
            <a:cxnSpLocks/>
          </p:cNvCxnSpPr>
          <p:nvPr/>
        </p:nvCxnSpPr>
        <p:spPr>
          <a:xfrm flipH="1" flipV="1">
            <a:off x="6018663" y="3370997"/>
            <a:ext cx="3872732" cy="1503650"/>
          </a:xfrm>
          <a:prstGeom prst="straightConnector1">
            <a:avLst/>
          </a:prstGeom>
          <a:ln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FA6624EA-161D-43F8-884A-F200159EBD01}"/>
              </a:ext>
            </a:extLst>
          </p:cNvPr>
          <p:cNvSpPr txBox="1"/>
          <p:nvPr/>
        </p:nvSpPr>
        <p:spPr>
          <a:xfrm>
            <a:off x="10686559" y="777080"/>
            <a:ext cx="1321196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Game.cpp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68644DD-9AFA-48C2-B172-011ACD4EBAEA}"/>
              </a:ext>
            </a:extLst>
          </p:cNvPr>
          <p:cNvCxnSpPr>
            <a:cxnSpLocks/>
          </p:cNvCxnSpPr>
          <p:nvPr/>
        </p:nvCxnSpPr>
        <p:spPr>
          <a:xfrm flipH="1" flipV="1">
            <a:off x="7783771" y="2483893"/>
            <a:ext cx="2146861" cy="2239884"/>
          </a:xfrm>
          <a:prstGeom prst="straightConnector1">
            <a:avLst/>
          </a:prstGeom>
          <a:ln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0D16DB7D-F3A3-48DF-91A3-EBF5705A7006}"/>
              </a:ext>
            </a:extLst>
          </p:cNvPr>
          <p:cNvCxnSpPr>
            <a:cxnSpLocks/>
          </p:cNvCxnSpPr>
          <p:nvPr/>
        </p:nvCxnSpPr>
        <p:spPr>
          <a:xfrm flipH="1" flipV="1">
            <a:off x="6018274" y="4212609"/>
            <a:ext cx="3854928" cy="761634"/>
          </a:xfrm>
          <a:prstGeom prst="straightConnector1">
            <a:avLst/>
          </a:prstGeom>
          <a:ln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7A2DEAF-C567-45C6-BC25-F691A1B6574E}"/>
              </a:ext>
            </a:extLst>
          </p:cNvPr>
          <p:cNvSpPr txBox="1">
            <a:spLocks/>
          </p:cNvSpPr>
          <p:nvPr/>
        </p:nvSpPr>
        <p:spPr>
          <a:xfrm>
            <a:off x="181972" y="3512024"/>
            <a:ext cx="3370996" cy="32615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109728" tIns="109728" rIns="109728" bIns="91440" rtlCol="0">
            <a:normAutofit/>
          </a:bodyPr>
          <a:lstStyle>
            <a:lvl1pPr marL="0" indent="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800" b="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8788">
              <a:spcBef>
                <a:spcPts val="0"/>
              </a:spcBef>
            </a:pPr>
            <a:r>
              <a:rPr lang="en-US" sz="1200" dirty="0">
                <a:solidFill>
                  <a:schemeClr val="accent1">
                    <a:lumMod val="75000"/>
                  </a:schemeClr>
                </a:solidFill>
              </a:rPr>
              <a:t>#include "Player.hpp"</a:t>
            </a:r>
          </a:p>
          <a:p>
            <a:pPr defTabSz="458788">
              <a:spcBef>
                <a:spcPts val="0"/>
              </a:spcBef>
            </a:pPr>
            <a:r>
              <a:rPr lang="en-US" sz="1200" dirty="0">
                <a:solidFill>
                  <a:schemeClr val="bg1"/>
                </a:solidFill>
              </a:rPr>
              <a:t>using namespace std;</a:t>
            </a:r>
          </a:p>
          <a:p>
            <a:pPr defTabSz="458788">
              <a:spcBef>
                <a:spcPts val="0"/>
              </a:spcBef>
            </a:pPr>
            <a:endParaRPr lang="en-US" sz="1200" dirty="0">
              <a:solidFill>
                <a:schemeClr val="bg1"/>
              </a:solidFill>
            </a:endParaRPr>
          </a:p>
          <a:p>
            <a:pPr defTabSz="458788">
              <a:spcBef>
                <a:spcPts val="0"/>
              </a:spcBef>
            </a:pPr>
            <a:r>
              <a:rPr lang="en-US" sz="1200" dirty="0">
                <a:solidFill>
                  <a:schemeClr val="bg1"/>
                </a:solidFill>
              </a:rPr>
              <a:t>class Game {</a:t>
            </a:r>
          </a:p>
          <a:p>
            <a:pPr defTabSz="458788">
              <a:spcBef>
                <a:spcPts val="0"/>
              </a:spcBef>
            </a:pPr>
            <a:r>
              <a:rPr lang="en-US" sz="1200" dirty="0">
                <a:solidFill>
                  <a:schemeClr val="accent1">
                    <a:lumMod val="75000"/>
                  </a:schemeClr>
                </a:solidFill>
              </a:rPr>
              <a:t>	Player p1;</a:t>
            </a:r>
          </a:p>
          <a:p>
            <a:pPr defTabSz="458788">
              <a:spcBef>
                <a:spcPts val="0"/>
              </a:spcBef>
            </a:pPr>
            <a:r>
              <a:rPr lang="en-US" sz="1200" dirty="0">
                <a:solidFill>
                  <a:schemeClr val="accent1">
                    <a:lumMod val="75000"/>
                  </a:schemeClr>
                </a:solidFill>
              </a:rPr>
              <a:t>	Player p2;</a:t>
            </a:r>
          </a:p>
          <a:p>
            <a:pPr defTabSz="458788">
              <a:spcBef>
                <a:spcPts val="0"/>
              </a:spcBef>
            </a:pPr>
            <a:r>
              <a:rPr lang="en-US" sz="1200" dirty="0">
                <a:solidFill>
                  <a:schemeClr val="bg1"/>
                </a:solidFill>
              </a:rPr>
              <a:t>	int </a:t>
            </a:r>
            <a:r>
              <a:rPr lang="en-US" sz="1200" dirty="0" err="1">
                <a:solidFill>
                  <a:schemeClr val="bg1"/>
                </a:solidFill>
              </a:rPr>
              <a:t>numrealplayers</a:t>
            </a:r>
            <a:r>
              <a:rPr lang="en-US" sz="1200" dirty="0">
                <a:solidFill>
                  <a:schemeClr val="bg1"/>
                </a:solidFill>
              </a:rPr>
              <a:t>;</a:t>
            </a:r>
          </a:p>
          <a:p>
            <a:pPr defTabSz="458788">
              <a:spcBef>
                <a:spcPts val="0"/>
              </a:spcBef>
            </a:pPr>
            <a:r>
              <a:rPr lang="en-US" sz="1200" dirty="0">
                <a:solidFill>
                  <a:schemeClr val="bg1"/>
                </a:solidFill>
              </a:rPr>
              <a:t>public:</a:t>
            </a:r>
          </a:p>
          <a:p>
            <a:pPr defTabSz="458788">
              <a:spcBef>
                <a:spcPts val="0"/>
              </a:spcBef>
            </a:pPr>
            <a:r>
              <a:rPr lang="en-US" sz="1200" dirty="0">
                <a:solidFill>
                  <a:schemeClr val="bg1"/>
                </a:solidFill>
              </a:rPr>
              <a:t>	Game();</a:t>
            </a:r>
          </a:p>
          <a:p>
            <a:pPr defTabSz="458788">
              <a:spcBef>
                <a:spcPts val="0"/>
              </a:spcBef>
            </a:pPr>
            <a:r>
              <a:rPr lang="en-US" sz="1200" dirty="0">
                <a:solidFill>
                  <a:schemeClr val="bg1"/>
                </a:solidFill>
              </a:rPr>
              <a:t>	Game(int </a:t>
            </a:r>
            <a:r>
              <a:rPr lang="en-US" sz="1200" dirty="0" err="1">
                <a:solidFill>
                  <a:schemeClr val="bg1"/>
                </a:solidFill>
              </a:rPr>
              <a:t>numrealplayers</a:t>
            </a:r>
            <a:r>
              <a:rPr lang="en-US" sz="1200" dirty="0">
                <a:solidFill>
                  <a:schemeClr val="bg1"/>
                </a:solidFill>
              </a:rPr>
              <a:t>);</a:t>
            </a:r>
          </a:p>
          <a:p>
            <a:pPr defTabSz="458788">
              <a:spcBef>
                <a:spcPts val="0"/>
              </a:spcBef>
            </a:pPr>
            <a:r>
              <a:rPr lang="en-US" sz="1200" dirty="0">
                <a:solidFill>
                  <a:schemeClr val="bg1"/>
                </a:solidFill>
              </a:rPr>
              <a:t>	void </a:t>
            </a:r>
            <a:r>
              <a:rPr lang="en-US" sz="1200" dirty="0" err="1">
                <a:solidFill>
                  <a:schemeClr val="bg1"/>
                </a:solidFill>
              </a:rPr>
              <a:t>playGame</a:t>
            </a:r>
            <a:r>
              <a:rPr lang="en-US" sz="1200" dirty="0">
                <a:solidFill>
                  <a:schemeClr val="bg1"/>
                </a:solidFill>
              </a:rPr>
              <a:t>();</a:t>
            </a:r>
          </a:p>
          <a:p>
            <a:pPr defTabSz="458788">
              <a:spcBef>
                <a:spcPts val="0"/>
              </a:spcBef>
            </a:pPr>
            <a:r>
              <a:rPr lang="en-US" sz="1200" dirty="0">
                <a:solidFill>
                  <a:schemeClr val="bg1"/>
                </a:solidFill>
              </a:rPr>
              <a:t>};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55717F5-B279-46BD-B2DE-0A0551D7EB28}"/>
              </a:ext>
            </a:extLst>
          </p:cNvPr>
          <p:cNvSpPr txBox="1"/>
          <p:nvPr/>
        </p:nvSpPr>
        <p:spPr>
          <a:xfrm>
            <a:off x="80634" y="3234503"/>
            <a:ext cx="1346844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Game.hpp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96E3591-B7EC-418A-8590-43ABC4025132}"/>
              </a:ext>
            </a:extLst>
          </p:cNvPr>
          <p:cNvSpPr txBox="1"/>
          <p:nvPr/>
        </p:nvSpPr>
        <p:spPr>
          <a:xfrm>
            <a:off x="28595" y="418087"/>
            <a:ext cx="3522100" cy="249299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defTabSz="458788"/>
            <a:r>
              <a:rPr lang="en-US" sz="1200" dirty="0"/>
              <a:t>class Player{</a:t>
            </a:r>
          </a:p>
          <a:p>
            <a:pPr defTabSz="458788"/>
            <a:r>
              <a:rPr lang="en-US" sz="1200" dirty="0"/>
              <a:t>	string </a:t>
            </a:r>
            <a:r>
              <a:rPr lang="en-US" sz="1200" dirty="0" err="1"/>
              <a:t>firstname</a:t>
            </a:r>
            <a:r>
              <a:rPr lang="en-US" sz="1200" dirty="0"/>
              <a:t>;</a:t>
            </a:r>
          </a:p>
          <a:p>
            <a:pPr defTabSz="458788"/>
            <a:r>
              <a:rPr lang="en-US" sz="1200" dirty="0"/>
              <a:t>	string </a:t>
            </a:r>
            <a:r>
              <a:rPr lang="en-US" sz="1200" dirty="0" err="1"/>
              <a:t>lastname</a:t>
            </a:r>
            <a:r>
              <a:rPr lang="en-US" sz="1200" dirty="0"/>
              <a:t>;</a:t>
            </a:r>
          </a:p>
          <a:p>
            <a:pPr defTabSz="458788"/>
            <a:r>
              <a:rPr lang="en-US" sz="1200" dirty="0"/>
              <a:t>	bool </a:t>
            </a:r>
            <a:r>
              <a:rPr lang="en-US" sz="1200" dirty="0" err="1"/>
              <a:t>isrealperson</a:t>
            </a:r>
            <a:r>
              <a:rPr lang="en-US" sz="1200" dirty="0"/>
              <a:t>;  </a:t>
            </a:r>
            <a:endParaRPr lang="en-US" sz="1200" dirty="0">
              <a:solidFill>
                <a:schemeClr val="accent3">
                  <a:lumMod val="75000"/>
                </a:schemeClr>
              </a:solidFill>
            </a:endParaRPr>
          </a:p>
          <a:p>
            <a:pPr defTabSz="458788"/>
            <a:r>
              <a:rPr lang="en-US" sz="1200" dirty="0"/>
              <a:t>	int wins; </a:t>
            </a:r>
          </a:p>
          <a:p>
            <a:pPr defTabSz="458788"/>
            <a:r>
              <a:rPr lang="en-US" sz="1200" dirty="0"/>
              <a:t>public:</a:t>
            </a:r>
          </a:p>
          <a:p>
            <a:pPr defTabSz="458788"/>
            <a:r>
              <a:rPr lang="en-US" sz="1200" dirty="0"/>
              <a:t>	Player(); </a:t>
            </a:r>
          </a:p>
          <a:p>
            <a:pPr defTabSz="458788"/>
            <a:r>
              <a:rPr lang="en-US" sz="1200" dirty="0"/>
              <a:t>	Player(bool </a:t>
            </a:r>
            <a:r>
              <a:rPr lang="en-US" sz="1200" dirty="0" err="1"/>
              <a:t>isreal</a:t>
            </a:r>
            <a:r>
              <a:rPr lang="en-US" sz="1200" dirty="0"/>
              <a:t>); </a:t>
            </a:r>
          </a:p>
          <a:p>
            <a:pPr defTabSz="458788"/>
            <a:r>
              <a:rPr lang="en-US" sz="1200" dirty="0"/>
              <a:t>	Player(bool </a:t>
            </a:r>
            <a:r>
              <a:rPr lang="en-US" sz="1200" dirty="0" err="1"/>
              <a:t>isreal</a:t>
            </a:r>
            <a:r>
              <a:rPr lang="en-US" sz="1200" dirty="0"/>
              <a:t>, string </a:t>
            </a:r>
            <a:r>
              <a:rPr lang="en-US" sz="1200" dirty="0" err="1"/>
              <a:t>fn</a:t>
            </a:r>
            <a:r>
              <a:rPr lang="en-US" sz="1200" dirty="0"/>
              <a:t>, string ln);  </a:t>
            </a:r>
          </a:p>
          <a:p>
            <a:pPr defTabSz="458788"/>
            <a:r>
              <a:rPr lang="en-US" sz="1200" dirty="0"/>
              <a:t>	void </a:t>
            </a:r>
            <a:r>
              <a:rPr lang="en-US" sz="1200" dirty="0" err="1"/>
              <a:t>printPlayer</a:t>
            </a:r>
            <a:r>
              <a:rPr lang="en-US" sz="1200" dirty="0"/>
              <a:t>();</a:t>
            </a:r>
          </a:p>
          <a:p>
            <a:pPr defTabSz="458788"/>
            <a:r>
              <a:rPr lang="en-US" sz="1200" dirty="0"/>
              <a:t>	void </a:t>
            </a:r>
            <a:r>
              <a:rPr lang="en-US" sz="1200" dirty="0" err="1"/>
              <a:t>initPlayer</a:t>
            </a:r>
            <a:r>
              <a:rPr lang="en-US" sz="1200" dirty="0"/>
              <a:t>();</a:t>
            </a:r>
          </a:p>
          <a:p>
            <a:pPr defTabSz="458788"/>
            <a:r>
              <a:rPr lang="en-US" sz="1200" dirty="0"/>
              <a:t>	char </a:t>
            </a:r>
            <a:r>
              <a:rPr lang="en-US" sz="1200" dirty="0" err="1"/>
              <a:t>getRPS</a:t>
            </a:r>
            <a:r>
              <a:rPr lang="en-US" sz="1200" dirty="0"/>
              <a:t>();</a:t>
            </a:r>
          </a:p>
          <a:p>
            <a:pPr defTabSz="458788"/>
            <a:r>
              <a:rPr lang="en-US" sz="1200" dirty="0"/>
              <a:t>};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E4B5C7E-9948-4B25-AC16-D210F30A6522}"/>
              </a:ext>
            </a:extLst>
          </p:cNvPr>
          <p:cNvSpPr txBox="1"/>
          <p:nvPr/>
        </p:nvSpPr>
        <p:spPr>
          <a:xfrm>
            <a:off x="28595" y="76464"/>
            <a:ext cx="1342932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Player.hpp</a:t>
            </a:r>
          </a:p>
        </p:txBody>
      </p:sp>
    </p:spTree>
    <p:extLst>
      <p:ext uri="{BB962C8B-B14F-4D97-AF65-F5344CB8AC3E}">
        <p14:creationId xmlns:p14="http://schemas.microsoft.com/office/powerpoint/2010/main" val="324995579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DB84A-53EA-472B-A244-8E4AB5086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3321" y="251726"/>
            <a:ext cx="8916148" cy="73282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Now they’re friends!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535C72-E133-4EBF-AF0D-76C84E75E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2153" y="1038944"/>
            <a:ext cx="8457060" cy="5734895"/>
          </a:xfrm>
          <a:solidFill>
            <a:schemeClr val="tx2">
              <a:lumMod val="25000"/>
              <a:lumOff val="75000"/>
            </a:schemeClr>
          </a:solidFill>
        </p:spPr>
        <p:txBody>
          <a:bodyPr>
            <a:noAutofit/>
          </a:bodyPr>
          <a:lstStyle/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void Game::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playGame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() {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"here 5 " &lt;&lt; 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bool play = true;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while (play) {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&lt;&lt;"***************************"&lt;&lt;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char c1 = </a:t>
            </a:r>
            <a:r>
              <a:rPr lang="en-US" sz="1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p1.getRPS();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char c2 = </a:t>
            </a:r>
            <a:r>
              <a:rPr lang="en-US" sz="1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p2.getRPS();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</a:t>
            </a:r>
            <a:r>
              <a:rPr lang="en-US" sz="1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p1.firstname 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&lt;&lt; " " &lt;&lt; </a:t>
            </a:r>
            <a:r>
              <a:rPr lang="en-US" sz="1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p1.lastname 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&lt;&lt; ": " &lt;&lt; c1 &lt;&lt; 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</a:t>
            </a:r>
            <a:r>
              <a:rPr lang="en-US" sz="1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p2.firstname 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&lt;&lt; " " &lt;&lt; </a:t>
            </a:r>
            <a:r>
              <a:rPr lang="en-US" sz="1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p2.lastname 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&lt;&lt; ": " &lt;&lt; c2 &lt;&lt; 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if (c1 == c2) {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"Tie!!  Both guessed: "&lt;&lt;c1&lt;&lt;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}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else if (((c1 == 'R') &amp;&amp; (c2 =='S')) || ((c1 == 'P') &amp;&amp; (c2 == 'R')) || ((c1 == 'S') &amp;&amp; (c2 == 'P'))) {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1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p1.wins++;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"Winner: ";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1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p1.printPlayer();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}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else {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1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p2.wins++;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"Winner: ";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1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p2.printPlayer();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}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"Play Again? (Y or N)  ";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char c3;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cin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&gt;&gt;c3;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if (c3 == 'N') {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"Thanks for playing!" &lt;&lt; 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play = false;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&lt;&lt;"**********************"&lt;&lt;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}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}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"here 6 " &lt;&lt; </a:t>
            </a:r>
            <a:r>
              <a:rPr lang="en-US" sz="1000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defTabSz="458788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Graphic 6" descr="Checkmark with solid fill">
            <a:extLst>
              <a:ext uri="{FF2B5EF4-FFF2-40B4-BE49-F238E27FC236}">
                <a16:creationId xmlns:a16="http://schemas.microsoft.com/office/drawing/2014/main" id="{C964063C-5720-4F35-A095-AF5AC3204A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78348" y="3208489"/>
            <a:ext cx="2660484" cy="4150490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E4E3BFCB-D1F8-41FE-9455-4466D6B86C9D}"/>
              </a:ext>
            </a:extLst>
          </p:cNvPr>
          <p:cNvCxnSpPr>
            <a:cxnSpLocks/>
          </p:cNvCxnSpPr>
          <p:nvPr/>
        </p:nvCxnSpPr>
        <p:spPr>
          <a:xfrm flipH="1" flipV="1">
            <a:off x="6282519" y="2483893"/>
            <a:ext cx="4003344" cy="2543032"/>
          </a:xfrm>
          <a:prstGeom prst="straightConnector1">
            <a:avLst/>
          </a:prstGeom>
          <a:ln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31E4250A-FE1F-447F-B5BA-55961CECE8C9}"/>
              </a:ext>
            </a:extLst>
          </p:cNvPr>
          <p:cNvSpPr txBox="1"/>
          <p:nvPr/>
        </p:nvSpPr>
        <p:spPr>
          <a:xfrm>
            <a:off x="9796818" y="4045802"/>
            <a:ext cx="221093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3">
                    <a:lumMod val="75000"/>
                  </a:schemeClr>
                </a:solidFill>
              </a:rPr>
              <a:t>Now these will work.  Even though the fields are </a:t>
            </a:r>
            <a:r>
              <a:rPr lang="en-US" sz="16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private</a:t>
            </a:r>
            <a:r>
              <a:rPr lang="en-US" sz="1600" dirty="0">
                <a:solidFill>
                  <a:schemeClr val="accent3"/>
                </a:solidFill>
              </a:rPr>
              <a:t>, because the Player class made the game class its </a:t>
            </a:r>
            <a:r>
              <a:rPr lang="en-US" sz="16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friend, </a:t>
            </a:r>
            <a:r>
              <a:rPr lang="en-US" sz="1600" dirty="0">
                <a:solidFill>
                  <a:schemeClr val="accent3">
                    <a:lumMod val="75000"/>
                  </a:schemeClr>
                </a:solidFill>
              </a:rPr>
              <a:t>now the Game class can access the Player </a:t>
            </a:r>
            <a:r>
              <a:rPr lang="en-US" sz="1600" dirty="0" err="1">
                <a:solidFill>
                  <a:schemeClr val="accent3">
                    <a:lumMod val="75000"/>
                  </a:schemeClr>
                </a:solidFill>
              </a:rPr>
              <a:t>class’</a:t>
            </a:r>
            <a:r>
              <a:rPr lang="en-US" sz="1600" dirty="0">
                <a:solidFill>
                  <a:schemeClr val="accent3">
                    <a:lumMod val="75000"/>
                  </a:schemeClr>
                </a:solidFill>
              </a:rPr>
              <a:t> private fields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16E6225-C632-4C08-8D12-AAD335115169}"/>
              </a:ext>
            </a:extLst>
          </p:cNvPr>
          <p:cNvSpPr txBox="1">
            <a:spLocks/>
          </p:cNvSpPr>
          <p:nvPr/>
        </p:nvSpPr>
        <p:spPr>
          <a:xfrm>
            <a:off x="181972" y="3512024"/>
            <a:ext cx="3370996" cy="32615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109728" tIns="109728" rIns="109728" bIns="91440" rtlCol="0">
            <a:normAutofit/>
          </a:bodyPr>
          <a:lstStyle>
            <a:lvl1pPr marL="0" indent="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800" b="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8788">
              <a:spcBef>
                <a:spcPts val="0"/>
              </a:spcBef>
            </a:pPr>
            <a:r>
              <a:rPr lang="en-US" sz="1200" dirty="0">
                <a:solidFill>
                  <a:schemeClr val="accent1">
                    <a:lumMod val="75000"/>
                  </a:schemeClr>
                </a:solidFill>
              </a:rPr>
              <a:t>#include "Player.hpp"</a:t>
            </a:r>
          </a:p>
          <a:p>
            <a:pPr defTabSz="458788">
              <a:spcBef>
                <a:spcPts val="0"/>
              </a:spcBef>
            </a:pPr>
            <a:r>
              <a:rPr lang="en-US" sz="1200" dirty="0">
                <a:solidFill>
                  <a:schemeClr val="bg1"/>
                </a:solidFill>
              </a:rPr>
              <a:t>using namespace std;</a:t>
            </a:r>
          </a:p>
          <a:p>
            <a:pPr defTabSz="458788">
              <a:spcBef>
                <a:spcPts val="0"/>
              </a:spcBef>
            </a:pPr>
            <a:endParaRPr lang="en-US" sz="1200" dirty="0">
              <a:solidFill>
                <a:schemeClr val="bg1"/>
              </a:solidFill>
            </a:endParaRPr>
          </a:p>
          <a:p>
            <a:pPr defTabSz="458788">
              <a:spcBef>
                <a:spcPts val="0"/>
              </a:spcBef>
            </a:pPr>
            <a:r>
              <a:rPr lang="en-US" sz="1200" dirty="0">
                <a:solidFill>
                  <a:schemeClr val="bg1"/>
                </a:solidFill>
              </a:rPr>
              <a:t>class Game {</a:t>
            </a:r>
          </a:p>
          <a:p>
            <a:pPr defTabSz="458788">
              <a:spcBef>
                <a:spcPts val="0"/>
              </a:spcBef>
            </a:pPr>
            <a:r>
              <a:rPr lang="en-US" sz="1200" dirty="0">
                <a:solidFill>
                  <a:schemeClr val="accent1">
                    <a:lumMod val="75000"/>
                  </a:schemeClr>
                </a:solidFill>
              </a:rPr>
              <a:t>	Player p1;</a:t>
            </a:r>
          </a:p>
          <a:p>
            <a:pPr defTabSz="458788">
              <a:spcBef>
                <a:spcPts val="0"/>
              </a:spcBef>
            </a:pPr>
            <a:r>
              <a:rPr lang="en-US" sz="1200" dirty="0">
                <a:solidFill>
                  <a:schemeClr val="accent1">
                    <a:lumMod val="75000"/>
                  </a:schemeClr>
                </a:solidFill>
              </a:rPr>
              <a:t>	Player p2;</a:t>
            </a:r>
          </a:p>
          <a:p>
            <a:pPr defTabSz="458788">
              <a:spcBef>
                <a:spcPts val="0"/>
              </a:spcBef>
            </a:pPr>
            <a:r>
              <a:rPr lang="en-US" sz="1200" dirty="0">
                <a:solidFill>
                  <a:schemeClr val="bg1"/>
                </a:solidFill>
              </a:rPr>
              <a:t>	int </a:t>
            </a:r>
            <a:r>
              <a:rPr lang="en-US" sz="1200" dirty="0" err="1">
                <a:solidFill>
                  <a:schemeClr val="bg1"/>
                </a:solidFill>
              </a:rPr>
              <a:t>numrealplayers</a:t>
            </a:r>
            <a:r>
              <a:rPr lang="en-US" sz="1200" dirty="0">
                <a:solidFill>
                  <a:schemeClr val="bg1"/>
                </a:solidFill>
              </a:rPr>
              <a:t>;</a:t>
            </a:r>
          </a:p>
          <a:p>
            <a:pPr defTabSz="458788">
              <a:spcBef>
                <a:spcPts val="0"/>
              </a:spcBef>
            </a:pPr>
            <a:r>
              <a:rPr lang="en-US" sz="1200" dirty="0">
                <a:solidFill>
                  <a:schemeClr val="bg1"/>
                </a:solidFill>
              </a:rPr>
              <a:t>public:</a:t>
            </a:r>
          </a:p>
          <a:p>
            <a:pPr defTabSz="458788">
              <a:spcBef>
                <a:spcPts val="0"/>
              </a:spcBef>
            </a:pPr>
            <a:r>
              <a:rPr lang="en-US" sz="1200" dirty="0">
                <a:solidFill>
                  <a:schemeClr val="bg1"/>
                </a:solidFill>
              </a:rPr>
              <a:t>	Game();</a:t>
            </a:r>
          </a:p>
          <a:p>
            <a:pPr defTabSz="458788">
              <a:spcBef>
                <a:spcPts val="0"/>
              </a:spcBef>
            </a:pPr>
            <a:r>
              <a:rPr lang="en-US" sz="1200" dirty="0">
                <a:solidFill>
                  <a:schemeClr val="bg1"/>
                </a:solidFill>
              </a:rPr>
              <a:t>	Game(int </a:t>
            </a:r>
            <a:r>
              <a:rPr lang="en-US" sz="1200" dirty="0" err="1">
                <a:solidFill>
                  <a:schemeClr val="bg1"/>
                </a:solidFill>
              </a:rPr>
              <a:t>numrealplayers</a:t>
            </a:r>
            <a:r>
              <a:rPr lang="en-US" sz="1200" dirty="0">
                <a:solidFill>
                  <a:schemeClr val="bg1"/>
                </a:solidFill>
              </a:rPr>
              <a:t>);</a:t>
            </a:r>
          </a:p>
          <a:p>
            <a:pPr defTabSz="458788">
              <a:spcBef>
                <a:spcPts val="0"/>
              </a:spcBef>
            </a:pPr>
            <a:r>
              <a:rPr lang="en-US" sz="1200" dirty="0">
                <a:solidFill>
                  <a:schemeClr val="bg1"/>
                </a:solidFill>
              </a:rPr>
              <a:t>	void </a:t>
            </a:r>
            <a:r>
              <a:rPr lang="en-US" sz="1200" dirty="0" err="1">
                <a:solidFill>
                  <a:schemeClr val="bg1"/>
                </a:solidFill>
              </a:rPr>
              <a:t>playGame</a:t>
            </a:r>
            <a:r>
              <a:rPr lang="en-US" sz="1200" dirty="0">
                <a:solidFill>
                  <a:schemeClr val="bg1"/>
                </a:solidFill>
              </a:rPr>
              <a:t>();</a:t>
            </a:r>
          </a:p>
          <a:p>
            <a:pPr defTabSz="458788">
              <a:spcBef>
                <a:spcPts val="0"/>
              </a:spcBef>
            </a:pPr>
            <a:r>
              <a:rPr lang="en-US" sz="1200" dirty="0">
                <a:solidFill>
                  <a:schemeClr val="bg1"/>
                </a:solidFill>
              </a:rPr>
              <a:t>};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F5CFA0A-BC27-4729-84D1-C38B049FBEE3}"/>
              </a:ext>
            </a:extLst>
          </p:cNvPr>
          <p:cNvCxnSpPr>
            <a:cxnSpLocks/>
          </p:cNvCxnSpPr>
          <p:nvPr/>
        </p:nvCxnSpPr>
        <p:spPr>
          <a:xfrm flipH="1" flipV="1">
            <a:off x="6018663" y="3370997"/>
            <a:ext cx="3872732" cy="1503650"/>
          </a:xfrm>
          <a:prstGeom prst="straightConnector1">
            <a:avLst/>
          </a:prstGeom>
          <a:ln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FA6624EA-161D-43F8-884A-F200159EBD01}"/>
              </a:ext>
            </a:extLst>
          </p:cNvPr>
          <p:cNvSpPr txBox="1"/>
          <p:nvPr/>
        </p:nvSpPr>
        <p:spPr>
          <a:xfrm>
            <a:off x="10686559" y="777080"/>
            <a:ext cx="1321196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Game.cpp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2F0459D-3FF7-45F6-B4BA-60ED795FE01A}"/>
              </a:ext>
            </a:extLst>
          </p:cNvPr>
          <p:cNvSpPr txBox="1"/>
          <p:nvPr/>
        </p:nvSpPr>
        <p:spPr>
          <a:xfrm>
            <a:off x="80634" y="3234503"/>
            <a:ext cx="1346844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Game.hpp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68644DD-9AFA-48C2-B172-011ACD4EBAEA}"/>
              </a:ext>
            </a:extLst>
          </p:cNvPr>
          <p:cNvCxnSpPr>
            <a:cxnSpLocks/>
          </p:cNvCxnSpPr>
          <p:nvPr/>
        </p:nvCxnSpPr>
        <p:spPr>
          <a:xfrm flipH="1" flipV="1">
            <a:off x="7783771" y="2483893"/>
            <a:ext cx="2146861" cy="2239884"/>
          </a:xfrm>
          <a:prstGeom prst="straightConnector1">
            <a:avLst/>
          </a:prstGeom>
          <a:ln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0D16DB7D-F3A3-48DF-91A3-EBF5705A7006}"/>
              </a:ext>
            </a:extLst>
          </p:cNvPr>
          <p:cNvCxnSpPr>
            <a:cxnSpLocks/>
          </p:cNvCxnSpPr>
          <p:nvPr/>
        </p:nvCxnSpPr>
        <p:spPr>
          <a:xfrm flipH="1" flipV="1">
            <a:off x="6018274" y="4212609"/>
            <a:ext cx="3854928" cy="761634"/>
          </a:xfrm>
          <a:prstGeom prst="straightConnector1">
            <a:avLst/>
          </a:prstGeom>
          <a:ln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E0E37677-0A12-41C9-8479-8E178B0B6D27}"/>
              </a:ext>
            </a:extLst>
          </p:cNvPr>
          <p:cNvSpPr txBox="1"/>
          <p:nvPr/>
        </p:nvSpPr>
        <p:spPr>
          <a:xfrm>
            <a:off x="28595" y="418087"/>
            <a:ext cx="3522100" cy="267765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defTabSz="458788"/>
            <a:r>
              <a:rPr lang="en-US" sz="1200" dirty="0"/>
              <a:t>class Player{</a:t>
            </a:r>
          </a:p>
          <a:p>
            <a:pPr defTabSz="458788"/>
            <a:r>
              <a:rPr lang="en-US" sz="1200" dirty="0"/>
              <a:t>	</a:t>
            </a:r>
            <a:r>
              <a:rPr lang="en-US" sz="1200" b="1" dirty="0">
                <a:solidFill>
                  <a:schemeClr val="accent4">
                    <a:lumMod val="75000"/>
                  </a:schemeClr>
                </a:solidFill>
              </a:rPr>
              <a:t>friend class Game;</a:t>
            </a:r>
          </a:p>
          <a:p>
            <a:pPr defTabSz="458788"/>
            <a:r>
              <a:rPr lang="en-US" sz="1200" dirty="0"/>
              <a:t>	string </a:t>
            </a:r>
            <a:r>
              <a:rPr lang="en-US" sz="1200" dirty="0" err="1"/>
              <a:t>firstname</a:t>
            </a:r>
            <a:r>
              <a:rPr lang="en-US" sz="1200" dirty="0"/>
              <a:t>;</a:t>
            </a:r>
          </a:p>
          <a:p>
            <a:pPr defTabSz="458788"/>
            <a:r>
              <a:rPr lang="en-US" sz="1200" dirty="0"/>
              <a:t>	string </a:t>
            </a:r>
            <a:r>
              <a:rPr lang="en-US" sz="1200" dirty="0" err="1"/>
              <a:t>lastname</a:t>
            </a:r>
            <a:r>
              <a:rPr lang="en-US" sz="1200" dirty="0"/>
              <a:t>;</a:t>
            </a:r>
          </a:p>
          <a:p>
            <a:pPr defTabSz="458788"/>
            <a:r>
              <a:rPr lang="en-US" sz="1200" dirty="0"/>
              <a:t>	bool </a:t>
            </a:r>
            <a:r>
              <a:rPr lang="en-US" sz="1200" dirty="0" err="1"/>
              <a:t>isrealperson</a:t>
            </a:r>
            <a:r>
              <a:rPr lang="en-US" sz="1200" dirty="0"/>
              <a:t>;  </a:t>
            </a:r>
            <a:endParaRPr lang="en-US" sz="1200" dirty="0">
              <a:solidFill>
                <a:schemeClr val="accent3">
                  <a:lumMod val="75000"/>
                </a:schemeClr>
              </a:solidFill>
            </a:endParaRPr>
          </a:p>
          <a:p>
            <a:pPr defTabSz="458788"/>
            <a:r>
              <a:rPr lang="en-US" sz="1200" dirty="0"/>
              <a:t>	int wins; </a:t>
            </a:r>
          </a:p>
          <a:p>
            <a:pPr defTabSz="458788"/>
            <a:r>
              <a:rPr lang="en-US" sz="1200" dirty="0"/>
              <a:t>public:</a:t>
            </a:r>
          </a:p>
          <a:p>
            <a:pPr defTabSz="458788"/>
            <a:r>
              <a:rPr lang="en-US" sz="1200" dirty="0"/>
              <a:t>	Player(); </a:t>
            </a:r>
          </a:p>
          <a:p>
            <a:pPr defTabSz="458788"/>
            <a:r>
              <a:rPr lang="en-US" sz="1200" dirty="0"/>
              <a:t>	Player(bool </a:t>
            </a:r>
            <a:r>
              <a:rPr lang="en-US" sz="1200" dirty="0" err="1"/>
              <a:t>isreal</a:t>
            </a:r>
            <a:r>
              <a:rPr lang="en-US" sz="1200" dirty="0"/>
              <a:t>); </a:t>
            </a:r>
          </a:p>
          <a:p>
            <a:pPr defTabSz="458788"/>
            <a:r>
              <a:rPr lang="en-US" sz="1200" dirty="0"/>
              <a:t>	Player(bool </a:t>
            </a:r>
            <a:r>
              <a:rPr lang="en-US" sz="1200" dirty="0" err="1"/>
              <a:t>isreal</a:t>
            </a:r>
            <a:r>
              <a:rPr lang="en-US" sz="1200" dirty="0"/>
              <a:t>, string </a:t>
            </a:r>
            <a:r>
              <a:rPr lang="en-US" sz="1200" dirty="0" err="1"/>
              <a:t>fn</a:t>
            </a:r>
            <a:r>
              <a:rPr lang="en-US" sz="1200" dirty="0"/>
              <a:t>, string ln);  </a:t>
            </a:r>
          </a:p>
          <a:p>
            <a:pPr defTabSz="458788"/>
            <a:r>
              <a:rPr lang="en-US" sz="1200" dirty="0"/>
              <a:t>	void </a:t>
            </a:r>
            <a:r>
              <a:rPr lang="en-US" sz="1200" dirty="0" err="1"/>
              <a:t>printPlayer</a:t>
            </a:r>
            <a:r>
              <a:rPr lang="en-US" sz="1200" dirty="0"/>
              <a:t>();</a:t>
            </a:r>
          </a:p>
          <a:p>
            <a:pPr defTabSz="458788"/>
            <a:r>
              <a:rPr lang="en-US" sz="1200" dirty="0"/>
              <a:t>	void </a:t>
            </a:r>
            <a:r>
              <a:rPr lang="en-US" sz="1200" dirty="0" err="1"/>
              <a:t>initPlayer</a:t>
            </a:r>
            <a:r>
              <a:rPr lang="en-US" sz="1200" dirty="0"/>
              <a:t>();</a:t>
            </a:r>
          </a:p>
          <a:p>
            <a:pPr defTabSz="458788"/>
            <a:r>
              <a:rPr lang="en-US" sz="1200" dirty="0"/>
              <a:t>	char </a:t>
            </a:r>
            <a:r>
              <a:rPr lang="en-US" sz="1200" dirty="0" err="1"/>
              <a:t>getRPS</a:t>
            </a:r>
            <a:r>
              <a:rPr lang="en-US" sz="1200" dirty="0"/>
              <a:t>();</a:t>
            </a:r>
          </a:p>
          <a:p>
            <a:pPr defTabSz="458788"/>
            <a:r>
              <a:rPr lang="en-US" sz="1200" dirty="0"/>
              <a:t>};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CF8D32C-4A27-4E05-92FC-A5320C2FBA1B}"/>
              </a:ext>
            </a:extLst>
          </p:cNvPr>
          <p:cNvSpPr txBox="1"/>
          <p:nvPr/>
        </p:nvSpPr>
        <p:spPr>
          <a:xfrm>
            <a:off x="28595" y="76464"/>
            <a:ext cx="1342932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Player.hpp</a:t>
            </a:r>
          </a:p>
        </p:txBody>
      </p:sp>
    </p:spTree>
    <p:extLst>
      <p:ext uri="{BB962C8B-B14F-4D97-AF65-F5344CB8AC3E}">
        <p14:creationId xmlns:p14="http://schemas.microsoft.com/office/powerpoint/2010/main" val="381539848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7FC6A8B-34F9-40FB-AA2D-E34168F528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EC86DB4-572A-4F71-AF8A-2395B4CA7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11435265" cy="6858000"/>
          </a:xfrm>
          <a:custGeom>
            <a:avLst/>
            <a:gdLst>
              <a:gd name="connsiteX0" fmla="*/ 9925983 w 11435265"/>
              <a:gd name="connsiteY0" fmla="*/ 6858000 h 6858000"/>
              <a:gd name="connsiteX1" fmla="*/ 0 w 11435265"/>
              <a:gd name="connsiteY1" fmla="*/ 6858000 h 6858000"/>
              <a:gd name="connsiteX2" fmla="*/ 0 w 11435265"/>
              <a:gd name="connsiteY2" fmla="*/ 0 h 6858000"/>
              <a:gd name="connsiteX3" fmla="*/ 996904 w 11435265"/>
              <a:gd name="connsiteY3" fmla="*/ 0 h 6858000"/>
              <a:gd name="connsiteX4" fmla="*/ 2426875 w 11435265"/>
              <a:gd name="connsiteY4" fmla="*/ 0 h 6858000"/>
              <a:gd name="connsiteX5" fmla="*/ 4014127 w 11435265"/>
              <a:gd name="connsiteY5" fmla="*/ 0 h 6858000"/>
              <a:gd name="connsiteX6" fmla="*/ 4359595 w 11435265"/>
              <a:gd name="connsiteY6" fmla="*/ 0 h 6858000"/>
              <a:gd name="connsiteX7" fmla="*/ 4647960 w 11435265"/>
              <a:gd name="connsiteY7" fmla="*/ 0 h 6858000"/>
              <a:gd name="connsiteX8" fmla="*/ 4691093 w 11435265"/>
              <a:gd name="connsiteY8" fmla="*/ 0 h 6858000"/>
              <a:gd name="connsiteX9" fmla="*/ 5558544 w 11435265"/>
              <a:gd name="connsiteY9" fmla="*/ 0 h 6858000"/>
              <a:gd name="connsiteX10" fmla="*/ 5570664 w 11435265"/>
              <a:gd name="connsiteY10" fmla="*/ 0 h 6858000"/>
              <a:gd name="connsiteX11" fmla="*/ 5695183 w 11435265"/>
              <a:gd name="connsiteY11" fmla="*/ 0 h 6858000"/>
              <a:gd name="connsiteX12" fmla="*/ 7177357 w 11435265"/>
              <a:gd name="connsiteY12" fmla="*/ 0 h 6858000"/>
              <a:gd name="connsiteX13" fmla="*/ 9824163 w 11435265"/>
              <a:gd name="connsiteY13" fmla="*/ 0 h 6858000"/>
              <a:gd name="connsiteX14" fmla="*/ 9846125 w 11435265"/>
              <a:gd name="connsiteY14" fmla="*/ 16892 h 6858000"/>
              <a:gd name="connsiteX15" fmla="*/ 11435265 w 11435265"/>
              <a:gd name="connsiteY15" fmla="*/ 4079318 h 6858000"/>
              <a:gd name="connsiteX16" fmla="*/ 10261404 w 11435265"/>
              <a:gd name="connsiteY16" fmla="*/ 654244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435265" h="6858000">
                <a:moveTo>
                  <a:pt x="9925983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996904" y="0"/>
                </a:lnTo>
                <a:lnTo>
                  <a:pt x="2426875" y="0"/>
                </a:lnTo>
                <a:lnTo>
                  <a:pt x="4014127" y="0"/>
                </a:lnTo>
                <a:lnTo>
                  <a:pt x="4359595" y="0"/>
                </a:lnTo>
                <a:lnTo>
                  <a:pt x="4647960" y="0"/>
                </a:lnTo>
                <a:lnTo>
                  <a:pt x="4691093" y="0"/>
                </a:lnTo>
                <a:lnTo>
                  <a:pt x="5558544" y="0"/>
                </a:lnTo>
                <a:lnTo>
                  <a:pt x="5570664" y="0"/>
                </a:lnTo>
                <a:lnTo>
                  <a:pt x="5695183" y="0"/>
                </a:lnTo>
                <a:lnTo>
                  <a:pt x="7177357" y="0"/>
                </a:lnTo>
                <a:lnTo>
                  <a:pt x="9824163" y="0"/>
                </a:lnTo>
                <a:lnTo>
                  <a:pt x="9846125" y="16892"/>
                </a:lnTo>
                <a:cubicBezTo>
                  <a:pt x="10865743" y="850004"/>
                  <a:pt x="11435265" y="2357705"/>
                  <a:pt x="11435265" y="4079318"/>
                </a:cubicBezTo>
                <a:cubicBezTo>
                  <a:pt x="11435265" y="5217633"/>
                  <a:pt x="10916694" y="5903717"/>
                  <a:pt x="10261404" y="6542447"/>
                </a:cubicBezTo>
                <a:close/>
              </a:path>
            </a:pathLst>
          </a:cu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466D95-24AD-4AB1-BA87-FB5D388A5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8860" y="442913"/>
            <a:ext cx="7820569" cy="1344612"/>
          </a:xfrm>
        </p:spPr>
        <p:txBody>
          <a:bodyPr anchor="b">
            <a:normAutofit/>
          </a:bodyPr>
          <a:lstStyle/>
          <a:p>
            <a:r>
              <a:rPr lang="en-US" dirty="0"/>
              <a:t>Final Rule:	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71BA53A4-C4B7-4189-9FC1-6350B1AB5D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0332301" y="0"/>
            <a:ext cx="1518348" cy="6858000"/>
          </a:xfrm>
          <a:custGeom>
            <a:avLst/>
            <a:gdLst>
              <a:gd name="connsiteX0" fmla="*/ 19178 w 1518348"/>
              <a:gd name="connsiteY0" fmla="*/ 6858000 h 6858000"/>
              <a:gd name="connsiteX1" fmla="*/ 0 w 1518348"/>
              <a:gd name="connsiteY1" fmla="*/ 6858000 h 6858000"/>
              <a:gd name="connsiteX2" fmla="*/ 241394 w 1518348"/>
              <a:gd name="connsiteY2" fmla="*/ 6638611 h 6858000"/>
              <a:gd name="connsiteX3" fmla="*/ 1493356 w 1518348"/>
              <a:gd name="connsiteY3" fmla="*/ 4142424 h 6858000"/>
              <a:gd name="connsiteX4" fmla="*/ 282053 w 1518348"/>
              <a:gd name="connsiteY4" fmla="*/ 26474 h 6858000"/>
              <a:gd name="connsiteX5" fmla="*/ 256233 w 1518348"/>
              <a:gd name="connsiteY5" fmla="*/ 0 h 6858000"/>
              <a:gd name="connsiteX6" fmla="*/ 273463 w 1518348"/>
              <a:gd name="connsiteY6" fmla="*/ 0 h 6858000"/>
              <a:gd name="connsiteX7" fmla="*/ 300199 w 1518348"/>
              <a:gd name="connsiteY7" fmla="*/ 27414 h 6858000"/>
              <a:gd name="connsiteX8" fmla="*/ 1511501 w 1518348"/>
              <a:gd name="connsiteY8" fmla="*/ 4143362 h 6858000"/>
              <a:gd name="connsiteX9" fmla="*/ 259539 w 1518348"/>
              <a:gd name="connsiteY9" fmla="*/ 663954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18348" h="6858000">
                <a:moveTo>
                  <a:pt x="19178" y="6858000"/>
                </a:moveTo>
                <a:lnTo>
                  <a:pt x="0" y="6858000"/>
                </a:lnTo>
                <a:lnTo>
                  <a:pt x="241394" y="6638611"/>
                </a:lnTo>
                <a:cubicBezTo>
                  <a:pt x="909582" y="6009084"/>
                  <a:pt x="1445892" y="5323498"/>
                  <a:pt x="1493356" y="4142424"/>
                </a:cubicBezTo>
                <a:cubicBezTo>
                  <a:pt x="1560655" y="2467784"/>
                  <a:pt x="1130049" y="962858"/>
                  <a:pt x="282053" y="26474"/>
                </a:cubicBezTo>
                <a:lnTo>
                  <a:pt x="256233" y="0"/>
                </a:lnTo>
                <a:lnTo>
                  <a:pt x="273463" y="0"/>
                </a:lnTo>
                <a:lnTo>
                  <a:pt x="300199" y="27414"/>
                </a:lnTo>
                <a:cubicBezTo>
                  <a:pt x="1148195" y="963796"/>
                  <a:pt x="1578800" y="2468723"/>
                  <a:pt x="1511501" y="4143362"/>
                </a:cubicBezTo>
                <a:cubicBezTo>
                  <a:pt x="1464037" y="5324436"/>
                  <a:pt x="927728" y="6010023"/>
                  <a:pt x="259539" y="663954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5558AD6E-B070-4640-AA07-87E208983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9994386" y="0"/>
            <a:ext cx="1644534" cy="6858000"/>
          </a:xfrm>
          <a:custGeom>
            <a:avLst/>
            <a:gdLst>
              <a:gd name="connsiteX0" fmla="*/ 135252 w 1644534"/>
              <a:gd name="connsiteY0" fmla="*/ 6858000 h 6858000"/>
              <a:gd name="connsiteX1" fmla="*/ 101819 w 1644534"/>
              <a:gd name="connsiteY1" fmla="*/ 6858000 h 6858000"/>
              <a:gd name="connsiteX2" fmla="*/ 437240 w 1644534"/>
              <a:gd name="connsiteY2" fmla="*/ 6542447 h 6858000"/>
              <a:gd name="connsiteX3" fmla="*/ 1611101 w 1644534"/>
              <a:gd name="connsiteY3" fmla="*/ 4079318 h 6858000"/>
              <a:gd name="connsiteX4" fmla="*/ 21961 w 1644534"/>
              <a:gd name="connsiteY4" fmla="*/ 16892 h 6858000"/>
              <a:gd name="connsiteX5" fmla="*/ 0 w 1644534"/>
              <a:gd name="connsiteY5" fmla="*/ 0 h 6858000"/>
              <a:gd name="connsiteX6" fmla="*/ 33433 w 1644534"/>
              <a:gd name="connsiteY6" fmla="*/ 0 h 6858000"/>
              <a:gd name="connsiteX7" fmla="*/ 55394 w 1644534"/>
              <a:gd name="connsiteY7" fmla="*/ 16892 h 6858000"/>
              <a:gd name="connsiteX8" fmla="*/ 1644534 w 1644534"/>
              <a:gd name="connsiteY8" fmla="*/ 4079318 h 6858000"/>
              <a:gd name="connsiteX9" fmla="*/ 470673 w 1644534"/>
              <a:gd name="connsiteY9" fmla="*/ 654244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4534" h="6858000">
                <a:moveTo>
                  <a:pt x="135252" y="6858000"/>
                </a:moveTo>
                <a:lnTo>
                  <a:pt x="101819" y="6858000"/>
                </a:lnTo>
                <a:lnTo>
                  <a:pt x="437240" y="6542447"/>
                </a:lnTo>
                <a:cubicBezTo>
                  <a:pt x="1092531" y="5903717"/>
                  <a:pt x="1611101" y="5217633"/>
                  <a:pt x="1611101" y="4079318"/>
                </a:cubicBezTo>
                <a:cubicBezTo>
                  <a:pt x="1611101" y="2357705"/>
                  <a:pt x="1041580" y="850004"/>
                  <a:pt x="21961" y="16892"/>
                </a:cubicBezTo>
                <a:lnTo>
                  <a:pt x="0" y="0"/>
                </a:lnTo>
                <a:lnTo>
                  <a:pt x="33433" y="0"/>
                </a:lnTo>
                <a:lnTo>
                  <a:pt x="55394" y="16892"/>
                </a:lnTo>
                <a:cubicBezTo>
                  <a:pt x="1075012" y="850004"/>
                  <a:pt x="1644534" y="2357705"/>
                  <a:pt x="1644534" y="4079318"/>
                </a:cubicBezTo>
                <a:cubicBezTo>
                  <a:pt x="1644534" y="5217633"/>
                  <a:pt x="1125963" y="5903717"/>
                  <a:pt x="470673" y="654244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D8FE126-6716-48D6-865B-F3C073176A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5880273"/>
              </p:ext>
            </p:extLst>
          </p:nvPr>
        </p:nvGraphicFramePr>
        <p:xfrm>
          <a:off x="1518860" y="2312988"/>
          <a:ext cx="7881385" cy="32781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636139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93B4D24-F4A8-4141-A20A-E0575D1996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CCEEF8A-4A3A-4B35-AA57-D804767F5A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0"/>
            <a:ext cx="12191696" cy="6170490"/>
            <a:chOff x="-2" y="0"/>
            <a:chExt cx="12191696" cy="617049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55A741C2-AB82-4BF5-9324-5D0B56A3D0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3167675" y="-3167677"/>
              <a:ext cx="5856341" cy="12191695"/>
            </a:xfrm>
            <a:custGeom>
              <a:avLst/>
              <a:gdLst>
                <a:gd name="connsiteX0" fmla="*/ 0 w 5856341"/>
                <a:gd name="connsiteY0" fmla="*/ 12191695 h 12191695"/>
                <a:gd name="connsiteX1" fmla="*/ 0 w 5856341"/>
                <a:gd name="connsiteY1" fmla="*/ 0 h 12191695"/>
                <a:gd name="connsiteX2" fmla="*/ 243849 w 5856341"/>
                <a:gd name="connsiteY2" fmla="*/ 0 h 12191695"/>
                <a:gd name="connsiteX3" fmla="*/ 505121 w 5856341"/>
                <a:gd name="connsiteY3" fmla="*/ 0 h 12191695"/>
                <a:gd name="connsiteX4" fmla="*/ 723207 w 5856341"/>
                <a:gd name="connsiteY4" fmla="*/ 0 h 12191695"/>
                <a:gd name="connsiteX5" fmla="*/ 755828 w 5856341"/>
                <a:gd name="connsiteY5" fmla="*/ 0 h 12191695"/>
                <a:gd name="connsiteX6" fmla="*/ 1411868 w 5856341"/>
                <a:gd name="connsiteY6" fmla="*/ 0 h 12191695"/>
                <a:gd name="connsiteX7" fmla="*/ 1421034 w 5856341"/>
                <a:gd name="connsiteY7" fmla="*/ 0 h 12191695"/>
                <a:gd name="connsiteX8" fmla="*/ 1515206 w 5856341"/>
                <a:gd name="connsiteY8" fmla="*/ 0 h 12191695"/>
                <a:gd name="connsiteX9" fmla="*/ 2636151 w 5856341"/>
                <a:gd name="connsiteY9" fmla="*/ 0 h 12191695"/>
                <a:gd name="connsiteX10" fmla="*/ 4637890 w 5856341"/>
                <a:gd name="connsiteY10" fmla="*/ 0 h 12191695"/>
                <a:gd name="connsiteX11" fmla="*/ 4654499 w 5856341"/>
                <a:gd name="connsiteY11" fmla="*/ 26661 h 12191695"/>
                <a:gd name="connsiteX12" fmla="*/ 5856341 w 5856341"/>
                <a:gd name="connsiteY12" fmla="*/ 6438338 h 12191695"/>
                <a:gd name="connsiteX13" fmla="*/ 4449211 w 5856341"/>
                <a:gd name="connsiteY13" fmla="*/ 11332719 h 12191695"/>
                <a:gd name="connsiteX14" fmla="*/ 4061349 w 5856341"/>
                <a:gd name="connsiteY14" fmla="*/ 12054097 h 12191695"/>
                <a:gd name="connsiteX15" fmla="*/ 3977450 w 5856341"/>
                <a:gd name="connsiteY15" fmla="*/ 12191695 h 12191695"/>
                <a:gd name="connsiteX16" fmla="*/ 2636151 w 5856341"/>
                <a:gd name="connsiteY16" fmla="*/ 12191695 h 12191695"/>
                <a:gd name="connsiteX17" fmla="*/ 1421034 w 5856341"/>
                <a:gd name="connsiteY17" fmla="*/ 12191695 h 12191695"/>
                <a:gd name="connsiteX18" fmla="*/ 1411868 w 5856341"/>
                <a:gd name="connsiteY18" fmla="*/ 12191695 h 12191695"/>
                <a:gd name="connsiteX19" fmla="*/ 1283685 w 5856341"/>
                <a:gd name="connsiteY19" fmla="*/ 12191695 h 12191695"/>
                <a:gd name="connsiteX20" fmla="*/ 755828 w 5856341"/>
                <a:gd name="connsiteY20" fmla="*/ 12191695 h 12191695"/>
                <a:gd name="connsiteX21" fmla="*/ 723207 w 5856341"/>
                <a:gd name="connsiteY21" fmla="*/ 12191695 h 12191695"/>
                <a:gd name="connsiteX22" fmla="*/ 505121 w 5856341"/>
                <a:gd name="connsiteY22" fmla="*/ 12191695 h 12191695"/>
                <a:gd name="connsiteX23" fmla="*/ 243849 w 5856341"/>
                <a:gd name="connsiteY23" fmla="*/ 12191695 h 121916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856341" h="12191695">
                  <a:moveTo>
                    <a:pt x="0" y="12191695"/>
                  </a:moveTo>
                  <a:lnTo>
                    <a:pt x="0" y="0"/>
                  </a:lnTo>
                  <a:lnTo>
                    <a:pt x="243849" y="0"/>
                  </a:lnTo>
                  <a:lnTo>
                    <a:pt x="505121" y="0"/>
                  </a:lnTo>
                  <a:lnTo>
                    <a:pt x="723207" y="0"/>
                  </a:lnTo>
                  <a:lnTo>
                    <a:pt x="755828" y="0"/>
                  </a:lnTo>
                  <a:lnTo>
                    <a:pt x="1411868" y="0"/>
                  </a:lnTo>
                  <a:lnTo>
                    <a:pt x="1421034" y="0"/>
                  </a:lnTo>
                  <a:lnTo>
                    <a:pt x="1515206" y="0"/>
                  </a:lnTo>
                  <a:lnTo>
                    <a:pt x="2636151" y="0"/>
                  </a:lnTo>
                  <a:lnTo>
                    <a:pt x="4637890" y="0"/>
                  </a:lnTo>
                  <a:lnTo>
                    <a:pt x="4654499" y="26661"/>
                  </a:lnTo>
                  <a:cubicBezTo>
                    <a:pt x="5425621" y="1341551"/>
                    <a:pt x="5856341" y="3721137"/>
                    <a:pt x="5856341" y="6438338"/>
                  </a:cubicBezTo>
                  <a:cubicBezTo>
                    <a:pt x="5856341" y="8833790"/>
                    <a:pt x="5159120" y="9960353"/>
                    <a:pt x="4449211" y="11332719"/>
                  </a:cubicBezTo>
                  <a:cubicBezTo>
                    <a:pt x="4319934" y="11582638"/>
                    <a:pt x="4191839" y="11827452"/>
                    <a:pt x="4061349" y="12054097"/>
                  </a:cubicBezTo>
                  <a:lnTo>
                    <a:pt x="3977450" y="12191695"/>
                  </a:lnTo>
                  <a:lnTo>
                    <a:pt x="2636151" y="12191695"/>
                  </a:lnTo>
                  <a:lnTo>
                    <a:pt x="1421034" y="12191695"/>
                  </a:lnTo>
                  <a:lnTo>
                    <a:pt x="1411868" y="12191695"/>
                  </a:lnTo>
                  <a:lnTo>
                    <a:pt x="1283685" y="12191695"/>
                  </a:lnTo>
                  <a:lnTo>
                    <a:pt x="755828" y="12191695"/>
                  </a:lnTo>
                  <a:lnTo>
                    <a:pt x="723207" y="12191695"/>
                  </a:lnTo>
                  <a:lnTo>
                    <a:pt x="505121" y="12191695"/>
                  </a:lnTo>
                  <a:lnTo>
                    <a:pt x="243849" y="12191695"/>
                  </a:ln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DCD46807-BF17-4E5D-90A8-A062604C0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146277" y="-874927"/>
              <a:ext cx="1899138" cy="12191695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823926DB-76C8-474A-B5FB-F43C59E33F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143758" y="-1037574"/>
              <a:ext cx="1904176" cy="12191695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C1F5347-E00A-4E12-AC11-18E0B1AF2D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247015" y="-1314429"/>
              <a:ext cx="1697663" cy="12191695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2120EAD-151C-40E9-BCB3-9210F2786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875" y="442913"/>
            <a:ext cx="6857365" cy="1344612"/>
          </a:xfrm>
        </p:spPr>
        <p:txBody>
          <a:bodyPr anchor="b">
            <a:normAutofit/>
          </a:bodyPr>
          <a:lstStyle/>
          <a:p>
            <a:r>
              <a:rPr lang="en-US" dirty="0"/>
              <a:t>All together!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8B5E21-D5B9-4FD0-8CA8-2B5686855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875" y="2107096"/>
            <a:ext cx="8391967" cy="2846567"/>
          </a:xfrm>
        </p:spPr>
        <p:txBody>
          <a:bodyPr>
            <a:normAutofit/>
          </a:bodyPr>
          <a:lstStyle/>
          <a:p>
            <a:r>
              <a:rPr lang="en-US"/>
              <a:t>See the zipped file I included</a:t>
            </a:r>
          </a:p>
          <a:p>
            <a:r>
              <a:rPr lang="en-US"/>
              <a:t>All that code just isn’t going to fit on a powerpoint.</a:t>
            </a:r>
          </a:p>
          <a:p>
            <a:r>
              <a:rPr lang="en-US"/>
              <a:t>You’ve seen most of it at this point.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908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717AC-1A11-4A12-82F9-36012CAB5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570" y="-35357"/>
            <a:ext cx="12061430" cy="1345269"/>
          </a:xfrm>
        </p:spPr>
        <p:txBody>
          <a:bodyPr>
            <a:normAutofit fontScale="90000"/>
          </a:bodyPr>
          <a:lstStyle/>
          <a:p>
            <a:r>
              <a:rPr lang="en-US" dirty="0"/>
              <a:t>Rock Paper Scissors:</a:t>
            </a:r>
            <a:br>
              <a:rPr lang="en-US" dirty="0"/>
            </a:br>
            <a:r>
              <a:rPr lang="en-US" dirty="0"/>
              <a:t>Part One: Making a class: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0FAD50-85EC-420D-9BB2-A80B465CEB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773" y="1183119"/>
            <a:ext cx="10367965" cy="3651504"/>
          </a:xfrm>
          <a:solidFill>
            <a:schemeClr val="tx2">
              <a:lumMod val="10000"/>
              <a:lumOff val="90000"/>
            </a:schemeClr>
          </a:solidFill>
        </p:spPr>
        <p:txBody>
          <a:bodyPr/>
          <a:lstStyle/>
          <a:p>
            <a:r>
              <a:rPr lang="en-US" b="1" dirty="0"/>
              <a:t>Classes include:</a:t>
            </a:r>
          </a:p>
          <a:p>
            <a:pPr marL="285750" lvl="1" indent="-2857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US" dirty="0"/>
              <a:t>All the </a:t>
            </a:r>
            <a:r>
              <a:rPr lang="en-US" b="1" dirty="0"/>
              <a:t>fields </a:t>
            </a:r>
            <a:r>
              <a:rPr lang="en-US" dirty="0"/>
              <a:t>you’d want associated with that class </a:t>
            </a:r>
          </a:p>
          <a:p>
            <a:pPr marL="914400" lvl="3" indent="-227013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dirty="0"/>
              <a:t>(kind of like global variables within a limited context, which is all the methods associated with the class)</a:t>
            </a:r>
          </a:p>
          <a:p>
            <a:pPr marL="285750" lvl="1" indent="-28575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US" dirty="0"/>
              <a:t>All the </a:t>
            </a:r>
            <a:r>
              <a:rPr lang="en-US" b="1" dirty="0"/>
              <a:t>methods</a:t>
            </a:r>
            <a:r>
              <a:rPr lang="en-US" dirty="0"/>
              <a:t> associated with that class</a:t>
            </a:r>
          </a:p>
          <a:p>
            <a:pPr marL="914400" lvl="2" indent="-227013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US" dirty="0"/>
              <a:t>Methods are like</a:t>
            </a:r>
            <a:r>
              <a:rPr lang="en-US" b="1" dirty="0"/>
              <a:t> functions</a:t>
            </a:r>
            <a:r>
              <a:rPr lang="en-US" dirty="0"/>
              <a:t>, only they’re only associated with the class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F047D2B-0E84-450A-906D-C088030CA4DE}"/>
              </a:ext>
            </a:extLst>
          </p:cNvPr>
          <p:cNvSpPr txBox="1"/>
          <p:nvPr/>
        </p:nvSpPr>
        <p:spPr>
          <a:xfrm>
            <a:off x="1953694" y="3429000"/>
            <a:ext cx="10016533" cy="332398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500" dirty="0"/>
              <a:t>class Player{</a:t>
            </a:r>
          </a:p>
          <a:p>
            <a:r>
              <a:rPr lang="en-US" sz="1500" dirty="0"/>
              <a:t>	string </a:t>
            </a:r>
            <a:r>
              <a:rPr lang="en-US" sz="1500" dirty="0" err="1"/>
              <a:t>firstname</a:t>
            </a:r>
            <a:r>
              <a:rPr lang="en-US" sz="1500" dirty="0"/>
              <a:t>;</a:t>
            </a:r>
          </a:p>
          <a:p>
            <a:r>
              <a:rPr lang="en-US" sz="1500" dirty="0"/>
              <a:t>	string </a:t>
            </a:r>
            <a:r>
              <a:rPr lang="en-US" sz="1500" dirty="0" err="1"/>
              <a:t>lastname</a:t>
            </a:r>
            <a:r>
              <a:rPr lang="en-US" sz="1500" dirty="0"/>
              <a:t>;</a:t>
            </a:r>
          </a:p>
          <a:p>
            <a:r>
              <a:rPr lang="en-US" sz="1500" dirty="0"/>
              <a:t>	bool </a:t>
            </a:r>
            <a:r>
              <a:rPr lang="en-US" sz="1500" dirty="0" err="1"/>
              <a:t>isrealperson</a:t>
            </a:r>
            <a:r>
              <a:rPr lang="en-US" sz="1500" dirty="0"/>
              <a:t>;  // for whether the player is a computer or a human</a:t>
            </a:r>
          </a:p>
          <a:p>
            <a:r>
              <a:rPr lang="en-US" sz="1500" dirty="0"/>
              <a:t>	int wins;  // for the number of wins so far</a:t>
            </a:r>
          </a:p>
          <a:p>
            <a:r>
              <a:rPr lang="en-US" sz="1500" dirty="0"/>
              <a:t>public:</a:t>
            </a:r>
          </a:p>
          <a:p>
            <a:r>
              <a:rPr lang="en-US" sz="1500" dirty="0"/>
              <a:t>	Player();  // constructor default</a:t>
            </a:r>
          </a:p>
          <a:p>
            <a:r>
              <a:rPr lang="en-US" sz="1500" dirty="0"/>
              <a:t>	Player(bool </a:t>
            </a:r>
            <a:r>
              <a:rPr lang="en-US" sz="1500" dirty="0" err="1"/>
              <a:t>isreal</a:t>
            </a:r>
            <a:r>
              <a:rPr lang="en-US" sz="1500" dirty="0"/>
              <a:t>);  //constructor override = lets you pick if the user is real or not</a:t>
            </a:r>
          </a:p>
          <a:p>
            <a:r>
              <a:rPr lang="en-US" sz="1500" dirty="0"/>
              <a:t>	Player(bool </a:t>
            </a:r>
            <a:r>
              <a:rPr lang="en-US" sz="1500" dirty="0" err="1"/>
              <a:t>isreal</a:t>
            </a:r>
            <a:r>
              <a:rPr lang="en-US" sz="1500" dirty="0"/>
              <a:t>, string </a:t>
            </a:r>
            <a:r>
              <a:rPr lang="en-US" sz="1500" dirty="0" err="1"/>
              <a:t>fn</a:t>
            </a:r>
            <a:r>
              <a:rPr lang="en-US" sz="1500" dirty="0"/>
              <a:t>, string ln);  //constructor override - user real?</a:t>
            </a:r>
          </a:p>
          <a:p>
            <a:r>
              <a:rPr lang="en-US" sz="1500" dirty="0"/>
              <a:t>	                                          //and lets you set first and last name</a:t>
            </a:r>
          </a:p>
          <a:p>
            <a:r>
              <a:rPr lang="en-US" sz="1500" dirty="0"/>
              <a:t>	void </a:t>
            </a:r>
            <a:r>
              <a:rPr lang="en-US" sz="1500" dirty="0" err="1"/>
              <a:t>printPlayer</a:t>
            </a:r>
            <a:r>
              <a:rPr lang="en-US" sz="1500" dirty="0"/>
              <a:t>();</a:t>
            </a:r>
          </a:p>
          <a:p>
            <a:r>
              <a:rPr lang="en-US" sz="1500" dirty="0"/>
              <a:t>	void </a:t>
            </a:r>
            <a:r>
              <a:rPr lang="en-US" sz="1500" dirty="0" err="1"/>
              <a:t>initPlayer</a:t>
            </a:r>
            <a:r>
              <a:rPr lang="en-US" sz="1500" dirty="0"/>
              <a:t>();</a:t>
            </a:r>
          </a:p>
          <a:p>
            <a:r>
              <a:rPr lang="en-US" sz="1500" dirty="0"/>
              <a:t>	char </a:t>
            </a:r>
            <a:r>
              <a:rPr lang="en-US" sz="1500" dirty="0" err="1"/>
              <a:t>getRPS</a:t>
            </a:r>
            <a:r>
              <a:rPr lang="en-US" sz="1500" dirty="0"/>
              <a:t>();</a:t>
            </a:r>
          </a:p>
          <a:p>
            <a:r>
              <a:rPr lang="en-US" sz="1500" dirty="0"/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934281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DA691-A921-4712-B72B-924830E85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 1: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45EF27-23B3-4FA6-8578-684C42323F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general, not set in stone, but </a:t>
            </a:r>
            <a:r>
              <a:rPr lang="en-US" b="1" dirty="0">
                <a:solidFill>
                  <a:schemeClr val="accent1"/>
                </a:solidFill>
              </a:rPr>
              <a:t>we tend to make the fields private</a:t>
            </a:r>
          </a:p>
          <a:p>
            <a:r>
              <a:rPr lang="en-US" dirty="0"/>
              <a:t>The </a:t>
            </a:r>
            <a:r>
              <a:rPr lang="en-US" b="1" dirty="0">
                <a:solidFill>
                  <a:srgbClr val="00B050"/>
                </a:solidFill>
              </a:rPr>
              <a:t>methods (functions) can be private or public</a:t>
            </a:r>
          </a:p>
          <a:p>
            <a:pPr marL="458788"/>
            <a:r>
              <a:rPr lang="en-US" b="1" dirty="0"/>
              <a:t>public</a:t>
            </a:r>
            <a:r>
              <a:rPr lang="en-US" dirty="0"/>
              <a:t> means outside of the class definition you can run the method.  </a:t>
            </a:r>
          </a:p>
          <a:p>
            <a:pPr marL="458788"/>
            <a:r>
              <a:rPr lang="en-US" b="1" dirty="0"/>
              <a:t>Private</a:t>
            </a:r>
            <a:r>
              <a:rPr lang="en-US" dirty="0"/>
              <a:t> means that the method won’t work unless it is called somewhere inside the class definition.  </a:t>
            </a:r>
          </a:p>
        </p:txBody>
      </p:sp>
    </p:spTree>
    <p:extLst>
      <p:ext uri="{BB962C8B-B14F-4D97-AF65-F5344CB8AC3E}">
        <p14:creationId xmlns:p14="http://schemas.microsoft.com/office/powerpoint/2010/main" val="121999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6D82F-721A-4B68-B9B7-60363867B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43" y="-20830"/>
            <a:ext cx="5132663" cy="1330289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sz="2600" dirty="0"/>
              <a:t>This is the class Declaration.</a:t>
            </a:r>
            <a:br>
              <a:rPr lang="en-US" sz="2600" dirty="0"/>
            </a:br>
            <a:r>
              <a:rPr lang="en-US" sz="2600" dirty="0"/>
              <a:t>It goes in Player.hpp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629AB-3F5C-4561-9525-8AF5C23741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1991E6-AB0E-4405-81A1-C6B4AB8144BE}"/>
              </a:ext>
            </a:extLst>
          </p:cNvPr>
          <p:cNvSpPr txBox="1"/>
          <p:nvPr/>
        </p:nvSpPr>
        <p:spPr>
          <a:xfrm>
            <a:off x="63842" y="1243791"/>
            <a:ext cx="5132663" cy="375487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/>
              <a:t>class Player{</a:t>
            </a:r>
          </a:p>
          <a:p>
            <a:r>
              <a:rPr lang="en-US" sz="1400" dirty="0"/>
              <a:t>	string </a:t>
            </a:r>
            <a:r>
              <a:rPr lang="en-US" sz="1400" dirty="0" err="1"/>
              <a:t>firstname</a:t>
            </a:r>
            <a:r>
              <a:rPr lang="en-US" sz="1400" dirty="0"/>
              <a:t>;</a:t>
            </a:r>
          </a:p>
          <a:p>
            <a:r>
              <a:rPr lang="en-US" sz="1400" dirty="0"/>
              <a:t>	string </a:t>
            </a:r>
            <a:r>
              <a:rPr lang="en-US" sz="1400" dirty="0" err="1"/>
              <a:t>lastname</a:t>
            </a:r>
            <a:r>
              <a:rPr lang="en-US" sz="1400" dirty="0"/>
              <a:t>;</a:t>
            </a:r>
          </a:p>
          <a:p>
            <a:r>
              <a:rPr lang="en-US" sz="1400" dirty="0"/>
              <a:t>	bool </a:t>
            </a:r>
            <a:r>
              <a:rPr lang="en-US" sz="1400" dirty="0" err="1"/>
              <a:t>isrealperson</a:t>
            </a:r>
            <a:r>
              <a:rPr lang="en-US" sz="1400" dirty="0"/>
              <a:t>;  </a:t>
            </a: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// for whether the  </a:t>
            </a:r>
          </a:p>
          <a:p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                       //player is a computer or a human</a:t>
            </a:r>
          </a:p>
          <a:p>
            <a:r>
              <a:rPr lang="en-US" sz="1400" dirty="0"/>
              <a:t>	int wins;  </a:t>
            </a: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// for the number of wins so far</a:t>
            </a:r>
          </a:p>
          <a:p>
            <a:r>
              <a:rPr lang="en-US" sz="1400" dirty="0"/>
              <a:t>public:</a:t>
            </a:r>
          </a:p>
          <a:p>
            <a:r>
              <a:rPr lang="en-US" sz="1400" dirty="0"/>
              <a:t>	Player();  </a:t>
            </a: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// constructor default</a:t>
            </a:r>
          </a:p>
          <a:p>
            <a:r>
              <a:rPr lang="en-US" sz="1400" dirty="0"/>
              <a:t>	Player(bool </a:t>
            </a:r>
            <a:r>
              <a:rPr lang="en-US" sz="1400" dirty="0" err="1"/>
              <a:t>isreal</a:t>
            </a:r>
            <a:r>
              <a:rPr lang="en-US" sz="1400" dirty="0"/>
              <a:t>);  </a:t>
            </a: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//constructor override </a:t>
            </a:r>
          </a:p>
          <a:p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                 // lets you pick if the user is real or not</a:t>
            </a:r>
          </a:p>
          <a:p>
            <a:r>
              <a:rPr lang="en-US" sz="1400" dirty="0"/>
              <a:t>	Player(bool </a:t>
            </a:r>
            <a:r>
              <a:rPr lang="en-US" sz="1400" dirty="0" err="1"/>
              <a:t>isreal</a:t>
            </a:r>
            <a:r>
              <a:rPr lang="en-US" sz="1400" dirty="0"/>
              <a:t>, string </a:t>
            </a:r>
            <a:r>
              <a:rPr lang="en-US" sz="1400" dirty="0" err="1"/>
              <a:t>fn</a:t>
            </a:r>
            <a:r>
              <a:rPr lang="en-US" sz="1400" dirty="0"/>
              <a:t>, string ln);  </a:t>
            </a:r>
          </a:p>
          <a:p>
            <a:r>
              <a:rPr lang="en-US" sz="1400" dirty="0"/>
              <a:t>                       </a:t>
            </a: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//constructor override - user real?</a:t>
            </a:r>
          </a:p>
          <a:p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	        //and lets you set first and last name</a:t>
            </a:r>
          </a:p>
          <a:p>
            <a:r>
              <a:rPr lang="en-US" sz="1400" dirty="0"/>
              <a:t>	void </a:t>
            </a:r>
            <a:r>
              <a:rPr lang="en-US" sz="1400" dirty="0" err="1"/>
              <a:t>printPlayer</a:t>
            </a:r>
            <a:r>
              <a:rPr lang="en-US" sz="1400" dirty="0"/>
              <a:t>();</a:t>
            </a:r>
          </a:p>
          <a:p>
            <a:r>
              <a:rPr lang="en-US" sz="1400" dirty="0"/>
              <a:t>	void </a:t>
            </a:r>
            <a:r>
              <a:rPr lang="en-US" sz="1400" dirty="0" err="1"/>
              <a:t>initPlayer</a:t>
            </a:r>
            <a:r>
              <a:rPr lang="en-US" sz="1400" dirty="0"/>
              <a:t>();</a:t>
            </a:r>
          </a:p>
          <a:p>
            <a:r>
              <a:rPr lang="en-US" sz="1400" dirty="0"/>
              <a:t>	char </a:t>
            </a:r>
            <a:r>
              <a:rPr lang="en-US" sz="1400" dirty="0" err="1"/>
              <a:t>getRPS</a:t>
            </a:r>
            <a:r>
              <a:rPr lang="en-US" sz="1400" dirty="0"/>
              <a:t>();</a:t>
            </a:r>
          </a:p>
          <a:p>
            <a:r>
              <a:rPr lang="en-US" sz="1400" dirty="0"/>
              <a:t>};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3B12CCE-D220-4B28-89D2-F21BF8293031}"/>
              </a:ext>
            </a:extLst>
          </p:cNvPr>
          <p:cNvSpPr txBox="1">
            <a:spLocks/>
          </p:cNvSpPr>
          <p:nvPr/>
        </p:nvSpPr>
        <p:spPr>
          <a:xfrm>
            <a:off x="170937" y="5614209"/>
            <a:ext cx="5228966" cy="1243791"/>
          </a:xfrm>
          <a:prstGeom prst="rect">
            <a:avLst/>
          </a:prstGeom>
        </p:spPr>
        <p:txBody>
          <a:bodyPr vert="horz" lIns="109728" tIns="109728" rIns="109728" bIns="91440" rtlCol="0" anchor="b">
            <a:normAutofit fontScale="75000" lnSpcReduction="20000"/>
          </a:bodyPr>
          <a:lstStyle>
            <a:lvl1pPr algn="l" defTabSz="914400" rtl="0" eaLnBrk="1" latinLnBrk="0" hangingPunct="1">
              <a:lnSpc>
                <a:spcPct val="130000"/>
              </a:lnSpc>
              <a:spcBef>
                <a:spcPct val="0"/>
              </a:spcBef>
              <a:buNone/>
              <a:defRPr sz="3200" b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10000"/>
              </a:lnSpc>
              <a:spcBef>
                <a:spcPts val="600"/>
              </a:spcBef>
            </a:pPr>
            <a:r>
              <a:rPr lang="en-US" sz="2500" dirty="0"/>
              <a:t>You also need Player.cpp.  </a:t>
            </a:r>
            <a:br>
              <a:rPr lang="en-US" sz="2500" dirty="0"/>
            </a:br>
            <a:r>
              <a:rPr lang="en-US" sz="2500" dirty="0"/>
              <a:t>This is where the </a:t>
            </a:r>
          </a:p>
          <a:p>
            <a:pPr algn="r">
              <a:lnSpc>
                <a:spcPct val="110000"/>
              </a:lnSpc>
            </a:pPr>
            <a:r>
              <a:rPr lang="en-US" sz="2500" dirty="0"/>
              <a:t>function (method) definitions go: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76430B-B4C5-4C46-95A5-E42A69889565}"/>
              </a:ext>
            </a:extLst>
          </p:cNvPr>
          <p:cNvSpPr txBox="1"/>
          <p:nvPr/>
        </p:nvSpPr>
        <p:spPr>
          <a:xfrm>
            <a:off x="5469926" y="0"/>
            <a:ext cx="6658231" cy="679993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txBody>
          <a:bodyPr wrap="square" rtlCol="0">
            <a:spAutoFit/>
          </a:bodyPr>
          <a:lstStyle/>
          <a:p>
            <a:pPr defTabSz="346075">
              <a:lnSpc>
                <a:spcPct val="90000"/>
              </a:lnSpc>
            </a:pPr>
            <a:r>
              <a:rPr lang="en-US" sz="1100" dirty="0"/>
              <a:t>#include "Player.hpp"</a:t>
            </a:r>
          </a:p>
          <a:p>
            <a:pPr defTabSz="346075">
              <a:lnSpc>
                <a:spcPct val="90000"/>
              </a:lnSpc>
            </a:pPr>
            <a:r>
              <a:rPr lang="en-US" sz="1100" dirty="0"/>
              <a:t>#include &lt;</a:t>
            </a:r>
            <a:r>
              <a:rPr lang="en-US" sz="1100" dirty="0" err="1"/>
              <a:t>stdlib.h</a:t>
            </a:r>
            <a:r>
              <a:rPr lang="en-US" sz="1100" dirty="0"/>
              <a:t>&gt;</a:t>
            </a:r>
          </a:p>
          <a:p>
            <a:pPr defTabSz="346075">
              <a:lnSpc>
                <a:spcPct val="90000"/>
              </a:lnSpc>
            </a:pPr>
            <a:r>
              <a:rPr lang="en-US" sz="1100" dirty="0"/>
              <a:t>#include &lt;iostream&gt;</a:t>
            </a:r>
          </a:p>
          <a:p>
            <a:pPr defTabSz="346075">
              <a:lnSpc>
                <a:spcPct val="90000"/>
              </a:lnSpc>
            </a:pPr>
            <a:r>
              <a:rPr lang="en-US" sz="1100" dirty="0"/>
              <a:t>using namespace std;</a:t>
            </a:r>
          </a:p>
          <a:p>
            <a:pPr defTabSz="346075">
              <a:lnSpc>
                <a:spcPct val="90000"/>
              </a:lnSpc>
            </a:pPr>
            <a:endParaRPr lang="en-US" sz="1100" dirty="0"/>
          </a:p>
          <a:p>
            <a:pPr defTabSz="346075">
              <a:lnSpc>
                <a:spcPct val="90000"/>
              </a:lnSpc>
            </a:pPr>
            <a:r>
              <a:rPr lang="en-US" sz="1100" dirty="0"/>
              <a:t>void </a:t>
            </a:r>
            <a:r>
              <a:rPr lang="en-US" sz="1100" dirty="0">
                <a:solidFill>
                  <a:schemeClr val="accent4"/>
                </a:solidFill>
              </a:rPr>
              <a:t>Player::</a:t>
            </a:r>
            <a:r>
              <a:rPr lang="en-US" sz="1100" b="1" dirty="0" err="1">
                <a:solidFill>
                  <a:srgbClr val="C00000"/>
                </a:solidFill>
              </a:rPr>
              <a:t>initPlayer</a:t>
            </a:r>
            <a:r>
              <a:rPr lang="en-US" sz="1100" b="1" dirty="0">
                <a:solidFill>
                  <a:srgbClr val="C00000"/>
                </a:solidFill>
              </a:rPr>
              <a:t>() </a:t>
            </a:r>
            <a:r>
              <a:rPr lang="en-US" sz="1100" dirty="0"/>
              <a:t>{</a:t>
            </a:r>
          </a:p>
          <a:p>
            <a:pPr defTabSz="346075">
              <a:lnSpc>
                <a:spcPct val="90000"/>
              </a:lnSpc>
            </a:pPr>
            <a:r>
              <a:rPr lang="en-US" sz="1100" dirty="0"/>
              <a:t>	</a:t>
            </a:r>
            <a:r>
              <a:rPr lang="en-US" sz="1100" dirty="0" err="1"/>
              <a:t>cout</a:t>
            </a:r>
            <a:r>
              <a:rPr lang="en-US" sz="1100" dirty="0"/>
              <a:t> &lt;&lt; "here p7 " &lt;&lt; </a:t>
            </a:r>
            <a:r>
              <a:rPr lang="en-US" sz="1100" dirty="0" err="1"/>
              <a:t>endl</a:t>
            </a:r>
            <a:r>
              <a:rPr lang="en-US" sz="110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100" dirty="0"/>
              <a:t>	</a:t>
            </a:r>
            <a:r>
              <a:rPr lang="en-US" sz="1100" dirty="0" err="1"/>
              <a:t>cout</a:t>
            </a:r>
            <a:r>
              <a:rPr lang="en-US" sz="1100" dirty="0"/>
              <a:t> &lt;&lt; "Enter first name" &lt;&lt; </a:t>
            </a:r>
            <a:r>
              <a:rPr lang="en-US" sz="1100" dirty="0" err="1"/>
              <a:t>endl</a:t>
            </a:r>
            <a:r>
              <a:rPr lang="en-US" sz="110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100" dirty="0"/>
              <a:t>	</a:t>
            </a:r>
            <a:r>
              <a:rPr lang="en-US" sz="1100" dirty="0" err="1"/>
              <a:t>cin</a:t>
            </a:r>
            <a:r>
              <a:rPr lang="en-US" sz="1100" dirty="0"/>
              <a:t> &gt;&gt; </a:t>
            </a:r>
            <a:r>
              <a:rPr lang="en-US" sz="1100" dirty="0" err="1">
                <a:solidFill>
                  <a:srgbClr val="C00000"/>
                </a:solidFill>
              </a:rPr>
              <a:t>firstname</a:t>
            </a:r>
            <a:r>
              <a:rPr lang="en-US" sz="1100" dirty="0">
                <a:solidFill>
                  <a:schemeClr val="accent4"/>
                </a:solidFill>
              </a:rPr>
              <a:t>;  // these are fields!!!  See in the player class definition!</a:t>
            </a:r>
          </a:p>
          <a:p>
            <a:pPr defTabSz="346075">
              <a:lnSpc>
                <a:spcPct val="90000"/>
              </a:lnSpc>
            </a:pPr>
            <a:r>
              <a:rPr lang="en-US" sz="1100" dirty="0"/>
              <a:t>	</a:t>
            </a:r>
            <a:r>
              <a:rPr lang="en-US" sz="1100" dirty="0" err="1"/>
              <a:t>cout</a:t>
            </a:r>
            <a:r>
              <a:rPr lang="en-US" sz="1100" dirty="0"/>
              <a:t> &lt;&lt; "Enter last name" &lt;&lt; </a:t>
            </a:r>
            <a:r>
              <a:rPr lang="en-US" sz="1100" dirty="0" err="1"/>
              <a:t>endl</a:t>
            </a:r>
            <a:r>
              <a:rPr lang="en-US" sz="110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100" dirty="0"/>
              <a:t>	</a:t>
            </a:r>
            <a:r>
              <a:rPr lang="en-US" sz="1100" dirty="0" err="1"/>
              <a:t>cin</a:t>
            </a:r>
            <a:r>
              <a:rPr lang="en-US" sz="1100" dirty="0"/>
              <a:t> &gt;&gt; </a:t>
            </a:r>
            <a:r>
              <a:rPr lang="en-US" sz="1100" dirty="0" err="1">
                <a:solidFill>
                  <a:srgbClr val="C00000"/>
                </a:solidFill>
              </a:rPr>
              <a:t>lastname</a:t>
            </a:r>
            <a:r>
              <a:rPr lang="en-US" sz="1100" dirty="0">
                <a:solidFill>
                  <a:srgbClr val="C00000"/>
                </a:solidFill>
              </a:rPr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100" dirty="0"/>
              <a:t>	</a:t>
            </a:r>
            <a:r>
              <a:rPr lang="en-US" sz="1100" dirty="0" err="1"/>
              <a:t>cout</a:t>
            </a:r>
            <a:r>
              <a:rPr lang="en-US" sz="1100" dirty="0"/>
              <a:t> &lt;&lt; "here p8 " &lt;&lt; </a:t>
            </a:r>
            <a:r>
              <a:rPr lang="en-US" sz="1100" dirty="0" err="1"/>
              <a:t>endl</a:t>
            </a:r>
            <a:r>
              <a:rPr lang="en-US" sz="110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100" dirty="0"/>
              <a:t>}</a:t>
            </a:r>
          </a:p>
          <a:p>
            <a:pPr defTabSz="346075">
              <a:lnSpc>
                <a:spcPct val="90000"/>
              </a:lnSpc>
            </a:pPr>
            <a:endParaRPr lang="en-US" sz="1100" dirty="0"/>
          </a:p>
          <a:p>
            <a:pPr defTabSz="346075">
              <a:lnSpc>
                <a:spcPct val="90000"/>
              </a:lnSpc>
            </a:pPr>
            <a:r>
              <a:rPr lang="en-US" sz="1100" dirty="0"/>
              <a:t>void </a:t>
            </a:r>
            <a:r>
              <a:rPr lang="en-US" sz="1100" dirty="0">
                <a:solidFill>
                  <a:schemeClr val="accent4"/>
                </a:solidFill>
              </a:rPr>
              <a:t>Player::</a:t>
            </a:r>
            <a:r>
              <a:rPr lang="en-US" sz="1100" b="1" dirty="0" err="1">
                <a:solidFill>
                  <a:srgbClr val="C00000"/>
                </a:solidFill>
              </a:rPr>
              <a:t>printPlayer</a:t>
            </a:r>
            <a:r>
              <a:rPr lang="en-US" sz="1100" b="1" dirty="0">
                <a:solidFill>
                  <a:srgbClr val="C00000"/>
                </a:solidFill>
              </a:rPr>
              <a:t>() </a:t>
            </a:r>
            <a:r>
              <a:rPr lang="en-US" sz="1100" dirty="0"/>
              <a:t>{</a:t>
            </a:r>
          </a:p>
          <a:p>
            <a:pPr defTabSz="346075">
              <a:lnSpc>
                <a:spcPct val="90000"/>
              </a:lnSpc>
            </a:pPr>
            <a:r>
              <a:rPr lang="en-US" sz="1100" dirty="0"/>
              <a:t>	</a:t>
            </a:r>
            <a:r>
              <a:rPr lang="en-US" sz="1100" dirty="0" err="1"/>
              <a:t>cout</a:t>
            </a:r>
            <a:r>
              <a:rPr lang="en-US" sz="1100" dirty="0"/>
              <a:t> &lt;&lt; "here p9 " &lt;&lt; </a:t>
            </a:r>
            <a:r>
              <a:rPr lang="en-US" sz="1100" dirty="0" err="1"/>
              <a:t>endl</a:t>
            </a:r>
            <a:r>
              <a:rPr lang="en-US" sz="110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100" dirty="0"/>
              <a:t>	</a:t>
            </a:r>
            <a:r>
              <a:rPr lang="en-US" sz="1100" dirty="0" err="1"/>
              <a:t>cout</a:t>
            </a:r>
            <a:r>
              <a:rPr lang="en-US" sz="1100" dirty="0"/>
              <a:t> &lt;&lt; </a:t>
            </a:r>
            <a:r>
              <a:rPr lang="en-US" sz="1100" dirty="0" err="1">
                <a:solidFill>
                  <a:srgbClr val="C00000"/>
                </a:solidFill>
              </a:rPr>
              <a:t>firstname</a:t>
            </a:r>
            <a:r>
              <a:rPr lang="en-US" sz="1100" dirty="0">
                <a:solidFill>
                  <a:schemeClr val="accent4"/>
                </a:solidFill>
              </a:rPr>
              <a:t> </a:t>
            </a:r>
            <a:r>
              <a:rPr lang="en-US" sz="1100" dirty="0"/>
              <a:t>&lt;&lt; " " &lt;&lt;</a:t>
            </a:r>
            <a:r>
              <a:rPr lang="en-US" sz="1100" dirty="0">
                <a:solidFill>
                  <a:schemeClr val="accent4"/>
                </a:solidFill>
              </a:rPr>
              <a:t> </a:t>
            </a:r>
            <a:r>
              <a:rPr lang="en-US" sz="1100" dirty="0" err="1">
                <a:solidFill>
                  <a:srgbClr val="C00000"/>
                </a:solidFill>
              </a:rPr>
              <a:t>lastname</a:t>
            </a:r>
            <a:r>
              <a:rPr lang="en-US" sz="1100" dirty="0">
                <a:solidFill>
                  <a:schemeClr val="accent4"/>
                </a:solidFill>
              </a:rPr>
              <a:t> </a:t>
            </a:r>
            <a:r>
              <a:rPr lang="en-US" sz="1100" dirty="0"/>
              <a:t>&lt;&lt; " (" &lt;&lt; wins &lt;&lt; ")";</a:t>
            </a:r>
          </a:p>
          <a:p>
            <a:pPr defTabSz="346075">
              <a:lnSpc>
                <a:spcPct val="90000"/>
              </a:lnSpc>
            </a:pPr>
            <a:r>
              <a:rPr lang="en-US" sz="1100" dirty="0"/>
              <a:t>	</a:t>
            </a:r>
            <a:r>
              <a:rPr lang="en-US" sz="1100" dirty="0" err="1"/>
              <a:t>cout</a:t>
            </a:r>
            <a:r>
              <a:rPr lang="en-US" sz="1100" dirty="0"/>
              <a:t> &lt;&lt; "here p10 " &lt;&lt; </a:t>
            </a:r>
            <a:r>
              <a:rPr lang="en-US" sz="1100" dirty="0" err="1"/>
              <a:t>endl</a:t>
            </a:r>
            <a:r>
              <a:rPr lang="en-US" sz="110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100" dirty="0"/>
              <a:t>}</a:t>
            </a:r>
          </a:p>
          <a:p>
            <a:pPr defTabSz="346075">
              <a:lnSpc>
                <a:spcPct val="90000"/>
              </a:lnSpc>
            </a:pPr>
            <a:endParaRPr lang="en-US" sz="1100" dirty="0"/>
          </a:p>
          <a:p>
            <a:pPr defTabSz="346075">
              <a:lnSpc>
                <a:spcPct val="90000"/>
              </a:lnSpc>
            </a:pPr>
            <a:r>
              <a:rPr lang="en-US" sz="1100" dirty="0"/>
              <a:t>char </a:t>
            </a:r>
            <a:r>
              <a:rPr lang="en-US" sz="1100" dirty="0">
                <a:solidFill>
                  <a:schemeClr val="accent4"/>
                </a:solidFill>
              </a:rPr>
              <a:t>Player::</a:t>
            </a:r>
            <a:r>
              <a:rPr lang="en-US" sz="1100" b="1" dirty="0" err="1">
                <a:solidFill>
                  <a:srgbClr val="C00000"/>
                </a:solidFill>
              </a:rPr>
              <a:t>getRPS</a:t>
            </a:r>
            <a:r>
              <a:rPr lang="en-US" sz="1100" b="1" dirty="0">
                <a:solidFill>
                  <a:srgbClr val="C00000"/>
                </a:solidFill>
              </a:rPr>
              <a:t>() </a:t>
            </a:r>
            <a:r>
              <a:rPr lang="en-US" sz="1100" dirty="0"/>
              <a:t>{</a:t>
            </a:r>
          </a:p>
          <a:p>
            <a:pPr defTabSz="346075">
              <a:lnSpc>
                <a:spcPct val="90000"/>
              </a:lnSpc>
            </a:pPr>
            <a:r>
              <a:rPr lang="en-US" sz="1100" dirty="0"/>
              <a:t>	</a:t>
            </a:r>
            <a:r>
              <a:rPr lang="en-US" sz="1100" dirty="0" err="1"/>
              <a:t>cout</a:t>
            </a:r>
            <a:r>
              <a:rPr lang="en-US" sz="1100" dirty="0"/>
              <a:t> &lt;&lt; "here p11 " &lt;&lt; </a:t>
            </a:r>
            <a:r>
              <a:rPr lang="en-US" sz="1100" dirty="0" err="1"/>
              <a:t>endl</a:t>
            </a:r>
            <a:r>
              <a:rPr lang="en-US" sz="110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100" dirty="0"/>
              <a:t>	if (</a:t>
            </a:r>
            <a:r>
              <a:rPr lang="en-US" sz="1100" dirty="0" err="1">
                <a:solidFill>
                  <a:srgbClr val="C00000"/>
                </a:solidFill>
              </a:rPr>
              <a:t>isrealperson</a:t>
            </a:r>
            <a:r>
              <a:rPr lang="en-US" sz="1100" dirty="0"/>
              <a:t>) {</a:t>
            </a:r>
          </a:p>
          <a:p>
            <a:pPr defTabSz="346075">
              <a:lnSpc>
                <a:spcPct val="90000"/>
              </a:lnSpc>
            </a:pPr>
            <a:r>
              <a:rPr lang="en-US" sz="1100" dirty="0"/>
              <a:t>		bool guessing = true;</a:t>
            </a:r>
          </a:p>
          <a:p>
            <a:pPr defTabSz="346075">
              <a:lnSpc>
                <a:spcPct val="90000"/>
              </a:lnSpc>
            </a:pPr>
            <a:r>
              <a:rPr lang="en-US" sz="1100" dirty="0"/>
              <a:t>		while (guessing) {</a:t>
            </a:r>
          </a:p>
          <a:p>
            <a:pPr defTabSz="346075">
              <a:lnSpc>
                <a:spcPct val="90000"/>
              </a:lnSpc>
            </a:pPr>
            <a:r>
              <a:rPr lang="en-US" sz="1100" dirty="0"/>
              <a:t>			</a:t>
            </a:r>
            <a:r>
              <a:rPr lang="en-US" sz="1100" dirty="0" err="1"/>
              <a:t>cout</a:t>
            </a:r>
            <a:r>
              <a:rPr lang="en-US" sz="1100" dirty="0"/>
              <a:t> &lt;&lt; "Rock, Paper, or Scissors? (enter R, P, or S)"&lt;&lt; </a:t>
            </a:r>
            <a:r>
              <a:rPr lang="en-US" sz="1100" dirty="0" err="1"/>
              <a:t>endl</a:t>
            </a:r>
            <a:r>
              <a:rPr lang="en-US" sz="110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100" dirty="0"/>
              <a:t>			char guess;</a:t>
            </a:r>
          </a:p>
          <a:p>
            <a:pPr defTabSz="346075">
              <a:lnSpc>
                <a:spcPct val="90000"/>
              </a:lnSpc>
            </a:pPr>
            <a:r>
              <a:rPr lang="en-US" sz="1100" dirty="0"/>
              <a:t>			</a:t>
            </a:r>
            <a:r>
              <a:rPr lang="en-US" sz="1100" dirty="0" err="1"/>
              <a:t>cin</a:t>
            </a:r>
            <a:r>
              <a:rPr lang="en-US" sz="1100" dirty="0"/>
              <a:t> &gt;&gt; guess;</a:t>
            </a:r>
          </a:p>
          <a:p>
            <a:pPr defTabSz="346075">
              <a:lnSpc>
                <a:spcPct val="90000"/>
              </a:lnSpc>
            </a:pPr>
            <a:r>
              <a:rPr lang="en-US" sz="1100" dirty="0"/>
              <a:t>			if (guess == 'R' || guess == 'P' || guess == 'S') {</a:t>
            </a:r>
          </a:p>
          <a:p>
            <a:pPr defTabSz="346075">
              <a:lnSpc>
                <a:spcPct val="90000"/>
              </a:lnSpc>
            </a:pPr>
            <a:r>
              <a:rPr lang="en-US" sz="1100" dirty="0"/>
              <a:t>				guessing = false;</a:t>
            </a:r>
          </a:p>
          <a:p>
            <a:pPr defTabSz="346075">
              <a:lnSpc>
                <a:spcPct val="90000"/>
              </a:lnSpc>
            </a:pPr>
            <a:r>
              <a:rPr lang="en-US" sz="1100" dirty="0"/>
              <a:t>				</a:t>
            </a:r>
            <a:r>
              <a:rPr lang="en-US" sz="1100" dirty="0" err="1"/>
              <a:t>cout</a:t>
            </a:r>
            <a:r>
              <a:rPr lang="en-US" sz="1100" dirty="0"/>
              <a:t> &lt;&lt;  "You chose " &lt;&lt; guess &lt;&lt; </a:t>
            </a:r>
            <a:r>
              <a:rPr lang="en-US" sz="1100" dirty="0" err="1"/>
              <a:t>endl</a:t>
            </a:r>
            <a:r>
              <a:rPr lang="en-US" sz="110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100" dirty="0"/>
              <a:t>				return guess;</a:t>
            </a:r>
          </a:p>
          <a:p>
            <a:pPr defTabSz="346075">
              <a:lnSpc>
                <a:spcPct val="90000"/>
              </a:lnSpc>
            </a:pPr>
            <a:r>
              <a:rPr lang="en-US" sz="1100" dirty="0"/>
              <a:t>			}</a:t>
            </a:r>
          </a:p>
          <a:p>
            <a:pPr defTabSz="346075">
              <a:lnSpc>
                <a:spcPct val="90000"/>
              </a:lnSpc>
            </a:pPr>
            <a:r>
              <a:rPr lang="en-US" sz="1100" dirty="0"/>
              <a:t>		}</a:t>
            </a:r>
          </a:p>
          <a:p>
            <a:pPr defTabSz="346075">
              <a:lnSpc>
                <a:spcPct val="90000"/>
              </a:lnSpc>
            </a:pPr>
            <a:r>
              <a:rPr lang="en-US" sz="1100" dirty="0"/>
              <a:t>	}</a:t>
            </a:r>
          </a:p>
          <a:p>
            <a:pPr defTabSz="346075">
              <a:lnSpc>
                <a:spcPct val="90000"/>
              </a:lnSpc>
            </a:pPr>
            <a:r>
              <a:rPr lang="en-US" sz="1100" dirty="0"/>
              <a:t>	else {</a:t>
            </a:r>
          </a:p>
          <a:p>
            <a:pPr defTabSz="346075">
              <a:lnSpc>
                <a:spcPct val="90000"/>
              </a:lnSpc>
            </a:pPr>
            <a:r>
              <a:rPr lang="en-US" sz="1100" dirty="0"/>
              <a:t>		int x = rand() %3;</a:t>
            </a:r>
          </a:p>
          <a:p>
            <a:pPr defTabSz="346075">
              <a:lnSpc>
                <a:spcPct val="90000"/>
              </a:lnSpc>
            </a:pPr>
            <a:r>
              <a:rPr lang="en-US" sz="1100" dirty="0"/>
              <a:t>		</a:t>
            </a:r>
            <a:r>
              <a:rPr lang="en-US" sz="1100" dirty="0" err="1"/>
              <a:t>cout</a:t>
            </a:r>
            <a:r>
              <a:rPr lang="en-US" sz="1100" dirty="0"/>
              <a:t> &lt;&lt;  "Randomly chose " &lt;&lt; x &lt;&lt; "(0 is R, 1 is P, 2 is S)" &lt;&lt; </a:t>
            </a:r>
            <a:r>
              <a:rPr lang="en-US" sz="1100" dirty="0" err="1"/>
              <a:t>endl</a:t>
            </a:r>
            <a:r>
              <a:rPr lang="en-US" sz="110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100" dirty="0"/>
              <a:t>		if (x == 0) return 'R';</a:t>
            </a:r>
          </a:p>
          <a:p>
            <a:pPr defTabSz="346075">
              <a:lnSpc>
                <a:spcPct val="90000"/>
              </a:lnSpc>
            </a:pPr>
            <a:r>
              <a:rPr lang="en-US" sz="1100" dirty="0"/>
              <a:t>		if (x == 1) return 'P';</a:t>
            </a:r>
          </a:p>
          <a:p>
            <a:pPr defTabSz="346075">
              <a:lnSpc>
                <a:spcPct val="90000"/>
              </a:lnSpc>
            </a:pPr>
            <a:r>
              <a:rPr lang="en-US" sz="1100" dirty="0"/>
              <a:t>		if (x == 2) return 'S';</a:t>
            </a:r>
          </a:p>
          <a:p>
            <a:pPr defTabSz="346075">
              <a:lnSpc>
                <a:spcPct val="90000"/>
              </a:lnSpc>
            </a:pPr>
            <a:r>
              <a:rPr lang="en-US" sz="1100" dirty="0"/>
              <a:t>	}</a:t>
            </a:r>
          </a:p>
          <a:p>
            <a:pPr defTabSz="346075">
              <a:lnSpc>
                <a:spcPct val="90000"/>
              </a:lnSpc>
            </a:pPr>
            <a:r>
              <a:rPr lang="en-US" sz="1100" dirty="0"/>
              <a:t>		</a:t>
            </a:r>
            <a:r>
              <a:rPr lang="en-US" sz="1100" dirty="0" err="1"/>
              <a:t>cout</a:t>
            </a:r>
            <a:r>
              <a:rPr lang="en-US" sz="1100" dirty="0"/>
              <a:t> &lt;&lt; "here p12 " &lt;&lt; </a:t>
            </a:r>
            <a:r>
              <a:rPr lang="en-US" sz="1100" dirty="0" err="1"/>
              <a:t>endl</a:t>
            </a:r>
            <a:r>
              <a:rPr lang="en-US" sz="1100" dirty="0"/>
              <a:t>;</a:t>
            </a:r>
          </a:p>
          <a:p>
            <a:pPr defTabSz="346075">
              <a:lnSpc>
                <a:spcPct val="90000"/>
              </a:lnSpc>
            </a:pPr>
            <a:r>
              <a:rPr lang="en-US" sz="1100" dirty="0"/>
              <a:t>}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A128FD9-AAED-48BD-9E27-927087CF12A5}"/>
              </a:ext>
            </a:extLst>
          </p:cNvPr>
          <p:cNvCxnSpPr>
            <a:cxnSpLocks/>
          </p:cNvCxnSpPr>
          <p:nvPr/>
        </p:nvCxnSpPr>
        <p:spPr>
          <a:xfrm flipV="1">
            <a:off x="2538484" y="1309459"/>
            <a:ext cx="3307307" cy="2918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83B3E93-216E-4D48-BF0A-1FB15DAA031F}"/>
              </a:ext>
            </a:extLst>
          </p:cNvPr>
          <p:cNvCxnSpPr>
            <a:cxnSpLocks/>
          </p:cNvCxnSpPr>
          <p:nvPr/>
        </p:nvCxnSpPr>
        <p:spPr>
          <a:xfrm flipV="1">
            <a:off x="2538483" y="1610630"/>
            <a:ext cx="3248168" cy="2210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0484C22-A4AF-44A9-88EC-5B2E679B7C43}"/>
              </a:ext>
            </a:extLst>
          </p:cNvPr>
          <p:cNvCxnSpPr/>
          <p:nvPr/>
        </p:nvCxnSpPr>
        <p:spPr>
          <a:xfrm>
            <a:off x="2630173" y="2033516"/>
            <a:ext cx="3156478" cy="13954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4795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DA691-A921-4712-B72B-924830E85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 2: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45EF27-23B3-4FA6-8578-684C42323F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In </a:t>
            </a:r>
            <a:r>
              <a:rPr lang="en-US" dirty="0" err="1"/>
              <a:t>c++</a:t>
            </a:r>
            <a:r>
              <a:rPr lang="en-US" dirty="0"/>
              <a:t> it’s best to have 2 files:</a:t>
            </a:r>
          </a:p>
          <a:p>
            <a:r>
              <a:rPr lang="en-US" i="1" dirty="0"/>
              <a:t>One for the class declarations (classname.hpp)</a:t>
            </a:r>
          </a:p>
          <a:p>
            <a:pPr indent="458788"/>
            <a:r>
              <a:rPr lang="en-US" dirty="0"/>
              <a:t>This is where the fields go</a:t>
            </a:r>
          </a:p>
          <a:p>
            <a:pPr marL="458788">
              <a:tabLst>
                <a:tab pos="458788" algn="l"/>
              </a:tabLst>
            </a:pPr>
            <a:r>
              <a:rPr lang="en-US" dirty="0"/>
              <a:t>This is where the method declarations go (just the name of the method, what the input parameters are, and what is returned)</a:t>
            </a:r>
          </a:p>
          <a:p>
            <a:pPr marL="458788" indent="-458788">
              <a:tabLst>
                <a:tab pos="458788" algn="l"/>
              </a:tabLst>
            </a:pPr>
            <a:r>
              <a:rPr lang="en-US" i="1" dirty="0"/>
              <a:t>One for the class definitions: (classname.cpp)</a:t>
            </a:r>
          </a:p>
          <a:p>
            <a:pPr marL="458788">
              <a:tabLst>
                <a:tab pos="458788" algn="l"/>
              </a:tabLst>
            </a:pPr>
            <a:r>
              <a:rPr lang="en-US" dirty="0"/>
              <a:t>This is where the actual code for each method (function) goes)</a:t>
            </a:r>
          </a:p>
        </p:txBody>
      </p:sp>
    </p:spTree>
    <p:extLst>
      <p:ext uri="{BB962C8B-B14F-4D97-AF65-F5344CB8AC3E}">
        <p14:creationId xmlns:p14="http://schemas.microsoft.com/office/powerpoint/2010/main" val="4164603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DA691-A921-4712-B72B-924830E85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 2: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45EF27-23B3-4FA6-8578-684C42323F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6746" y="2283725"/>
            <a:ext cx="9144065" cy="4303593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In the class definition file (the .</a:t>
            </a:r>
            <a:r>
              <a:rPr lang="en-US" dirty="0" err="1"/>
              <a:t>cpp</a:t>
            </a:r>
            <a:r>
              <a:rPr lang="en-US" dirty="0"/>
              <a:t> file):</a:t>
            </a:r>
          </a:p>
          <a:p>
            <a:r>
              <a:rPr lang="en-US" b="1" i="1" dirty="0"/>
              <a:t>EVERY method (function) that is associated with the .</a:t>
            </a:r>
            <a:r>
              <a:rPr lang="en-US" b="1" i="1" dirty="0" err="1"/>
              <a:t>hpp</a:t>
            </a:r>
            <a:r>
              <a:rPr lang="en-US" b="1" i="1" dirty="0"/>
              <a:t> file must indicate what class it is associated with.</a:t>
            </a:r>
          </a:p>
          <a:p>
            <a:r>
              <a:rPr lang="en-US" dirty="0"/>
              <a:t>Meaning:</a:t>
            </a:r>
          </a:p>
          <a:p>
            <a:r>
              <a:rPr lang="en-US" sz="1800" dirty="0"/>
              <a:t>void </a:t>
            </a:r>
            <a:r>
              <a:rPr lang="en-US" sz="1800" dirty="0">
                <a:solidFill>
                  <a:schemeClr val="accent4"/>
                </a:solidFill>
              </a:rPr>
              <a:t>Player::</a:t>
            </a:r>
            <a:r>
              <a:rPr lang="en-US" sz="1800" b="1" dirty="0" err="1">
                <a:solidFill>
                  <a:srgbClr val="C00000"/>
                </a:solidFill>
              </a:rPr>
              <a:t>initPlayer</a:t>
            </a:r>
            <a:r>
              <a:rPr lang="en-US" sz="1800" b="1" dirty="0">
                <a:solidFill>
                  <a:srgbClr val="C00000"/>
                </a:solidFill>
              </a:rPr>
              <a:t>() {  </a:t>
            </a:r>
          </a:p>
          <a:p>
            <a:pPr>
              <a:spcBef>
                <a:spcPts val="200"/>
              </a:spcBef>
            </a:pPr>
            <a:r>
              <a:rPr lang="en-US" sz="1800" b="1" dirty="0">
                <a:solidFill>
                  <a:srgbClr val="C00000"/>
                </a:solidFill>
              </a:rPr>
              <a:t>	</a:t>
            </a:r>
            <a:r>
              <a:rPr lang="en-US" sz="1800" b="1" dirty="0" err="1">
                <a:solidFill>
                  <a:srgbClr val="C00000"/>
                </a:solidFill>
              </a:rPr>
              <a:t>initPlayer</a:t>
            </a:r>
            <a:r>
              <a:rPr lang="en-US" sz="1800" b="1" dirty="0">
                <a:solidFill>
                  <a:srgbClr val="C00000"/>
                </a:solidFill>
              </a:rPr>
              <a:t> </a:t>
            </a:r>
            <a:r>
              <a:rPr lang="en-US" sz="1800" b="1" dirty="0">
                <a:solidFill>
                  <a:schemeClr val="tx1"/>
                </a:solidFill>
              </a:rPr>
              <a:t>is the name of the method (function)</a:t>
            </a:r>
          </a:p>
          <a:p>
            <a:pPr>
              <a:spcBef>
                <a:spcPts val="200"/>
              </a:spcBef>
            </a:pPr>
            <a:r>
              <a:rPr lang="en-US" sz="1800" b="1" dirty="0">
                <a:solidFill>
                  <a:srgbClr val="C00000"/>
                </a:solidFill>
              </a:rPr>
              <a:t>	void </a:t>
            </a:r>
            <a:r>
              <a:rPr lang="en-US" sz="1800" b="1" dirty="0">
                <a:solidFill>
                  <a:schemeClr val="tx1"/>
                </a:solidFill>
              </a:rPr>
              <a:t>is the return type</a:t>
            </a:r>
          </a:p>
          <a:p>
            <a:pPr>
              <a:spcBef>
                <a:spcPts val="200"/>
              </a:spcBef>
            </a:pPr>
            <a:r>
              <a:rPr lang="en-US" sz="1800" b="1" dirty="0">
                <a:solidFill>
                  <a:srgbClr val="C00000"/>
                </a:solidFill>
              </a:rPr>
              <a:t>	Player:: </a:t>
            </a:r>
            <a:r>
              <a:rPr lang="en-US" sz="1800" b="1" dirty="0">
                <a:solidFill>
                  <a:schemeClr val="tx1"/>
                </a:solidFill>
              </a:rPr>
              <a:t>says this method (function) is associated with the Player class</a:t>
            </a:r>
          </a:p>
          <a:p>
            <a:r>
              <a:rPr lang="en-US" sz="1800" dirty="0"/>
              <a:t>void </a:t>
            </a:r>
            <a:r>
              <a:rPr lang="en-US" sz="1800" dirty="0">
                <a:solidFill>
                  <a:schemeClr val="accent4"/>
                </a:solidFill>
              </a:rPr>
              <a:t>Player::</a:t>
            </a:r>
            <a:r>
              <a:rPr lang="en-US" sz="1800" b="1" dirty="0" err="1">
                <a:solidFill>
                  <a:srgbClr val="C00000"/>
                </a:solidFill>
              </a:rPr>
              <a:t>printPlayer</a:t>
            </a:r>
            <a:r>
              <a:rPr lang="en-US" sz="1800" b="1" dirty="0">
                <a:solidFill>
                  <a:srgbClr val="C00000"/>
                </a:solidFill>
              </a:rPr>
              <a:t>() {</a:t>
            </a:r>
          </a:p>
          <a:p>
            <a:pPr>
              <a:spcBef>
                <a:spcPts val="200"/>
              </a:spcBef>
            </a:pPr>
            <a:r>
              <a:rPr lang="en-US" sz="1800" b="1" dirty="0">
                <a:solidFill>
                  <a:srgbClr val="C00000"/>
                </a:solidFill>
              </a:rPr>
              <a:t>	</a:t>
            </a:r>
            <a:r>
              <a:rPr lang="en-US" sz="1800" b="1" dirty="0" err="1">
                <a:solidFill>
                  <a:srgbClr val="C00000"/>
                </a:solidFill>
              </a:rPr>
              <a:t>printPlayer</a:t>
            </a:r>
            <a:r>
              <a:rPr lang="en-US" sz="1800" b="1" dirty="0">
                <a:solidFill>
                  <a:srgbClr val="C00000"/>
                </a:solidFill>
              </a:rPr>
              <a:t> </a:t>
            </a:r>
            <a:r>
              <a:rPr lang="en-US" sz="1800" b="1" dirty="0">
                <a:solidFill>
                  <a:schemeClr val="tx1"/>
                </a:solidFill>
              </a:rPr>
              <a:t>is the name of the method (function)</a:t>
            </a:r>
          </a:p>
          <a:p>
            <a:pPr>
              <a:spcBef>
                <a:spcPts val="200"/>
              </a:spcBef>
            </a:pPr>
            <a:r>
              <a:rPr lang="en-US" sz="1800" b="1" dirty="0">
                <a:solidFill>
                  <a:srgbClr val="C00000"/>
                </a:solidFill>
              </a:rPr>
              <a:t>	void </a:t>
            </a:r>
            <a:r>
              <a:rPr lang="en-US" sz="1800" b="1" dirty="0">
                <a:solidFill>
                  <a:schemeClr val="tx1"/>
                </a:solidFill>
              </a:rPr>
              <a:t>is the return type</a:t>
            </a:r>
          </a:p>
          <a:p>
            <a:pPr>
              <a:spcBef>
                <a:spcPts val="200"/>
              </a:spcBef>
            </a:pPr>
            <a:r>
              <a:rPr lang="en-US" sz="1800" b="1" dirty="0">
                <a:solidFill>
                  <a:srgbClr val="C00000"/>
                </a:solidFill>
              </a:rPr>
              <a:t>	Player:: </a:t>
            </a:r>
            <a:r>
              <a:rPr lang="en-US" sz="1800" b="1" dirty="0">
                <a:solidFill>
                  <a:schemeClr val="tx1"/>
                </a:solidFill>
              </a:rPr>
              <a:t>says this method (function) is associated with the Player class</a:t>
            </a:r>
          </a:p>
          <a:p>
            <a:r>
              <a:rPr lang="en-US" sz="1800" dirty="0"/>
              <a:t>char </a:t>
            </a:r>
            <a:r>
              <a:rPr lang="en-US" sz="1800" dirty="0">
                <a:solidFill>
                  <a:schemeClr val="accent4"/>
                </a:solidFill>
              </a:rPr>
              <a:t>Player::</a:t>
            </a:r>
            <a:r>
              <a:rPr lang="en-US" sz="1800" b="1" dirty="0" err="1">
                <a:solidFill>
                  <a:srgbClr val="C00000"/>
                </a:solidFill>
              </a:rPr>
              <a:t>getRPS</a:t>
            </a:r>
            <a:r>
              <a:rPr lang="en-US" sz="1800" b="1" dirty="0">
                <a:solidFill>
                  <a:srgbClr val="C00000"/>
                </a:solidFill>
              </a:rPr>
              <a:t>()</a:t>
            </a:r>
            <a:r>
              <a:rPr lang="en-US" b="1" dirty="0">
                <a:solidFill>
                  <a:srgbClr val="C00000"/>
                </a:solidFill>
              </a:rPr>
              <a:t>{</a:t>
            </a:r>
          </a:p>
          <a:p>
            <a:pPr>
              <a:spcBef>
                <a:spcPts val="200"/>
              </a:spcBef>
            </a:pPr>
            <a:r>
              <a:rPr lang="en-US" sz="1800" b="1" dirty="0">
                <a:solidFill>
                  <a:srgbClr val="C00000"/>
                </a:solidFill>
              </a:rPr>
              <a:t>	</a:t>
            </a:r>
            <a:r>
              <a:rPr lang="en-US" sz="1800" b="1" dirty="0" err="1">
                <a:solidFill>
                  <a:srgbClr val="C00000"/>
                </a:solidFill>
              </a:rPr>
              <a:t>getRPS</a:t>
            </a:r>
            <a:r>
              <a:rPr lang="en-US" sz="1800" b="1" dirty="0">
                <a:solidFill>
                  <a:srgbClr val="C00000"/>
                </a:solidFill>
              </a:rPr>
              <a:t> </a:t>
            </a:r>
            <a:r>
              <a:rPr lang="en-US" sz="1800" b="1" dirty="0">
                <a:solidFill>
                  <a:schemeClr val="tx1"/>
                </a:solidFill>
              </a:rPr>
              <a:t>is the name of the method (function)</a:t>
            </a:r>
          </a:p>
          <a:p>
            <a:pPr>
              <a:spcBef>
                <a:spcPts val="200"/>
              </a:spcBef>
            </a:pPr>
            <a:r>
              <a:rPr lang="en-US" sz="1800" b="1" dirty="0">
                <a:solidFill>
                  <a:srgbClr val="C00000"/>
                </a:solidFill>
              </a:rPr>
              <a:t>	char </a:t>
            </a:r>
            <a:r>
              <a:rPr lang="en-US" sz="1800" b="1" dirty="0">
                <a:solidFill>
                  <a:schemeClr val="tx1"/>
                </a:solidFill>
              </a:rPr>
              <a:t>is the return type</a:t>
            </a:r>
          </a:p>
          <a:p>
            <a:pPr>
              <a:spcBef>
                <a:spcPts val="200"/>
              </a:spcBef>
            </a:pPr>
            <a:r>
              <a:rPr lang="en-US" sz="1800" b="1" dirty="0">
                <a:solidFill>
                  <a:srgbClr val="C00000"/>
                </a:solidFill>
              </a:rPr>
              <a:t>	Player:: </a:t>
            </a:r>
            <a:r>
              <a:rPr lang="en-US" sz="1800" b="1" dirty="0">
                <a:solidFill>
                  <a:schemeClr val="tx1"/>
                </a:solidFill>
              </a:rPr>
              <a:t>says this method (function) is associated with the Player class</a:t>
            </a:r>
          </a:p>
        </p:txBody>
      </p:sp>
    </p:spTree>
    <p:extLst>
      <p:ext uri="{BB962C8B-B14F-4D97-AF65-F5344CB8AC3E}">
        <p14:creationId xmlns:p14="http://schemas.microsoft.com/office/powerpoint/2010/main" val="41457871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DA691-A921-4712-B72B-924830E85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 3: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45EF27-23B3-4FA6-8578-684C42323F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6746" y="2283725"/>
            <a:ext cx="9144065" cy="4303593"/>
          </a:xfrm>
        </p:spPr>
        <p:txBody>
          <a:bodyPr>
            <a:normAutofit/>
          </a:bodyPr>
          <a:lstStyle/>
          <a:p>
            <a:r>
              <a:rPr lang="en-US" dirty="0"/>
              <a:t>Inside the class </a:t>
            </a:r>
            <a:r>
              <a:rPr lang="en-US" dirty="0" err="1"/>
              <a:t>definitions,every</a:t>
            </a:r>
            <a:r>
              <a:rPr lang="en-US" dirty="0"/>
              <a:t> method (function) has access to all the fields! (and all the methods)</a:t>
            </a:r>
          </a:p>
          <a:p>
            <a:r>
              <a:rPr lang="en-US" b="1" i="1" dirty="0"/>
              <a:t>So you don’t have to pass them into the method!!</a:t>
            </a:r>
          </a:p>
          <a:p>
            <a:r>
              <a:rPr lang="en-US" dirty="0"/>
              <a:t>Example: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9DBDC7-5555-47E4-A6FF-81A7FB7F334E}"/>
              </a:ext>
            </a:extLst>
          </p:cNvPr>
          <p:cNvSpPr txBox="1"/>
          <p:nvPr/>
        </p:nvSpPr>
        <p:spPr>
          <a:xfrm>
            <a:off x="477824" y="4259946"/>
            <a:ext cx="4894845" cy="224676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/>
              <a:t>class Player{</a:t>
            </a:r>
          </a:p>
          <a:p>
            <a:r>
              <a:rPr lang="en-US" sz="1400" dirty="0"/>
              <a:t>	string </a:t>
            </a:r>
            <a:r>
              <a:rPr lang="en-US" sz="1400" dirty="0" err="1"/>
              <a:t>firstname</a:t>
            </a:r>
            <a:r>
              <a:rPr lang="en-US" sz="1400" dirty="0"/>
              <a:t>;</a:t>
            </a:r>
          </a:p>
          <a:p>
            <a:r>
              <a:rPr lang="en-US" sz="1400" dirty="0"/>
              <a:t>	string </a:t>
            </a:r>
            <a:r>
              <a:rPr lang="en-US" sz="1400" dirty="0" err="1"/>
              <a:t>lastname</a:t>
            </a:r>
            <a:r>
              <a:rPr lang="en-US" sz="1400" dirty="0"/>
              <a:t>;</a:t>
            </a:r>
          </a:p>
          <a:p>
            <a:r>
              <a:rPr lang="en-US" sz="1400" dirty="0"/>
              <a:t>	bool </a:t>
            </a:r>
            <a:r>
              <a:rPr lang="en-US" sz="1400" dirty="0" err="1"/>
              <a:t>isrealperson</a:t>
            </a:r>
            <a:r>
              <a:rPr lang="en-US" sz="1400" dirty="0"/>
              <a:t>;  </a:t>
            </a: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// for whether the  </a:t>
            </a:r>
          </a:p>
          <a:p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                       //player is a computer or a human</a:t>
            </a:r>
          </a:p>
          <a:p>
            <a:r>
              <a:rPr lang="en-US" sz="1400" dirty="0"/>
              <a:t>	int wins;  </a:t>
            </a: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// for the number of wins so far</a:t>
            </a:r>
          </a:p>
          <a:p>
            <a:r>
              <a:rPr lang="en-US" sz="1400" dirty="0"/>
              <a:t>public:</a:t>
            </a:r>
          </a:p>
          <a:p>
            <a:r>
              <a:rPr lang="en-US" sz="1400" dirty="0"/>
              <a:t>	Player();  </a:t>
            </a: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// constructor default</a:t>
            </a:r>
          </a:p>
          <a:p>
            <a:r>
              <a:rPr lang="en-US" sz="1400" dirty="0"/>
              <a:t>	void </a:t>
            </a:r>
            <a:r>
              <a:rPr lang="en-US" sz="1400" dirty="0" err="1"/>
              <a:t>initPlayer</a:t>
            </a:r>
            <a:r>
              <a:rPr lang="en-US" sz="1400" dirty="0"/>
              <a:t>();</a:t>
            </a:r>
          </a:p>
          <a:p>
            <a:r>
              <a:rPr lang="en-US" sz="1400" dirty="0"/>
              <a:t>};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E158C9-C931-4E74-8635-86FA1E4624AF}"/>
              </a:ext>
            </a:extLst>
          </p:cNvPr>
          <p:cNvSpPr txBox="1"/>
          <p:nvPr/>
        </p:nvSpPr>
        <p:spPr>
          <a:xfrm>
            <a:off x="5477301" y="4259946"/>
            <a:ext cx="6582771" cy="2408993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txBody>
          <a:bodyPr wrap="square" rtlCol="0">
            <a:spAutoFit/>
          </a:bodyPr>
          <a:lstStyle/>
          <a:p>
            <a:pPr defTabSz="346075">
              <a:lnSpc>
                <a:spcPct val="90000"/>
              </a:lnSpc>
            </a:pPr>
            <a:r>
              <a:rPr lang="en-US" sz="1100" dirty="0"/>
              <a:t>…</a:t>
            </a:r>
          </a:p>
          <a:p>
            <a:pPr defTabSz="346075">
              <a:lnSpc>
                <a:spcPct val="90000"/>
              </a:lnSpc>
            </a:pPr>
            <a:endParaRPr lang="en-US" sz="1100" dirty="0"/>
          </a:p>
          <a:p>
            <a:pPr defTabSz="346075">
              <a:spcBef>
                <a:spcPts val="100"/>
              </a:spcBef>
            </a:pPr>
            <a:r>
              <a:rPr lang="en-US" sz="1300" dirty="0"/>
              <a:t>void </a:t>
            </a:r>
            <a:r>
              <a:rPr lang="en-US" sz="1300" dirty="0">
                <a:solidFill>
                  <a:schemeClr val="accent4"/>
                </a:solidFill>
              </a:rPr>
              <a:t>Player::</a:t>
            </a:r>
            <a:r>
              <a:rPr lang="en-US" sz="1300" dirty="0" err="1">
                <a:solidFill>
                  <a:srgbClr val="C00000"/>
                </a:solidFill>
              </a:rPr>
              <a:t>initPlayer</a:t>
            </a:r>
            <a:r>
              <a:rPr lang="en-US" sz="1300" dirty="0">
                <a:solidFill>
                  <a:srgbClr val="C00000"/>
                </a:solidFill>
              </a:rPr>
              <a:t>() </a:t>
            </a:r>
            <a:r>
              <a:rPr lang="en-US" sz="1300" dirty="0"/>
              <a:t>{</a:t>
            </a:r>
          </a:p>
          <a:p>
            <a:pPr defTabSz="346075">
              <a:spcBef>
                <a:spcPts val="100"/>
              </a:spcBef>
            </a:pPr>
            <a:r>
              <a:rPr lang="en-US" sz="1300" dirty="0"/>
              <a:t>	</a:t>
            </a:r>
            <a:r>
              <a:rPr lang="en-US" sz="1300" dirty="0" err="1"/>
              <a:t>cout</a:t>
            </a:r>
            <a:r>
              <a:rPr lang="en-US" sz="1300" dirty="0"/>
              <a:t> &lt;&lt; "here p7 " &lt;&lt; </a:t>
            </a:r>
            <a:r>
              <a:rPr lang="en-US" sz="1300" dirty="0" err="1"/>
              <a:t>endl</a:t>
            </a:r>
            <a:r>
              <a:rPr lang="en-US" sz="1300" dirty="0"/>
              <a:t>;</a:t>
            </a:r>
          </a:p>
          <a:p>
            <a:pPr defTabSz="346075">
              <a:spcBef>
                <a:spcPts val="100"/>
              </a:spcBef>
            </a:pPr>
            <a:r>
              <a:rPr lang="en-US" sz="1300" dirty="0"/>
              <a:t>	</a:t>
            </a:r>
            <a:r>
              <a:rPr lang="en-US" sz="1300" dirty="0" err="1"/>
              <a:t>cout</a:t>
            </a:r>
            <a:r>
              <a:rPr lang="en-US" sz="1300" dirty="0"/>
              <a:t> &lt;&lt; "Enter first name" &lt;&lt; </a:t>
            </a:r>
            <a:r>
              <a:rPr lang="en-US" sz="1300" dirty="0" err="1"/>
              <a:t>endl</a:t>
            </a:r>
            <a:r>
              <a:rPr lang="en-US" sz="1300" dirty="0"/>
              <a:t>;</a:t>
            </a:r>
          </a:p>
          <a:p>
            <a:pPr defTabSz="346075">
              <a:spcBef>
                <a:spcPts val="100"/>
              </a:spcBef>
            </a:pPr>
            <a:r>
              <a:rPr lang="en-US" sz="1300" dirty="0"/>
              <a:t>	</a:t>
            </a:r>
            <a:r>
              <a:rPr lang="en-US" sz="1300" dirty="0" err="1"/>
              <a:t>cin</a:t>
            </a:r>
            <a:r>
              <a:rPr lang="en-US" sz="1300" dirty="0"/>
              <a:t> &gt;&gt; </a:t>
            </a:r>
            <a:r>
              <a:rPr lang="en-US" sz="1300" b="1" dirty="0" err="1">
                <a:solidFill>
                  <a:srgbClr val="C00000"/>
                </a:solidFill>
              </a:rPr>
              <a:t>firstname</a:t>
            </a:r>
            <a:r>
              <a:rPr lang="en-US" sz="1300" b="1" dirty="0">
                <a:solidFill>
                  <a:schemeClr val="accent4"/>
                </a:solidFill>
              </a:rPr>
              <a:t>;  </a:t>
            </a:r>
            <a:r>
              <a:rPr lang="en-US" sz="1300" dirty="0">
                <a:solidFill>
                  <a:schemeClr val="accent4"/>
                </a:solidFill>
              </a:rPr>
              <a:t>// these are fields!!!  See in the player class definition!</a:t>
            </a:r>
          </a:p>
          <a:p>
            <a:pPr defTabSz="346075">
              <a:spcBef>
                <a:spcPts val="100"/>
              </a:spcBef>
            </a:pPr>
            <a:r>
              <a:rPr lang="en-US" sz="1300" dirty="0"/>
              <a:t>	</a:t>
            </a:r>
            <a:r>
              <a:rPr lang="en-US" sz="1300" dirty="0" err="1"/>
              <a:t>cout</a:t>
            </a:r>
            <a:r>
              <a:rPr lang="en-US" sz="1300" dirty="0"/>
              <a:t> &lt;&lt; "Enter last name" &lt;&lt; </a:t>
            </a:r>
            <a:r>
              <a:rPr lang="en-US" sz="1300" dirty="0" err="1"/>
              <a:t>endl</a:t>
            </a:r>
            <a:r>
              <a:rPr lang="en-US" sz="1300" dirty="0"/>
              <a:t>;</a:t>
            </a:r>
          </a:p>
          <a:p>
            <a:pPr defTabSz="346075">
              <a:spcBef>
                <a:spcPts val="100"/>
              </a:spcBef>
            </a:pPr>
            <a:r>
              <a:rPr lang="en-US" sz="1300" dirty="0"/>
              <a:t>	</a:t>
            </a:r>
            <a:r>
              <a:rPr lang="en-US" sz="1300" dirty="0" err="1"/>
              <a:t>cin</a:t>
            </a:r>
            <a:r>
              <a:rPr lang="en-US" sz="1300" dirty="0"/>
              <a:t> &gt;&gt; </a:t>
            </a:r>
            <a:r>
              <a:rPr lang="en-US" sz="1300" b="1" dirty="0" err="1">
                <a:solidFill>
                  <a:srgbClr val="C00000"/>
                </a:solidFill>
              </a:rPr>
              <a:t>lastname</a:t>
            </a:r>
            <a:r>
              <a:rPr lang="en-US" sz="1300" b="1" dirty="0">
                <a:solidFill>
                  <a:srgbClr val="C00000"/>
                </a:solidFill>
              </a:rPr>
              <a:t>;</a:t>
            </a:r>
          </a:p>
          <a:p>
            <a:pPr defTabSz="346075">
              <a:spcBef>
                <a:spcPts val="100"/>
              </a:spcBef>
            </a:pPr>
            <a:r>
              <a:rPr lang="en-US" sz="1300" dirty="0"/>
              <a:t>	</a:t>
            </a:r>
            <a:r>
              <a:rPr lang="en-US" sz="1300" dirty="0" err="1"/>
              <a:t>cout</a:t>
            </a:r>
            <a:r>
              <a:rPr lang="en-US" sz="1300" dirty="0"/>
              <a:t> &lt;&lt; "here p8 " &lt;&lt; </a:t>
            </a:r>
            <a:r>
              <a:rPr lang="en-US" sz="1300" dirty="0" err="1"/>
              <a:t>endl</a:t>
            </a:r>
            <a:r>
              <a:rPr lang="en-US" sz="1300" dirty="0"/>
              <a:t>;</a:t>
            </a:r>
          </a:p>
          <a:p>
            <a:pPr defTabSz="346075">
              <a:spcBef>
                <a:spcPts val="100"/>
              </a:spcBef>
            </a:pPr>
            <a:r>
              <a:rPr lang="en-US" sz="1300" dirty="0"/>
              <a:t>}</a:t>
            </a:r>
          </a:p>
          <a:p>
            <a:pPr defTabSz="346075">
              <a:lnSpc>
                <a:spcPct val="90000"/>
              </a:lnSpc>
            </a:pPr>
            <a:endParaRPr lang="en-US" sz="1100" dirty="0"/>
          </a:p>
          <a:p>
            <a:pPr defTabSz="346075">
              <a:lnSpc>
                <a:spcPct val="90000"/>
              </a:lnSpc>
            </a:pPr>
            <a:endParaRPr lang="en-US" sz="1100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F029DB9-865A-4C0A-9A0C-DC13666157E3}"/>
              </a:ext>
            </a:extLst>
          </p:cNvPr>
          <p:cNvCxnSpPr/>
          <p:nvPr/>
        </p:nvCxnSpPr>
        <p:spPr>
          <a:xfrm flipH="1">
            <a:off x="7406185" y="4085230"/>
            <a:ext cx="668740" cy="5550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A94355F7-06F1-4357-B5C6-C62AAB29D15F}"/>
              </a:ext>
            </a:extLst>
          </p:cNvPr>
          <p:cNvSpPr txBox="1"/>
          <p:nvPr/>
        </p:nvSpPr>
        <p:spPr>
          <a:xfrm>
            <a:off x="8002543" y="3931341"/>
            <a:ext cx="26427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Notice no input parameters!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D0F8129-5282-40FC-9958-1D9F4E455D22}"/>
              </a:ext>
            </a:extLst>
          </p:cNvPr>
          <p:cNvCxnSpPr/>
          <p:nvPr/>
        </p:nvCxnSpPr>
        <p:spPr>
          <a:xfrm>
            <a:off x="2988860" y="4640239"/>
            <a:ext cx="3457433" cy="6459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4B3187D0-AF65-447B-A83E-3D3FBC32062B}"/>
              </a:ext>
            </a:extLst>
          </p:cNvPr>
          <p:cNvCxnSpPr/>
          <p:nvPr/>
        </p:nvCxnSpPr>
        <p:spPr>
          <a:xfrm>
            <a:off x="2888776" y="4867701"/>
            <a:ext cx="3552815" cy="8825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2359892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LinesVTI">
  <a:themeElements>
    <a:clrScheme name="AnalogousFromRegularSeedRightStep">
      <a:dk1>
        <a:srgbClr val="000000"/>
      </a:dk1>
      <a:lt1>
        <a:srgbClr val="FFFFFF"/>
      </a:lt1>
      <a:dk2>
        <a:srgbClr val="1B2F2C"/>
      </a:dk2>
      <a:lt2>
        <a:srgbClr val="F3F3F0"/>
      </a:lt2>
      <a:accent1>
        <a:srgbClr val="3540E8"/>
      </a:accent1>
      <a:accent2>
        <a:srgbClr val="6322D7"/>
      </a:accent2>
      <a:accent3>
        <a:srgbClr val="BC29E7"/>
      </a:accent3>
      <a:accent4>
        <a:srgbClr val="D517B1"/>
      </a:accent4>
      <a:accent5>
        <a:srgbClr val="E72974"/>
      </a:accent5>
      <a:accent6>
        <a:srgbClr val="D51C17"/>
      </a:accent6>
      <a:hlink>
        <a:srgbClr val="958F31"/>
      </a:hlink>
      <a:folHlink>
        <a:srgbClr val="7F7F7F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LinesVTI" id="{8C0B0F05-C8D0-4078-9615-83E590287484}" vid="{43A7BC57-C1E3-4EE6-BDBC-5422DD574A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8664</TotalTime>
  <Words>6903</Words>
  <Application>Microsoft Office PowerPoint</Application>
  <PresentationFormat>Widescreen</PresentationFormat>
  <Paragraphs>947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1" baseType="lpstr">
      <vt:lpstr>Meiryo</vt:lpstr>
      <vt:lpstr>Arial</vt:lpstr>
      <vt:lpstr>Corbel</vt:lpstr>
      <vt:lpstr>SketchLinesVTI</vt:lpstr>
      <vt:lpstr>Basics of Object Oriented Programming</vt:lpstr>
      <vt:lpstr>Rule 1 for making a class:</vt:lpstr>
      <vt:lpstr>Example: </vt:lpstr>
      <vt:lpstr>Rock Paper Scissors: Part One: Making a class: </vt:lpstr>
      <vt:lpstr>Guideline 1:</vt:lpstr>
      <vt:lpstr>This is the class Declaration. It goes in Player.hpp</vt:lpstr>
      <vt:lpstr>Guideline 2:</vt:lpstr>
      <vt:lpstr>Rule  2:</vt:lpstr>
      <vt:lpstr>Rule  3:</vt:lpstr>
      <vt:lpstr>What about constructors?</vt:lpstr>
      <vt:lpstr>What is a constructor?</vt:lpstr>
      <vt:lpstr>Here is when the constructor is called:</vt:lpstr>
      <vt:lpstr>This is the constructor. It goes in Player.hpp</vt:lpstr>
      <vt:lpstr>Guideline 3:</vt:lpstr>
      <vt:lpstr>Now making variables (also known as an object) of type Player</vt:lpstr>
      <vt:lpstr>Rule 4: </vt:lpstr>
      <vt:lpstr>Class Declaration, Player.hpp</vt:lpstr>
      <vt:lpstr>Class Declaration, Player.hpp</vt:lpstr>
      <vt:lpstr>PowerPoint Presentation</vt:lpstr>
      <vt:lpstr>Calling a method associated with a class  OUTSIDE OF THE CLASS DEFINITION:</vt:lpstr>
      <vt:lpstr>Rule 5: </vt:lpstr>
      <vt:lpstr>Rule 6: </vt:lpstr>
      <vt:lpstr>Rule 7: </vt:lpstr>
      <vt:lpstr>Summary of Rules and Guidelines so far:</vt:lpstr>
      <vt:lpstr>PowerPoint Presentation</vt:lpstr>
      <vt:lpstr>So Far So good!</vt:lpstr>
      <vt:lpstr>Now:  Class Composition</vt:lpstr>
      <vt:lpstr>Example: This is the class declaration for a Game class  (aka creating a type Game)</vt:lpstr>
      <vt:lpstr>Now for the Game Class Constructors (in the Game.cpp Class definition file)</vt:lpstr>
      <vt:lpstr>Calling Player methods (functions) inside of the Game Class</vt:lpstr>
      <vt:lpstr>Looks complicated with all those arrows, but...</vt:lpstr>
      <vt:lpstr>One final thing: friends</vt:lpstr>
      <vt:lpstr>The Player class specifies that the Game class is its friend</vt:lpstr>
      <vt:lpstr>Remember this? This won’t work!</vt:lpstr>
      <vt:lpstr>Now they’re friends!</vt:lpstr>
      <vt:lpstr>Final Rule: </vt:lpstr>
      <vt:lpstr>All together!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Basics of Object Oriented Programming</dc:title>
  <dc:creator>Yarrington, Debra</dc:creator>
  <cp:lastModifiedBy>Yarrington, Debra</cp:lastModifiedBy>
  <cp:revision>17</cp:revision>
  <dcterms:created xsi:type="dcterms:W3CDTF">2022-02-16T19:30:20Z</dcterms:created>
  <dcterms:modified xsi:type="dcterms:W3CDTF">2022-02-24T04:23:40Z</dcterms:modified>
</cp:coreProperties>
</file>