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313" autoAdjust="0"/>
    <p:restoredTop sz="94660"/>
  </p:normalViewPr>
  <p:slideViewPr>
    <p:cSldViewPr snapToGrid="0">
      <p:cViewPr>
        <p:scale>
          <a:sx n="90" d="100"/>
          <a:sy n="90" d="100"/>
        </p:scale>
        <p:origin x="26" y="1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C6BD0-C1B6-4F4C-A7B1-AEB5E6569E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9D39F2-99B3-47D5-BBC8-8A88E5FECB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551FCB-85A4-43A8-AEB5-F4F9B55D3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64224-C54E-4204-BD6D-46CC708B6DC2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4C64A-43EB-4EAD-91CA-C21AA7906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552A97-E1B3-47FB-A9A3-F0B00B344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8DEA-A711-4159-B480-7980C0B8D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060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79960-AE45-485E-AA96-33E874BEA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E3DF54-B405-43AB-BFE6-13384854FD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A57AB9-C729-42DF-B898-78C84D0C7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64224-C54E-4204-BD6D-46CC708B6DC2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A59331-CFBF-43CD-8F59-DFDEF1CE9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ECC2D6-712A-46A1-9ADE-337C69304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8DEA-A711-4159-B480-7980C0B8D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062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E37115-7F83-4872-B03E-F9E545E8AB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838421-4187-438E-BBC7-D0D1F3455F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7DF2F-D1C2-4057-9F5C-991BBA85D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64224-C54E-4204-BD6D-46CC708B6DC2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F1FBA2-A03C-493F-B7BB-E025B30AC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26392A-2EFC-4578-A700-E2343314A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8DEA-A711-4159-B480-7980C0B8D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0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66EE6-341E-49EA-A6D4-52B408ED9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2F7FA-97E8-4514-AD9B-1829751E2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53BCD-E3EC-4DF3-9915-D909D6D02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64224-C54E-4204-BD6D-46CC708B6DC2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730DD-B8D4-408F-A9D8-4CA384CE0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7A68B-6674-45F5-AAE0-7781BDB92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8DEA-A711-4159-B480-7980C0B8D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033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25D84-A2B4-44AD-B95D-588306856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0024FF-991B-4464-A84C-FBCC4FF4BB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DB1660-822E-4F8B-8A3E-DC8038D86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64224-C54E-4204-BD6D-46CC708B6DC2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97F9E6-5FAE-48FE-9843-E424F4CE7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8EDD8-CC1E-4031-8C8C-8C45A9B5D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8DEA-A711-4159-B480-7980C0B8D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914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9DF11-8B6D-46C9-8B9A-17DE6913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CD469-4201-424F-A501-5661D781C7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B0415C-43BF-4AC4-B951-FD597EDC8F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513647-69DA-498A-ABE1-EDB8678B9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64224-C54E-4204-BD6D-46CC708B6DC2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4F777D-1F1F-4C72-BE26-D51612D7C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9F9A00-0B4A-416B-90D3-E6B33BB82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8DEA-A711-4159-B480-7980C0B8D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425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05358-83D6-4E70-8080-65FA6B08D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5A983-BA0D-4D23-BB5A-63450E463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4FDFC9-C372-436E-8727-56E18A95B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4C595B-1ADF-41C7-95DE-193EF8D929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9B8B90-BB0D-4B3C-B218-33ED973EF1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393FCD-E157-4B8D-87B3-3608F395A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64224-C54E-4204-BD6D-46CC708B6DC2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D86693-83A5-488B-A614-55654CED3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60D2A8-F8DB-4BCB-9555-BD5191395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8DEA-A711-4159-B480-7980C0B8D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59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4047E-F5E4-4055-9271-9199F78F7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7AE431-C60E-4E24-8382-87E25EA66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64224-C54E-4204-BD6D-46CC708B6DC2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877027-655F-4F69-9E55-83FFD79D7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F86987-FEB6-49AA-8517-9B45B99E1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8DEA-A711-4159-B480-7980C0B8D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183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DDA962-0C0D-4201-837F-29937892D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64224-C54E-4204-BD6D-46CC708B6DC2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D05C31-F9D2-4743-8A53-6E88487E4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851166-34D1-4D77-8666-B5253A94F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8DEA-A711-4159-B480-7980C0B8D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253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ABE21-1CAC-489B-B1BE-8BB0E42E9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A6C70D-BBCC-4CCC-AC6A-BE560E36EA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55CBEA-3560-44B6-9568-EABC6990BC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FAEE31-23D7-4108-8B83-4F41DA6F2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64224-C54E-4204-BD6D-46CC708B6DC2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B6FA9A-D030-4852-B28E-8F91A3D74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EC10C3-1A39-402E-B6D6-4D59F5034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8DEA-A711-4159-B480-7980C0B8D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251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90E1A-749A-4B4F-BE35-00C85FD93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BDE2E3-2359-4EF0-A37F-E298C7FC6F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B1974C-5122-415A-A27B-41449C286B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993C19-4525-4EEF-A3DA-F886725CD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64224-C54E-4204-BD6D-46CC708B6DC2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9E2082-DE93-4185-8B7A-4A8F3C434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E89C0E-A856-4D79-AACA-800884F2E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8DEA-A711-4159-B480-7980C0B8D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83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73D042-10D1-434F-8AC6-DFD33858D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B54129-4FED-48D4-848F-1DD8C427A2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0D277F-E74C-473C-8BC2-BFBC4A1A00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64224-C54E-4204-BD6D-46CC708B6DC2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6BD0E1-B680-4DE0-815A-F42F345FC0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F59FD-88E8-42A8-81F6-64374860D6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28DEA-A711-4159-B480-7980C0B8D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98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6F1F2C8-798B-4CCE-A851-94AFAF350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3494E8-3C46-4189-9804-2025DA7BB5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0908" y="1220919"/>
            <a:ext cx="5425781" cy="2387600"/>
          </a:xfrm>
        </p:spPr>
        <p:txBody>
          <a:bodyPr>
            <a:normAutofit/>
          </a:bodyPr>
          <a:lstStyle/>
          <a:p>
            <a:pPr algn="l"/>
            <a:r>
              <a:rPr lang="en-US" sz="4200" dirty="0"/>
              <a:t>Class with fields whose type is another class (got that?)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38A78A-CE2F-474D-8FFE-711E1C0BA1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0908" y="3700594"/>
            <a:ext cx="5425781" cy="165576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And how and why to make friends…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02394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816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77C59BEC-C4CC-4741-B975-08C543178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72DEF309-605D-4117-9340-6D589B6C3A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986173" flipV="1">
            <a:off x="3930947" y="651615"/>
            <a:ext cx="4083433" cy="408343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5E7AF3-0589-4A6E-BC48-5B3528C34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877" y="185269"/>
            <a:ext cx="10515599" cy="1325563"/>
          </a:xfrm>
        </p:spPr>
        <p:txBody>
          <a:bodyPr>
            <a:normAutofit/>
          </a:bodyPr>
          <a:lstStyle/>
          <a:p>
            <a:r>
              <a:rPr lang="en-US" dirty="0"/>
              <a:t>We can create multiple classes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CCDBF4D-95B7-4BC9-A305-AFB46F3527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751" y="1452716"/>
            <a:ext cx="7578501" cy="5117689"/>
          </a:xfrm>
        </p:spPr>
        <p:txBody>
          <a:bodyPr>
            <a:normAutofit/>
          </a:bodyPr>
          <a:lstStyle/>
          <a:p>
            <a:pPr>
              <a:spcBef>
                <a:spcPts val="900"/>
              </a:spcBef>
            </a:pPr>
            <a:r>
              <a:rPr lang="en-US" sz="2200" dirty="0"/>
              <a:t>Then one of our properties/fields might be of a different class</a:t>
            </a:r>
          </a:p>
          <a:p>
            <a:pPr lvl="1">
              <a:spcBef>
                <a:spcPts val="900"/>
              </a:spcBef>
            </a:pPr>
            <a:r>
              <a:rPr lang="en-US" sz="2000" dirty="0"/>
              <a:t>Note that this is not inheritance (which we haven’t talked about)</a:t>
            </a:r>
          </a:p>
          <a:p>
            <a:pPr lvl="1">
              <a:spcBef>
                <a:spcPts val="900"/>
              </a:spcBef>
            </a:pPr>
            <a:r>
              <a:rPr lang="en-US" sz="2000" dirty="0"/>
              <a:t>Inheritance: Dog inherits from Mammal – Dog is a subclass of Mammal</a:t>
            </a:r>
          </a:p>
          <a:p>
            <a:pPr lvl="1">
              <a:spcBef>
                <a:spcPts val="900"/>
              </a:spcBef>
            </a:pPr>
            <a:r>
              <a:rPr lang="en-US" sz="2000" dirty="0"/>
              <a:t>Dog should inherit all the properties of mammals (breaths, moves, etc.)</a:t>
            </a:r>
          </a:p>
          <a:p>
            <a:pPr lvl="2">
              <a:spcBef>
                <a:spcPts val="900"/>
              </a:spcBef>
            </a:pPr>
            <a:r>
              <a:rPr lang="en-US" dirty="0"/>
              <a:t>As should other mammals (cats, mice, echidnas, etc.)</a:t>
            </a:r>
          </a:p>
          <a:p>
            <a:pPr lvl="2">
              <a:spcBef>
                <a:spcPts val="900"/>
              </a:spcBef>
            </a:pPr>
            <a:r>
              <a:rPr lang="en-US" dirty="0"/>
              <a:t>Saves work if we define a bunch of stuff for mammals and then let all the mammals inherit from that class its methods and possibly its properties</a:t>
            </a:r>
          </a:p>
          <a:p>
            <a:pPr>
              <a:spcBef>
                <a:spcPts val="1800"/>
              </a:spcBef>
            </a:pPr>
            <a:r>
              <a:rPr lang="en-US" sz="2300" dirty="0"/>
              <a:t>Here I’m talking Dog and Collar </a:t>
            </a:r>
          </a:p>
          <a:p>
            <a:pPr lvl="1">
              <a:spcBef>
                <a:spcPts val="900"/>
              </a:spcBef>
            </a:pPr>
            <a:r>
              <a:rPr lang="en-US" sz="2000" dirty="0"/>
              <a:t>A dog might have as one of its properties a collar</a:t>
            </a:r>
          </a:p>
          <a:p>
            <a:pPr lvl="1">
              <a:spcBef>
                <a:spcPts val="900"/>
              </a:spcBef>
            </a:pPr>
            <a:r>
              <a:rPr lang="en-US" sz="2000" dirty="0"/>
              <a:t>But collar is not a subclass of Dog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77008" y="5228027"/>
            <a:ext cx="1107241" cy="107720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aphic 5" descr="Puppy 2">
            <a:extLst>
              <a:ext uri="{FF2B5EF4-FFF2-40B4-BE49-F238E27FC236}">
                <a16:creationId xmlns:a16="http://schemas.microsoft.com/office/drawing/2014/main" id="{18B57ED9-AA44-4B2C-9FFB-E3EC744F5F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48139" y="2168014"/>
            <a:ext cx="3805314" cy="3805314"/>
          </a:xfrm>
          <a:custGeom>
            <a:avLst/>
            <a:gdLst/>
            <a:ahLst/>
            <a:cxnLst/>
            <a:rect l="l" t="t" r="r" b="b"/>
            <a:pathLst>
              <a:path w="4221597" h="4303912">
                <a:moveTo>
                  <a:pt x="126986" y="0"/>
                </a:moveTo>
                <a:lnTo>
                  <a:pt x="4094611" y="0"/>
                </a:lnTo>
                <a:cubicBezTo>
                  <a:pt x="4164743" y="0"/>
                  <a:pt x="4221597" y="56854"/>
                  <a:pt x="4221597" y="126986"/>
                </a:cubicBezTo>
                <a:lnTo>
                  <a:pt x="4221597" y="4176926"/>
                </a:lnTo>
                <a:cubicBezTo>
                  <a:pt x="4221597" y="4247058"/>
                  <a:pt x="4164743" y="4303912"/>
                  <a:pt x="4094611" y="4303912"/>
                </a:cubicBezTo>
                <a:lnTo>
                  <a:pt x="126986" y="4303912"/>
                </a:lnTo>
                <a:cubicBezTo>
                  <a:pt x="56854" y="4303912"/>
                  <a:pt x="0" y="4247058"/>
                  <a:pt x="0" y="4176926"/>
                </a:cubicBezTo>
                <a:lnTo>
                  <a:pt x="0" y="126986"/>
                </a:lnTo>
                <a:cubicBezTo>
                  <a:pt x="0" y="56854"/>
                  <a:pt x="56854" y="0"/>
                  <a:pt x="126986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091034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D164B-7454-422C-88CA-6ADAF6947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752" y="0"/>
            <a:ext cx="10515600" cy="554718"/>
          </a:xfrm>
        </p:spPr>
        <p:txBody>
          <a:bodyPr>
            <a:normAutofit fontScale="90000"/>
          </a:bodyPr>
          <a:lstStyle/>
          <a:p>
            <a:r>
              <a:rPr lang="en-US" dirty="0"/>
              <a:t>Combining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82887-B3A4-4639-95C6-F0C676348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752" y="495300"/>
            <a:ext cx="10515600" cy="696686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500"/>
              </a:spcBef>
            </a:pPr>
            <a:r>
              <a:rPr lang="en-US" sz="2400" dirty="0"/>
              <a:t>We want one class to have a field of type other class.</a:t>
            </a:r>
          </a:p>
          <a:p>
            <a:pPr>
              <a:spcBef>
                <a:spcPts val="500"/>
              </a:spcBef>
            </a:pPr>
            <a:r>
              <a:rPr lang="en-US" sz="2400" dirty="0"/>
              <a:t>Example:</a:t>
            </a:r>
          </a:p>
          <a:p>
            <a:pPr marL="0" indent="0">
              <a:buNone/>
            </a:pPr>
            <a:endParaRPr lang="en-US" i="1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08B3227-7EB8-440B-A679-E87D0B8E07AC}"/>
              </a:ext>
            </a:extLst>
          </p:cNvPr>
          <p:cNvSpPr txBox="1">
            <a:spLocks/>
          </p:cNvSpPr>
          <p:nvPr/>
        </p:nvSpPr>
        <p:spPr>
          <a:xfrm>
            <a:off x="407752" y="1240971"/>
            <a:ext cx="3364148" cy="55789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/>
              <a:t>.</a:t>
            </a:r>
            <a:r>
              <a:rPr lang="en-US" sz="1300" dirty="0" err="1"/>
              <a:t>hpp</a:t>
            </a:r>
            <a:endParaRPr lang="en-US" sz="1300" dirty="0"/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class book {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string title;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string author;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int </a:t>
            </a:r>
            <a:r>
              <a:rPr lang="en-US" sz="1300" dirty="0" err="1">
                <a:solidFill>
                  <a:srgbClr val="FF0000"/>
                </a:solidFill>
              </a:rPr>
              <a:t>isbn</a:t>
            </a:r>
            <a:r>
              <a:rPr lang="en-US" sz="1300" dirty="0">
                <a:solidFill>
                  <a:srgbClr val="FF0000"/>
                </a:solidFill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int </a:t>
            </a:r>
            <a:r>
              <a:rPr lang="en-US" sz="1300" dirty="0" err="1">
                <a:solidFill>
                  <a:srgbClr val="FF0000"/>
                </a:solidFill>
              </a:rPr>
              <a:t>pubdate</a:t>
            </a:r>
            <a:r>
              <a:rPr lang="en-US" sz="1300" dirty="0">
                <a:solidFill>
                  <a:srgbClr val="FF0000"/>
                </a:solidFill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public: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book(</a:t>
            </a:r>
            <a:r>
              <a:rPr lang="en-US" sz="1300" dirty="0" err="1">
                <a:solidFill>
                  <a:srgbClr val="FF0000"/>
                </a:solidFill>
              </a:rPr>
              <a:t>string,string</a:t>
            </a:r>
            <a:r>
              <a:rPr lang="en-US" sz="1300" dirty="0">
                <a:solidFill>
                  <a:srgbClr val="FF0000"/>
                </a:solidFill>
              </a:rPr>
              <a:t>, int, int);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book();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};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endParaRPr lang="en-US" sz="1300" dirty="0"/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/>
              <a:t>.</a:t>
            </a:r>
            <a:r>
              <a:rPr lang="en-US" sz="1300" dirty="0" err="1"/>
              <a:t>cpp</a:t>
            </a:r>
            <a:endParaRPr lang="en-US" sz="1300" dirty="0"/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book::book(string s, string a, int </a:t>
            </a:r>
            <a:r>
              <a:rPr lang="en-US" sz="1300" dirty="0" err="1">
                <a:solidFill>
                  <a:srgbClr val="FF0000"/>
                </a:solidFill>
              </a:rPr>
              <a:t>i</a:t>
            </a:r>
            <a:r>
              <a:rPr lang="en-US" sz="1300" dirty="0">
                <a:solidFill>
                  <a:srgbClr val="FF0000"/>
                </a:solidFill>
              </a:rPr>
              <a:t>, int p) {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title = s;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author = a;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</a:t>
            </a:r>
            <a:r>
              <a:rPr lang="en-US" sz="1300" dirty="0" err="1">
                <a:solidFill>
                  <a:srgbClr val="FF0000"/>
                </a:solidFill>
              </a:rPr>
              <a:t>isbn</a:t>
            </a:r>
            <a:r>
              <a:rPr lang="en-US" sz="1300" dirty="0">
                <a:solidFill>
                  <a:srgbClr val="FF0000"/>
                </a:solidFill>
              </a:rPr>
              <a:t> = </a:t>
            </a:r>
            <a:r>
              <a:rPr lang="en-US" sz="1300" dirty="0" err="1">
                <a:solidFill>
                  <a:srgbClr val="FF0000"/>
                </a:solidFill>
              </a:rPr>
              <a:t>i</a:t>
            </a:r>
            <a:r>
              <a:rPr lang="en-US" sz="1300" dirty="0">
                <a:solidFill>
                  <a:srgbClr val="FF0000"/>
                </a:solidFill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</a:t>
            </a:r>
            <a:r>
              <a:rPr lang="en-US" sz="1300" dirty="0" err="1">
                <a:solidFill>
                  <a:srgbClr val="FF0000"/>
                </a:solidFill>
              </a:rPr>
              <a:t>pubdate</a:t>
            </a:r>
            <a:r>
              <a:rPr lang="en-US" sz="1300" dirty="0">
                <a:solidFill>
                  <a:srgbClr val="FF0000"/>
                </a:solidFill>
              </a:rPr>
              <a:t> = p;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book::book() {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title = "</a:t>
            </a:r>
            <a:r>
              <a:rPr lang="en-US" sz="1300" dirty="0" err="1">
                <a:solidFill>
                  <a:srgbClr val="FF0000"/>
                </a:solidFill>
              </a:rPr>
              <a:t>tmp</a:t>
            </a:r>
            <a:r>
              <a:rPr lang="en-US" sz="1300" dirty="0">
                <a:solidFill>
                  <a:srgbClr val="FF0000"/>
                </a:solidFill>
              </a:rPr>
              <a:t>";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author = "</a:t>
            </a:r>
            <a:r>
              <a:rPr lang="en-US" sz="1300" dirty="0" err="1">
                <a:solidFill>
                  <a:srgbClr val="FF0000"/>
                </a:solidFill>
              </a:rPr>
              <a:t>unk</a:t>
            </a:r>
            <a:r>
              <a:rPr lang="en-US" sz="1300" dirty="0">
                <a:solidFill>
                  <a:srgbClr val="FF0000"/>
                </a:solidFill>
              </a:rPr>
              <a:t>";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</a:t>
            </a:r>
            <a:r>
              <a:rPr lang="en-US" sz="1300" dirty="0" err="1">
                <a:solidFill>
                  <a:srgbClr val="FF0000"/>
                </a:solidFill>
              </a:rPr>
              <a:t>isbn</a:t>
            </a:r>
            <a:r>
              <a:rPr lang="en-US" sz="1300" dirty="0">
                <a:solidFill>
                  <a:srgbClr val="FF0000"/>
                </a:solidFill>
              </a:rPr>
              <a:t> = 0;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</a:t>
            </a:r>
            <a:r>
              <a:rPr lang="en-US" sz="1300" dirty="0" err="1">
                <a:solidFill>
                  <a:srgbClr val="FF0000"/>
                </a:solidFill>
              </a:rPr>
              <a:t>pubdate</a:t>
            </a:r>
            <a:r>
              <a:rPr lang="en-US" sz="1300" dirty="0">
                <a:solidFill>
                  <a:srgbClr val="FF0000"/>
                </a:solidFill>
              </a:rPr>
              <a:t> = 0;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}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1317F73-4779-48E9-A4C3-5B408D7172C1}"/>
              </a:ext>
            </a:extLst>
          </p:cNvPr>
          <p:cNvSpPr txBox="1">
            <a:spLocks/>
          </p:cNvSpPr>
          <p:nvPr/>
        </p:nvSpPr>
        <p:spPr>
          <a:xfrm>
            <a:off x="4005249" y="1240971"/>
            <a:ext cx="3320605" cy="55789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rgbClr val="FFC000"/>
            </a:solidFill>
          </a:ln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/>
              <a:t>.</a:t>
            </a:r>
            <a:r>
              <a:rPr lang="en-US" sz="2200" dirty="0" err="1"/>
              <a:t>hpp</a:t>
            </a:r>
            <a:endParaRPr lang="en-US" sz="2200" dirty="0"/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class library {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     int </a:t>
            </a:r>
            <a:r>
              <a:rPr lang="en-US" sz="2200" dirty="0" err="1">
                <a:solidFill>
                  <a:srgbClr val="FF0000"/>
                </a:solidFill>
              </a:rPr>
              <a:t>numbooks</a:t>
            </a:r>
            <a:r>
              <a:rPr lang="en-US" sz="2200" dirty="0">
                <a:solidFill>
                  <a:srgbClr val="FF0000"/>
                </a:solidFill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     book </a:t>
            </a:r>
            <a:r>
              <a:rPr lang="en-US" sz="2200" dirty="0" err="1">
                <a:solidFill>
                  <a:srgbClr val="FF0000"/>
                </a:solidFill>
              </a:rPr>
              <a:t>bookarr</a:t>
            </a:r>
            <a:r>
              <a:rPr lang="en-US" sz="2200" dirty="0">
                <a:solidFill>
                  <a:srgbClr val="FF0000"/>
                </a:solidFill>
              </a:rPr>
              <a:t>[4];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public: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     library(int, book[]);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     bool </a:t>
            </a:r>
            <a:r>
              <a:rPr lang="en-US" sz="2200" dirty="0" err="1">
                <a:solidFill>
                  <a:srgbClr val="FF0000"/>
                </a:solidFill>
              </a:rPr>
              <a:t>isBookOld</a:t>
            </a:r>
            <a:r>
              <a:rPr lang="en-US" sz="2200" dirty="0">
                <a:solidFill>
                  <a:srgbClr val="FF0000"/>
                </a:solidFill>
              </a:rPr>
              <a:t>(book);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};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endParaRPr lang="en-US" sz="2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endParaRPr lang="en-US" sz="2200" dirty="0"/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/>
              <a:t>.</a:t>
            </a:r>
            <a:r>
              <a:rPr lang="en-US" sz="2200" dirty="0" err="1"/>
              <a:t>cpp</a:t>
            </a:r>
            <a:endParaRPr lang="en-US" sz="2200" dirty="0"/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#include “library.hpp”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#include “book.hpp”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endParaRPr lang="en-US" sz="2200" dirty="0"/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library::library(int x, book b[]) {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     </a:t>
            </a:r>
            <a:r>
              <a:rPr lang="en-US" sz="2200" dirty="0" err="1">
                <a:solidFill>
                  <a:srgbClr val="FF0000"/>
                </a:solidFill>
              </a:rPr>
              <a:t>numbooks</a:t>
            </a:r>
            <a:r>
              <a:rPr lang="en-US" sz="2200" dirty="0">
                <a:solidFill>
                  <a:srgbClr val="FF0000"/>
                </a:solidFill>
              </a:rPr>
              <a:t> = x;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     for (int </a:t>
            </a:r>
            <a:r>
              <a:rPr lang="en-US" sz="2200" dirty="0" err="1">
                <a:solidFill>
                  <a:srgbClr val="FF0000"/>
                </a:solidFill>
              </a:rPr>
              <a:t>i</a:t>
            </a:r>
            <a:r>
              <a:rPr lang="en-US" sz="2200" dirty="0">
                <a:solidFill>
                  <a:srgbClr val="FF0000"/>
                </a:solidFill>
              </a:rPr>
              <a:t> = 0; </a:t>
            </a:r>
            <a:r>
              <a:rPr lang="en-US" sz="2200" dirty="0" err="1">
                <a:solidFill>
                  <a:srgbClr val="FF0000"/>
                </a:solidFill>
              </a:rPr>
              <a:t>i</a:t>
            </a:r>
            <a:r>
              <a:rPr lang="en-US" sz="2200" dirty="0">
                <a:solidFill>
                  <a:srgbClr val="FF0000"/>
                </a:solidFill>
              </a:rPr>
              <a:t> &lt; </a:t>
            </a:r>
            <a:r>
              <a:rPr lang="en-US" sz="2200" dirty="0" err="1">
                <a:solidFill>
                  <a:srgbClr val="FF0000"/>
                </a:solidFill>
              </a:rPr>
              <a:t>numbooks</a:t>
            </a:r>
            <a:r>
              <a:rPr lang="en-US" sz="2200" dirty="0">
                <a:solidFill>
                  <a:srgbClr val="FF0000"/>
                </a:solidFill>
              </a:rPr>
              <a:t>; </a:t>
            </a:r>
            <a:r>
              <a:rPr lang="en-US" sz="2200" dirty="0" err="1">
                <a:solidFill>
                  <a:srgbClr val="FF0000"/>
                </a:solidFill>
              </a:rPr>
              <a:t>i</a:t>
            </a:r>
            <a:r>
              <a:rPr lang="en-US" sz="2200" dirty="0">
                <a:solidFill>
                  <a:srgbClr val="FF0000"/>
                </a:solidFill>
              </a:rPr>
              <a:t>++) {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	</a:t>
            </a:r>
            <a:r>
              <a:rPr lang="en-US" sz="2200" dirty="0" err="1">
                <a:solidFill>
                  <a:srgbClr val="FF0000"/>
                </a:solidFill>
              </a:rPr>
              <a:t>bookarr</a:t>
            </a:r>
            <a:r>
              <a:rPr lang="en-US" sz="2200" dirty="0">
                <a:solidFill>
                  <a:srgbClr val="FF0000"/>
                </a:solidFill>
              </a:rPr>
              <a:t>[</a:t>
            </a:r>
            <a:r>
              <a:rPr lang="en-US" sz="2200" dirty="0" err="1">
                <a:solidFill>
                  <a:srgbClr val="FF0000"/>
                </a:solidFill>
              </a:rPr>
              <a:t>i</a:t>
            </a:r>
            <a:r>
              <a:rPr lang="en-US" sz="2200" dirty="0">
                <a:solidFill>
                  <a:srgbClr val="FF0000"/>
                </a:solidFill>
              </a:rPr>
              <a:t>].title = b[</a:t>
            </a:r>
            <a:r>
              <a:rPr lang="en-US" sz="2200" dirty="0" err="1">
                <a:solidFill>
                  <a:srgbClr val="FF0000"/>
                </a:solidFill>
              </a:rPr>
              <a:t>i</a:t>
            </a:r>
            <a:r>
              <a:rPr lang="en-US" sz="2200" dirty="0">
                <a:solidFill>
                  <a:srgbClr val="FF0000"/>
                </a:solidFill>
              </a:rPr>
              <a:t>].title;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     }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bool library::</a:t>
            </a:r>
            <a:r>
              <a:rPr lang="en-US" sz="2200" dirty="0" err="1">
                <a:solidFill>
                  <a:srgbClr val="FF0000"/>
                </a:solidFill>
              </a:rPr>
              <a:t>isBookOld</a:t>
            </a:r>
            <a:r>
              <a:rPr lang="en-US" sz="2200" dirty="0">
                <a:solidFill>
                  <a:srgbClr val="FF0000"/>
                </a:solidFill>
              </a:rPr>
              <a:t>(book b) {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     if (</a:t>
            </a:r>
            <a:r>
              <a:rPr lang="en-US" sz="2200" dirty="0" err="1">
                <a:solidFill>
                  <a:srgbClr val="FF0000"/>
                </a:solidFill>
              </a:rPr>
              <a:t>b.pubdate</a:t>
            </a:r>
            <a:r>
              <a:rPr lang="en-US" sz="2200" dirty="0">
                <a:solidFill>
                  <a:srgbClr val="FF0000"/>
                </a:solidFill>
              </a:rPr>
              <a:t> &lt; 1980) {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	return true;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     }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     return false;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}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505412A-CFC1-4B1C-92C0-0E27850584F9}"/>
              </a:ext>
            </a:extLst>
          </p:cNvPr>
          <p:cNvSpPr txBox="1">
            <a:spLocks/>
          </p:cNvSpPr>
          <p:nvPr/>
        </p:nvSpPr>
        <p:spPr>
          <a:xfrm>
            <a:off x="7717510" y="1191986"/>
            <a:ext cx="3320605" cy="56115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6200">
            <a:solidFill>
              <a:srgbClr val="FFC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1200" dirty="0"/>
              <a:t>#include “library.hpp”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1200" dirty="0"/>
              <a:t>#include “book.hpp”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1200" dirty="0"/>
              <a:t>#include &lt;iostream&gt;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1200" dirty="0"/>
              <a:t>#include &lt;</a:t>
            </a:r>
            <a:r>
              <a:rPr lang="en-US" sz="1200" dirty="0" err="1"/>
              <a:t>stdlib.h</a:t>
            </a:r>
            <a:r>
              <a:rPr lang="en-US" sz="1200" dirty="0"/>
              <a:t>&gt;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1200" dirty="0"/>
              <a:t>using namespace std;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endParaRPr lang="en-US" sz="1200" dirty="0"/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1200" dirty="0"/>
              <a:t>int main() {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1200" dirty="0"/>
              <a:t>     book </a:t>
            </a:r>
            <a:r>
              <a:rPr lang="en-US" sz="1200" dirty="0" err="1"/>
              <a:t>ba</a:t>
            </a:r>
            <a:r>
              <a:rPr lang="en-US" sz="1200" dirty="0"/>
              <a:t>[4]={{"book1","bdavis",234,1984},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1200" dirty="0"/>
              <a:t>	{"book2","shakespeare",111,1834},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1200" dirty="0"/>
              <a:t>	{"book3","drseuss",324,1964},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1200" dirty="0"/>
              <a:t>	{"book4","rawlings",824,1997}};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1200" dirty="0"/>
              <a:t>    library </a:t>
            </a:r>
            <a:r>
              <a:rPr lang="en-US" sz="1200" dirty="0" err="1"/>
              <a:t>mylib</a:t>
            </a:r>
            <a:r>
              <a:rPr lang="en-US" sz="1200" dirty="0"/>
              <a:t>(4,ba);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1200" dirty="0"/>
              <a:t>    return 0;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1200" dirty="0"/>
              <a:t>} //main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54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D164B-7454-422C-88CA-6ADAF6947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752" y="0"/>
            <a:ext cx="10515600" cy="554718"/>
          </a:xfrm>
        </p:spPr>
        <p:txBody>
          <a:bodyPr>
            <a:normAutofit fontScale="90000"/>
          </a:bodyPr>
          <a:lstStyle/>
          <a:p>
            <a:r>
              <a:rPr lang="en-US" dirty="0"/>
              <a:t>Friends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82887-B3A4-4639-95C6-F0C676348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752" y="495300"/>
            <a:ext cx="10515600" cy="696686"/>
          </a:xfrm>
        </p:spPr>
        <p:txBody>
          <a:bodyPr>
            <a:normAutofit/>
          </a:bodyPr>
          <a:lstStyle/>
          <a:p>
            <a:r>
              <a:rPr lang="en-US" sz="2400" dirty="0"/>
              <a:t>Friends allow another class to access your private fields</a:t>
            </a:r>
          </a:p>
          <a:p>
            <a:pPr marL="0" indent="0">
              <a:buNone/>
            </a:pPr>
            <a:endParaRPr lang="en-US" i="1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08B3227-7EB8-440B-A679-E87D0B8E07AC}"/>
              </a:ext>
            </a:extLst>
          </p:cNvPr>
          <p:cNvSpPr txBox="1">
            <a:spLocks/>
          </p:cNvSpPr>
          <p:nvPr/>
        </p:nvSpPr>
        <p:spPr>
          <a:xfrm>
            <a:off x="407752" y="1240971"/>
            <a:ext cx="3364148" cy="55789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/>
              <a:t>.</a:t>
            </a:r>
            <a:r>
              <a:rPr lang="en-US" sz="1300" dirty="0" err="1"/>
              <a:t>hpp</a:t>
            </a:r>
            <a:endParaRPr lang="en-US" sz="1300" dirty="0"/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class book {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200" b="1" dirty="0">
                <a:latin typeface="Consolas" panose="020B0609020204030204" pitchFamily="49" charset="0"/>
              </a:rPr>
              <a:t>           friend class library;</a:t>
            </a:r>
            <a:endParaRPr lang="en-US" sz="1200" b="1" dirty="0"/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string title;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string author;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int </a:t>
            </a:r>
            <a:r>
              <a:rPr lang="en-US" sz="1300" dirty="0" err="1">
                <a:solidFill>
                  <a:srgbClr val="FF0000"/>
                </a:solidFill>
              </a:rPr>
              <a:t>isbn</a:t>
            </a:r>
            <a:r>
              <a:rPr lang="en-US" sz="1300" dirty="0">
                <a:solidFill>
                  <a:srgbClr val="FF0000"/>
                </a:solidFill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int </a:t>
            </a:r>
            <a:r>
              <a:rPr lang="en-US" sz="1300" dirty="0" err="1">
                <a:solidFill>
                  <a:srgbClr val="FF0000"/>
                </a:solidFill>
              </a:rPr>
              <a:t>pubdate</a:t>
            </a:r>
            <a:r>
              <a:rPr lang="en-US" sz="1300" dirty="0">
                <a:solidFill>
                  <a:srgbClr val="FF0000"/>
                </a:solidFill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public: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book(</a:t>
            </a:r>
            <a:r>
              <a:rPr lang="en-US" sz="1300" dirty="0" err="1">
                <a:solidFill>
                  <a:srgbClr val="FF0000"/>
                </a:solidFill>
              </a:rPr>
              <a:t>string,string</a:t>
            </a:r>
            <a:r>
              <a:rPr lang="en-US" sz="1300" dirty="0">
                <a:solidFill>
                  <a:srgbClr val="FF0000"/>
                </a:solidFill>
              </a:rPr>
              <a:t>, int, int);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book();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};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endParaRPr lang="en-US" sz="1300" dirty="0"/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/>
              <a:t>.</a:t>
            </a:r>
            <a:r>
              <a:rPr lang="en-US" sz="1300" dirty="0" err="1"/>
              <a:t>cpp</a:t>
            </a:r>
            <a:endParaRPr lang="en-US" sz="1300" dirty="0"/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book::book(string s, string a, int </a:t>
            </a:r>
            <a:r>
              <a:rPr lang="en-US" sz="1300" dirty="0" err="1">
                <a:solidFill>
                  <a:srgbClr val="FF0000"/>
                </a:solidFill>
              </a:rPr>
              <a:t>i</a:t>
            </a:r>
            <a:r>
              <a:rPr lang="en-US" sz="1300" dirty="0">
                <a:solidFill>
                  <a:srgbClr val="FF0000"/>
                </a:solidFill>
              </a:rPr>
              <a:t>, int p) {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title = s;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author = a;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</a:t>
            </a:r>
            <a:r>
              <a:rPr lang="en-US" sz="1300" dirty="0" err="1">
                <a:solidFill>
                  <a:srgbClr val="FF0000"/>
                </a:solidFill>
              </a:rPr>
              <a:t>isbn</a:t>
            </a:r>
            <a:r>
              <a:rPr lang="en-US" sz="1300" dirty="0">
                <a:solidFill>
                  <a:srgbClr val="FF0000"/>
                </a:solidFill>
              </a:rPr>
              <a:t> = </a:t>
            </a:r>
            <a:r>
              <a:rPr lang="en-US" sz="1300" dirty="0" err="1">
                <a:solidFill>
                  <a:srgbClr val="FF0000"/>
                </a:solidFill>
              </a:rPr>
              <a:t>i</a:t>
            </a:r>
            <a:r>
              <a:rPr lang="en-US" sz="1300" dirty="0">
                <a:solidFill>
                  <a:srgbClr val="FF0000"/>
                </a:solidFill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</a:t>
            </a:r>
            <a:r>
              <a:rPr lang="en-US" sz="1300" dirty="0" err="1">
                <a:solidFill>
                  <a:srgbClr val="FF0000"/>
                </a:solidFill>
              </a:rPr>
              <a:t>pubdate</a:t>
            </a:r>
            <a:r>
              <a:rPr lang="en-US" sz="1300" dirty="0">
                <a:solidFill>
                  <a:srgbClr val="FF0000"/>
                </a:solidFill>
              </a:rPr>
              <a:t> = p;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book::book() {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title = "</a:t>
            </a:r>
            <a:r>
              <a:rPr lang="en-US" sz="1300" dirty="0" err="1">
                <a:solidFill>
                  <a:srgbClr val="FF0000"/>
                </a:solidFill>
              </a:rPr>
              <a:t>tmp</a:t>
            </a:r>
            <a:r>
              <a:rPr lang="en-US" sz="1300" dirty="0">
                <a:solidFill>
                  <a:srgbClr val="FF0000"/>
                </a:solidFill>
              </a:rPr>
              <a:t>";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author = "</a:t>
            </a:r>
            <a:r>
              <a:rPr lang="en-US" sz="1300" dirty="0" err="1">
                <a:solidFill>
                  <a:srgbClr val="FF0000"/>
                </a:solidFill>
              </a:rPr>
              <a:t>unk</a:t>
            </a:r>
            <a:r>
              <a:rPr lang="en-US" sz="1300" dirty="0">
                <a:solidFill>
                  <a:srgbClr val="FF0000"/>
                </a:solidFill>
              </a:rPr>
              <a:t>";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</a:t>
            </a:r>
            <a:r>
              <a:rPr lang="en-US" sz="1300" dirty="0" err="1">
                <a:solidFill>
                  <a:srgbClr val="FF0000"/>
                </a:solidFill>
              </a:rPr>
              <a:t>isbn</a:t>
            </a:r>
            <a:r>
              <a:rPr lang="en-US" sz="1300" dirty="0">
                <a:solidFill>
                  <a:srgbClr val="FF0000"/>
                </a:solidFill>
              </a:rPr>
              <a:t> = 0;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	</a:t>
            </a:r>
            <a:r>
              <a:rPr lang="en-US" sz="1300" dirty="0" err="1">
                <a:solidFill>
                  <a:srgbClr val="FF0000"/>
                </a:solidFill>
              </a:rPr>
              <a:t>pubdate</a:t>
            </a:r>
            <a:r>
              <a:rPr lang="en-US" sz="1300" dirty="0">
                <a:solidFill>
                  <a:srgbClr val="FF0000"/>
                </a:solidFill>
              </a:rPr>
              <a:t> = 0;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sz="1300" dirty="0">
                <a:solidFill>
                  <a:srgbClr val="FF0000"/>
                </a:solidFill>
              </a:rPr>
              <a:t>}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1317F73-4779-48E9-A4C3-5B408D7172C1}"/>
              </a:ext>
            </a:extLst>
          </p:cNvPr>
          <p:cNvSpPr txBox="1">
            <a:spLocks/>
          </p:cNvSpPr>
          <p:nvPr/>
        </p:nvSpPr>
        <p:spPr>
          <a:xfrm>
            <a:off x="4081684" y="1240971"/>
            <a:ext cx="3320605" cy="55789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rgbClr val="FFC000"/>
            </a:solidFill>
          </a:ln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/>
              <a:t>.</a:t>
            </a:r>
            <a:r>
              <a:rPr lang="en-US" sz="2200" dirty="0" err="1"/>
              <a:t>hpp</a:t>
            </a:r>
            <a:endParaRPr lang="en-US" sz="2200" dirty="0"/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class library {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     int </a:t>
            </a:r>
            <a:r>
              <a:rPr lang="en-US" sz="2200" dirty="0" err="1">
                <a:solidFill>
                  <a:srgbClr val="FF0000"/>
                </a:solidFill>
              </a:rPr>
              <a:t>numbooks</a:t>
            </a:r>
            <a:r>
              <a:rPr lang="en-US" sz="2200" dirty="0">
                <a:solidFill>
                  <a:srgbClr val="FF0000"/>
                </a:solidFill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     book </a:t>
            </a:r>
            <a:r>
              <a:rPr lang="en-US" sz="2200" dirty="0" err="1">
                <a:solidFill>
                  <a:srgbClr val="FF0000"/>
                </a:solidFill>
              </a:rPr>
              <a:t>bookarr</a:t>
            </a:r>
            <a:r>
              <a:rPr lang="en-US" sz="2200" dirty="0">
                <a:solidFill>
                  <a:srgbClr val="FF0000"/>
                </a:solidFill>
              </a:rPr>
              <a:t>[4];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public: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     library(int, book[]);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     bool </a:t>
            </a:r>
            <a:r>
              <a:rPr lang="en-US" sz="2200" dirty="0" err="1">
                <a:solidFill>
                  <a:srgbClr val="FF0000"/>
                </a:solidFill>
              </a:rPr>
              <a:t>isBookOld</a:t>
            </a:r>
            <a:r>
              <a:rPr lang="en-US" sz="2200" dirty="0">
                <a:solidFill>
                  <a:srgbClr val="FF0000"/>
                </a:solidFill>
              </a:rPr>
              <a:t>(book);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};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endParaRPr lang="en-US" sz="2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endParaRPr lang="en-US" sz="2200" dirty="0"/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/>
              <a:t>.</a:t>
            </a:r>
            <a:r>
              <a:rPr lang="en-US" sz="2200" dirty="0" err="1"/>
              <a:t>cpp</a:t>
            </a:r>
            <a:endParaRPr lang="en-US" sz="2200" dirty="0"/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#include “library.hpp”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#include “book.hpp”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endParaRPr lang="en-US" sz="2200" dirty="0"/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library::library(int x, book b[]) {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     </a:t>
            </a:r>
            <a:r>
              <a:rPr lang="en-US" sz="2200" dirty="0" err="1">
                <a:solidFill>
                  <a:srgbClr val="FF0000"/>
                </a:solidFill>
              </a:rPr>
              <a:t>numbooks</a:t>
            </a:r>
            <a:r>
              <a:rPr lang="en-US" sz="2200" dirty="0">
                <a:solidFill>
                  <a:srgbClr val="FF0000"/>
                </a:solidFill>
              </a:rPr>
              <a:t> = x;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     for (int </a:t>
            </a:r>
            <a:r>
              <a:rPr lang="en-US" sz="2200" dirty="0" err="1">
                <a:solidFill>
                  <a:srgbClr val="FF0000"/>
                </a:solidFill>
              </a:rPr>
              <a:t>i</a:t>
            </a:r>
            <a:r>
              <a:rPr lang="en-US" sz="2200" dirty="0">
                <a:solidFill>
                  <a:srgbClr val="FF0000"/>
                </a:solidFill>
              </a:rPr>
              <a:t> = 0; </a:t>
            </a:r>
            <a:r>
              <a:rPr lang="en-US" sz="2200" dirty="0" err="1">
                <a:solidFill>
                  <a:srgbClr val="FF0000"/>
                </a:solidFill>
              </a:rPr>
              <a:t>i</a:t>
            </a:r>
            <a:r>
              <a:rPr lang="en-US" sz="2200" dirty="0">
                <a:solidFill>
                  <a:srgbClr val="FF0000"/>
                </a:solidFill>
              </a:rPr>
              <a:t> &lt; </a:t>
            </a:r>
            <a:r>
              <a:rPr lang="en-US" sz="2200" dirty="0" err="1">
                <a:solidFill>
                  <a:srgbClr val="FF0000"/>
                </a:solidFill>
              </a:rPr>
              <a:t>numbooks</a:t>
            </a:r>
            <a:r>
              <a:rPr lang="en-US" sz="2200" dirty="0">
                <a:solidFill>
                  <a:srgbClr val="FF0000"/>
                </a:solidFill>
              </a:rPr>
              <a:t>; </a:t>
            </a:r>
            <a:r>
              <a:rPr lang="en-US" sz="2200" dirty="0" err="1">
                <a:solidFill>
                  <a:srgbClr val="FF0000"/>
                </a:solidFill>
              </a:rPr>
              <a:t>i</a:t>
            </a:r>
            <a:r>
              <a:rPr lang="en-US" sz="2200" dirty="0">
                <a:solidFill>
                  <a:srgbClr val="FF0000"/>
                </a:solidFill>
              </a:rPr>
              <a:t>++) {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	</a:t>
            </a:r>
            <a:r>
              <a:rPr lang="en-US" sz="2200" dirty="0" err="1">
                <a:solidFill>
                  <a:srgbClr val="FF0000"/>
                </a:solidFill>
              </a:rPr>
              <a:t>bookarr</a:t>
            </a:r>
            <a:r>
              <a:rPr lang="en-US" sz="2200" dirty="0">
                <a:solidFill>
                  <a:srgbClr val="FF0000"/>
                </a:solidFill>
              </a:rPr>
              <a:t>[</a:t>
            </a:r>
            <a:r>
              <a:rPr lang="en-US" sz="2200" dirty="0" err="1">
                <a:solidFill>
                  <a:srgbClr val="FF0000"/>
                </a:solidFill>
              </a:rPr>
              <a:t>i</a:t>
            </a:r>
            <a:r>
              <a:rPr lang="en-US" sz="2200" dirty="0">
                <a:solidFill>
                  <a:srgbClr val="FF0000"/>
                </a:solidFill>
              </a:rPr>
              <a:t>].title = b[</a:t>
            </a:r>
            <a:r>
              <a:rPr lang="en-US" sz="2200" dirty="0" err="1">
                <a:solidFill>
                  <a:srgbClr val="FF0000"/>
                </a:solidFill>
              </a:rPr>
              <a:t>i</a:t>
            </a:r>
            <a:r>
              <a:rPr lang="en-US" sz="2200" dirty="0">
                <a:solidFill>
                  <a:srgbClr val="FF0000"/>
                </a:solidFill>
              </a:rPr>
              <a:t>].title;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     }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bool library::</a:t>
            </a:r>
            <a:r>
              <a:rPr lang="en-US" sz="2200" dirty="0" err="1">
                <a:solidFill>
                  <a:srgbClr val="FF0000"/>
                </a:solidFill>
              </a:rPr>
              <a:t>isBookOld</a:t>
            </a:r>
            <a:r>
              <a:rPr lang="en-US" sz="2200" dirty="0">
                <a:solidFill>
                  <a:srgbClr val="FF0000"/>
                </a:solidFill>
              </a:rPr>
              <a:t>(book b) {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     if (</a:t>
            </a:r>
            <a:r>
              <a:rPr lang="en-US" sz="2200" dirty="0" err="1">
                <a:solidFill>
                  <a:srgbClr val="FF0000"/>
                </a:solidFill>
              </a:rPr>
              <a:t>b.pubdate</a:t>
            </a:r>
            <a:r>
              <a:rPr lang="en-US" sz="2200" dirty="0">
                <a:solidFill>
                  <a:srgbClr val="FF0000"/>
                </a:solidFill>
              </a:rPr>
              <a:t> &lt; 1980) {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	return true;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     }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     return false;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}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505412A-CFC1-4B1C-92C0-0E27850584F9}"/>
              </a:ext>
            </a:extLst>
          </p:cNvPr>
          <p:cNvSpPr txBox="1">
            <a:spLocks/>
          </p:cNvSpPr>
          <p:nvPr/>
        </p:nvSpPr>
        <p:spPr>
          <a:xfrm>
            <a:off x="7717510" y="1191986"/>
            <a:ext cx="3320605" cy="56115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6200">
            <a:solidFill>
              <a:srgbClr val="FFC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1200" dirty="0"/>
              <a:t>#include “library.hpp”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1200" dirty="0"/>
              <a:t>#include “book.hpp”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1200" dirty="0"/>
              <a:t>#include &lt;iostream&gt;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1200" dirty="0"/>
              <a:t>#include &lt;</a:t>
            </a:r>
            <a:r>
              <a:rPr lang="en-US" sz="1200" dirty="0" err="1"/>
              <a:t>stdlib.h</a:t>
            </a:r>
            <a:r>
              <a:rPr lang="en-US" sz="1200" dirty="0"/>
              <a:t>&gt;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1200" dirty="0"/>
              <a:t>using namespace std;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endParaRPr lang="en-US" sz="1200" dirty="0"/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1200" dirty="0"/>
              <a:t>int main() {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1200" dirty="0"/>
              <a:t>     book </a:t>
            </a:r>
            <a:r>
              <a:rPr lang="en-US" sz="1200" dirty="0" err="1"/>
              <a:t>ba</a:t>
            </a:r>
            <a:r>
              <a:rPr lang="en-US" sz="1200" dirty="0"/>
              <a:t>[4]={{"book1","bdavis",234,1984},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1200" dirty="0"/>
              <a:t>	{"book2","shakespeare",111,1834},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1200" dirty="0"/>
              <a:t>	{"book3","drseuss",324,1964},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1200" dirty="0"/>
              <a:t>	{"book4","rawlings",824,1997}};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1200" dirty="0"/>
              <a:t>    library </a:t>
            </a:r>
            <a:r>
              <a:rPr lang="en-US" sz="1200" dirty="0" err="1"/>
              <a:t>mylib</a:t>
            </a:r>
            <a:r>
              <a:rPr lang="en-US" sz="1200" dirty="0"/>
              <a:t>(4,ba);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1200" dirty="0"/>
              <a:t>    return 0;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sz="1200" dirty="0"/>
              <a:t>} //main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799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0DABD2-995A-4125-AD77-A4503CDCD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015" y="180023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B0F0"/>
                </a:solidFill>
              </a:rPr>
              <a:t>Friends: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10678-9896-44A2-BE1D-270E450E8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29" y="1355271"/>
            <a:ext cx="11576956" cy="5137604"/>
          </a:xfrm>
          <a:solidFill>
            <a:schemeClr val="accent4">
              <a:lumMod val="40000"/>
              <a:lumOff val="60000"/>
              <a:alpha val="46000"/>
            </a:schemeClr>
          </a:solidFill>
        </p:spPr>
        <p:txBody>
          <a:bodyPr>
            <a:normAutofit/>
          </a:bodyPr>
          <a:lstStyle/>
          <a:p>
            <a:r>
              <a:rPr lang="en-US" sz="1800" dirty="0"/>
              <a:t>Friends allow another class to access your private fields</a:t>
            </a:r>
          </a:p>
          <a:p>
            <a:r>
              <a:rPr lang="en-US" sz="1800" dirty="0"/>
              <a:t>So in our example, the book class would make the library class its friend</a:t>
            </a:r>
          </a:p>
          <a:p>
            <a:endParaRPr lang="en-US" sz="1800" dirty="0"/>
          </a:p>
          <a:p>
            <a:r>
              <a:rPr lang="en-US" sz="1800" dirty="0"/>
              <a:t>Note: the class with the private fields allows the other class to be its friend</a:t>
            </a:r>
          </a:p>
          <a:p>
            <a:pPr lvl="1"/>
            <a:r>
              <a:rPr lang="en-US" sz="1800" dirty="0"/>
              <a:t>Not the other way around</a:t>
            </a:r>
          </a:p>
          <a:p>
            <a:pPr lvl="1"/>
            <a:r>
              <a:rPr lang="en-US" sz="1800" dirty="0"/>
              <a:t>Think of it this way:  If you have a bank account, your password, etc. is private.  You choose who to give the password to.</a:t>
            </a:r>
          </a:p>
          <a:p>
            <a:pPr lvl="2"/>
            <a:r>
              <a:rPr lang="en-US" sz="1800" dirty="0"/>
              <a:t>Your “friend” can’t decide he wants access to your bank account, and thus should be your friend.  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265671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479296-96B2-461D-9E60-ED32DE5A2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Take Aways: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48D07F-E8BA-45BA-A365-13FFC9EFB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Classes can have properties of another class</a:t>
            </a:r>
          </a:p>
          <a:p>
            <a:r>
              <a:rPr lang="en-US" dirty="0"/>
              <a:t>BUT can’t access their private fields or methods</a:t>
            </a:r>
          </a:p>
          <a:p>
            <a:r>
              <a:rPr lang="en-US" dirty="0"/>
              <a:t>UNLESS the class with the private fields or methods makes the class trying to access those private fields or methods its friend</a:t>
            </a:r>
          </a:p>
        </p:txBody>
      </p:sp>
    </p:spTree>
    <p:extLst>
      <p:ext uri="{BB962C8B-B14F-4D97-AF65-F5344CB8AC3E}">
        <p14:creationId xmlns:p14="http://schemas.microsoft.com/office/powerpoint/2010/main" val="2030015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944</Words>
  <Application>Microsoft Office PowerPoint</Application>
  <PresentationFormat>Widescreen</PresentationFormat>
  <Paragraphs>158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Consolas</vt:lpstr>
      <vt:lpstr>Office Theme</vt:lpstr>
      <vt:lpstr>Class with fields whose type is another class (got that?)</vt:lpstr>
      <vt:lpstr>We can create multiple classes</vt:lpstr>
      <vt:lpstr>Combining Classes</vt:lpstr>
      <vt:lpstr>Friends</vt:lpstr>
      <vt:lpstr>Friends:</vt:lpstr>
      <vt:lpstr>Take 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with fields whose type is another class (got that?)</dc:title>
  <dc:creator>Yarrington, Debra</dc:creator>
  <cp:lastModifiedBy>Yarrington, Debra</cp:lastModifiedBy>
  <cp:revision>3</cp:revision>
  <dcterms:created xsi:type="dcterms:W3CDTF">2020-09-08T05:44:50Z</dcterms:created>
  <dcterms:modified xsi:type="dcterms:W3CDTF">2020-09-08T06:05:20Z</dcterms:modified>
</cp:coreProperties>
</file>