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99" r:id="rId3"/>
    <p:sldId id="426" r:id="rId4"/>
    <p:sldId id="427" r:id="rId5"/>
    <p:sldId id="428" r:id="rId6"/>
    <p:sldId id="425" r:id="rId7"/>
    <p:sldId id="429"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5730" autoAdjust="0"/>
    <p:restoredTop sz="94660"/>
  </p:normalViewPr>
  <p:slideViewPr>
    <p:cSldViewPr snapToGrid="0">
      <p:cViewPr>
        <p:scale>
          <a:sx n="100" d="100"/>
          <a:sy n="100" d="100"/>
        </p:scale>
        <p:origin x="110"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2CF3F63-A4EA-4AB8-B00A-426E0B45BC61}" type="doc">
      <dgm:prSet loTypeId="urn:microsoft.com/office/officeart/2005/8/layout/hList1" loCatId="list" qsTypeId="urn:microsoft.com/office/officeart/2005/8/quickstyle/simple1" qsCatId="simple" csTypeId="urn:microsoft.com/office/officeart/2005/8/colors/colorful2" csCatId="colorful" phldr="1"/>
      <dgm:spPr/>
      <dgm:t>
        <a:bodyPr/>
        <a:lstStyle/>
        <a:p>
          <a:endParaRPr lang="en-US"/>
        </a:p>
      </dgm:t>
    </dgm:pt>
    <dgm:pt modelId="{28D00691-2EC3-4FD2-9C3C-6CBE595B231E}">
      <dgm:prSet/>
      <dgm:spPr/>
      <dgm:t>
        <a:bodyPr/>
        <a:lstStyle/>
        <a:p>
          <a:r>
            <a:rPr lang="en-US"/>
            <a:t>Classes – you are writing the definition for a complex type!</a:t>
          </a:r>
        </a:p>
      </dgm:t>
    </dgm:pt>
    <dgm:pt modelId="{74A66724-3643-446B-8ABD-C11B8EF907F8}" type="parTrans" cxnId="{DC591D98-840F-4F71-A826-DA71D2AE5E77}">
      <dgm:prSet/>
      <dgm:spPr/>
      <dgm:t>
        <a:bodyPr/>
        <a:lstStyle/>
        <a:p>
          <a:endParaRPr lang="en-US"/>
        </a:p>
      </dgm:t>
    </dgm:pt>
    <dgm:pt modelId="{3AF650A1-712E-4F95-A5AC-86E8D763D90A}" type="sibTrans" cxnId="{DC591D98-840F-4F71-A826-DA71D2AE5E77}">
      <dgm:prSet/>
      <dgm:spPr/>
      <dgm:t>
        <a:bodyPr/>
        <a:lstStyle/>
        <a:p>
          <a:endParaRPr lang="en-US"/>
        </a:p>
      </dgm:t>
    </dgm:pt>
    <dgm:pt modelId="{F0FD1B3B-975A-4A27-A504-64C8A28B8815}">
      <dgm:prSet/>
      <dgm:spPr/>
      <dgm:t>
        <a:bodyPr/>
        <a:lstStyle/>
        <a:p>
          <a:r>
            <a:rPr lang="en-US"/>
            <a:t>Groups properties/fields and methods (functions belonging to a class)</a:t>
          </a:r>
        </a:p>
      </dgm:t>
    </dgm:pt>
    <dgm:pt modelId="{02F8478E-BE4C-4BAB-BF7F-DBE9C4E43BCC}" type="parTrans" cxnId="{CCAAEFEC-F39E-440F-9420-D956013ED8C6}">
      <dgm:prSet/>
      <dgm:spPr/>
      <dgm:t>
        <a:bodyPr/>
        <a:lstStyle/>
        <a:p>
          <a:endParaRPr lang="en-US"/>
        </a:p>
      </dgm:t>
    </dgm:pt>
    <dgm:pt modelId="{48E43B69-B831-48F1-BB44-CCBEE7B32285}" type="sibTrans" cxnId="{CCAAEFEC-F39E-440F-9420-D956013ED8C6}">
      <dgm:prSet/>
      <dgm:spPr/>
      <dgm:t>
        <a:bodyPr/>
        <a:lstStyle/>
        <a:p>
          <a:endParaRPr lang="en-US"/>
        </a:p>
      </dgm:t>
    </dgm:pt>
    <dgm:pt modelId="{A808E55D-97AB-49B5-8818-7DAB7EDE93F1}">
      <dgm:prSet/>
      <dgm:spPr/>
      <dgm:t>
        <a:bodyPr/>
        <a:lstStyle/>
        <a:p>
          <a:r>
            <a:rPr lang="en-US"/>
            <a:t>All the methods in a class have access to all the properties of that class</a:t>
          </a:r>
        </a:p>
      </dgm:t>
    </dgm:pt>
    <dgm:pt modelId="{6E75333F-1D12-4ED9-9509-C6FFE2DDE28B}" type="parTrans" cxnId="{760015DB-EC83-43C0-91D8-8D176F35AC13}">
      <dgm:prSet/>
      <dgm:spPr/>
      <dgm:t>
        <a:bodyPr/>
        <a:lstStyle/>
        <a:p>
          <a:endParaRPr lang="en-US"/>
        </a:p>
      </dgm:t>
    </dgm:pt>
    <dgm:pt modelId="{D03EA60E-5B27-4211-B2CC-584A0DE1B58D}" type="sibTrans" cxnId="{760015DB-EC83-43C0-91D8-8D176F35AC13}">
      <dgm:prSet/>
      <dgm:spPr/>
      <dgm:t>
        <a:bodyPr/>
        <a:lstStyle/>
        <a:p>
          <a:endParaRPr lang="en-US"/>
        </a:p>
      </dgm:t>
    </dgm:pt>
    <dgm:pt modelId="{2746F782-3527-4280-8573-4ABE3608D846}">
      <dgm:prSet/>
      <dgm:spPr/>
      <dgm:t>
        <a:bodyPr/>
        <a:lstStyle/>
        <a:p>
          <a:r>
            <a:rPr lang="en-US" dirty="0"/>
            <a:t>So you don’t have to pass the fields in as parameters</a:t>
          </a:r>
        </a:p>
      </dgm:t>
    </dgm:pt>
    <dgm:pt modelId="{89A8C691-13C2-4E71-8060-582181830443}" type="parTrans" cxnId="{CB963DCA-E7F4-401C-BDDB-9A648FB4FCB4}">
      <dgm:prSet/>
      <dgm:spPr/>
      <dgm:t>
        <a:bodyPr/>
        <a:lstStyle/>
        <a:p>
          <a:endParaRPr lang="en-US"/>
        </a:p>
      </dgm:t>
    </dgm:pt>
    <dgm:pt modelId="{2E129BBA-53D7-4A41-9928-ACAE98A1317F}" type="sibTrans" cxnId="{CB963DCA-E7F4-401C-BDDB-9A648FB4FCB4}">
      <dgm:prSet/>
      <dgm:spPr/>
      <dgm:t>
        <a:bodyPr/>
        <a:lstStyle/>
        <a:p>
          <a:endParaRPr lang="en-US"/>
        </a:p>
      </dgm:t>
    </dgm:pt>
    <dgm:pt modelId="{57D5F196-CB3A-4D11-A8F3-341C5E6E12AC}">
      <dgm:prSet/>
      <dgm:spPr/>
      <dgm:t>
        <a:bodyPr/>
        <a:lstStyle/>
        <a:p>
          <a:r>
            <a:rPr lang="en-US"/>
            <a:t>Objects – making a particular example using the type you defined</a:t>
          </a:r>
        </a:p>
      </dgm:t>
    </dgm:pt>
    <dgm:pt modelId="{0E60E306-5E13-4FA6-86FE-B49BC51A8AB1}" type="parTrans" cxnId="{6FE8F005-73CC-444C-A988-FEC09BD4DB75}">
      <dgm:prSet/>
      <dgm:spPr/>
      <dgm:t>
        <a:bodyPr/>
        <a:lstStyle/>
        <a:p>
          <a:endParaRPr lang="en-US"/>
        </a:p>
      </dgm:t>
    </dgm:pt>
    <dgm:pt modelId="{99BB043D-55A0-4AF2-8BAD-E4C0600CABED}" type="sibTrans" cxnId="{6FE8F005-73CC-444C-A988-FEC09BD4DB75}">
      <dgm:prSet/>
      <dgm:spPr/>
      <dgm:t>
        <a:bodyPr/>
        <a:lstStyle/>
        <a:p>
          <a:endParaRPr lang="en-US"/>
        </a:p>
      </dgm:t>
    </dgm:pt>
    <dgm:pt modelId="{2C1604C3-9E64-4316-B7C7-2F142D253149}">
      <dgm:prSet/>
      <dgm:spPr/>
      <dgm:t>
        <a:bodyPr/>
        <a:lstStyle/>
        <a:p>
          <a:r>
            <a:rPr lang="en-US"/>
            <a:t>So class is “dog”, object is “spot”</a:t>
          </a:r>
        </a:p>
      </dgm:t>
    </dgm:pt>
    <dgm:pt modelId="{27248CDD-4EDE-41A5-B60C-BCA6BD796145}" type="parTrans" cxnId="{25519DB2-4E1D-4010-BAFB-DAF8949597B7}">
      <dgm:prSet/>
      <dgm:spPr/>
      <dgm:t>
        <a:bodyPr/>
        <a:lstStyle/>
        <a:p>
          <a:endParaRPr lang="en-US"/>
        </a:p>
      </dgm:t>
    </dgm:pt>
    <dgm:pt modelId="{FC8AE5C2-7CDD-4990-8DB8-7B2C59E02181}" type="sibTrans" cxnId="{25519DB2-4E1D-4010-BAFB-DAF8949597B7}">
      <dgm:prSet/>
      <dgm:spPr/>
      <dgm:t>
        <a:bodyPr/>
        <a:lstStyle/>
        <a:p>
          <a:endParaRPr lang="en-US"/>
        </a:p>
      </dgm:t>
    </dgm:pt>
    <dgm:pt modelId="{9B533A12-CC9F-4F9E-ABF8-FC0110BB0374}">
      <dgm:prSet/>
      <dgm:spPr/>
      <dgm:t>
        <a:bodyPr/>
        <a:lstStyle/>
        <a:p>
          <a:r>
            <a:rPr lang="en-US"/>
            <a:t>Class is “game” object is the game we are playing this moment</a:t>
          </a:r>
        </a:p>
      </dgm:t>
    </dgm:pt>
    <dgm:pt modelId="{9D43E958-A70A-4018-9B0F-C50822124088}" type="parTrans" cxnId="{EACEF060-0D5C-44B3-849B-010A2514F853}">
      <dgm:prSet/>
      <dgm:spPr/>
      <dgm:t>
        <a:bodyPr/>
        <a:lstStyle/>
        <a:p>
          <a:endParaRPr lang="en-US"/>
        </a:p>
      </dgm:t>
    </dgm:pt>
    <dgm:pt modelId="{37CA834C-EAD3-4CFB-BC0B-0994C9D7B13F}" type="sibTrans" cxnId="{EACEF060-0D5C-44B3-849B-010A2514F853}">
      <dgm:prSet/>
      <dgm:spPr/>
      <dgm:t>
        <a:bodyPr/>
        <a:lstStyle/>
        <a:p>
          <a:endParaRPr lang="en-US"/>
        </a:p>
      </dgm:t>
    </dgm:pt>
    <dgm:pt modelId="{E3EF6D2F-A8B1-474E-946B-1D15B7683A29}">
      <dgm:prSet/>
      <dgm:spPr/>
      <dgm:t>
        <a:bodyPr/>
        <a:lstStyle/>
        <a:p>
          <a:r>
            <a:rPr lang="en-US" dirty="0"/>
            <a:t>Doesn’t mean you can’t, but you should have a good reason for doing so!</a:t>
          </a:r>
        </a:p>
      </dgm:t>
    </dgm:pt>
    <dgm:pt modelId="{5AD589A0-36B5-46B0-ADAF-8BE6EB1CF298}" type="parTrans" cxnId="{23BC7923-8E57-4700-86C5-C5A5783008F8}">
      <dgm:prSet/>
      <dgm:spPr/>
    </dgm:pt>
    <dgm:pt modelId="{64BD2809-B45C-4A2D-9AF4-C2977A3A55ED}" type="sibTrans" cxnId="{23BC7923-8E57-4700-86C5-C5A5783008F8}">
      <dgm:prSet/>
      <dgm:spPr/>
    </dgm:pt>
    <dgm:pt modelId="{261AB6FF-973A-4644-A6DB-A6A5B32B117C}" type="pres">
      <dgm:prSet presAssocID="{B2CF3F63-A4EA-4AB8-B00A-426E0B45BC61}" presName="Name0" presStyleCnt="0">
        <dgm:presLayoutVars>
          <dgm:dir/>
          <dgm:animLvl val="lvl"/>
          <dgm:resizeHandles val="exact"/>
        </dgm:presLayoutVars>
      </dgm:prSet>
      <dgm:spPr/>
    </dgm:pt>
    <dgm:pt modelId="{C2D98612-1477-47BE-A44E-869D7BB1CFBD}" type="pres">
      <dgm:prSet presAssocID="{28D00691-2EC3-4FD2-9C3C-6CBE595B231E}" presName="composite" presStyleCnt="0"/>
      <dgm:spPr/>
    </dgm:pt>
    <dgm:pt modelId="{79C89A82-21FC-4713-83BA-34420D20C7C2}" type="pres">
      <dgm:prSet presAssocID="{28D00691-2EC3-4FD2-9C3C-6CBE595B231E}" presName="parTx" presStyleLbl="alignNode1" presStyleIdx="0" presStyleCnt="2">
        <dgm:presLayoutVars>
          <dgm:chMax val="0"/>
          <dgm:chPref val="0"/>
          <dgm:bulletEnabled val="1"/>
        </dgm:presLayoutVars>
      </dgm:prSet>
      <dgm:spPr/>
    </dgm:pt>
    <dgm:pt modelId="{A8E45965-6734-4C82-9FCD-0BE72786DAF1}" type="pres">
      <dgm:prSet presAssocID="{28D00691-2EC3-4FD2-9C3C-6CBE595B231E}" presName="desTx" presStyleLbl="alignAccFollowNode1" presStyleIdx="0" presStyleCnt="2">
        <dgm:presLayoutVars>
          <dgm:bulletEnabled val="1"/>
        </dgm:presLayoutVars>
      </dgm:prSet>
      <dgm:spPr/>
    </dgm:pt>
    <dgm:pt modelId="{7EBD20CB-30F5-4B8F-97AA-354C3C25082F}" type="pres">
      <dgm:prSet presAssocID="{3AF650A1-712E-4F95-A5AC-86E8D763D90A}" presName="space" presStyleCnt="0"/>
      <dgm:spPr/>
    </dgm:pt>
    <dgm:pt modelId="{5BEE06A3-E8C3-4C81-9C0B-C3D59F4FC08F}" type="pres">
      <dgm:prSet presAssocID="{57D5F196-CB3A-4D11-A8F3-341C5E6E12AC}" presName="composite" presStyleCnt="0"/>
      <dgm:spPr/>
    </dgm:pt>
    <dgm:pt modelId="{59AFE629-CEC0-4243-BDEA-25246A8DBD50}" type="pres">
      <dgm:prSet presAssocID="{57D5F196-CB3A-4D11-A8F3-341C5E6E12AC}" presName="parTx" presStyleLbl="alignNode1" presStyleIdx="1" presStyleCnt="2">
        <dgm:presLayoutVars>
          <dgm:chMax val="0"/>
          <dgm:chPref val="0"/>
          <dgm:bulletEnabled val="1"/>
        </dgm:presLayoutVars>
      </dgm:prSet>
      <dgm:spPr/>
    </dgm:pt>
    <dgm:pt modelId="{EBF72DA3-0C51-4F0E-AFC6-DC51725ED0D9}" type="pres">
      <dgm:prSet presAssocID="{57D5F196-CB3A-4D11-A8F3-341C5E6E12AC}" presName="desTx" presStyleLbl="alignAccFollowNode1" presStyleIdx="1" presStyleCnt="2">
        <dgm:presLayoutVars>
          <dgm:bulletEnabled val="1"/>
        </dgm:presLayoutVars>
      </dgm:prSet>
      <dgm:spPr/>
    </dgm:pt>
  </dgm:ptLst>
  <dgm:cxnLst>
    <dgm:cxn modelId="{6FE8F005-73CC-444C-A988-FEC09BD4DB75}" srcId="{B2CF3F63-A4EA-4AB8-B00A-426E0B45BC61}" destId="{57D5F196-CB3A-4D11-A8F3-341C5E6E12AC}" srcOrd="1" destOrd="0" parTransId="{0E60E306-5E13-4FA6-86FE-B49BC51A8AB1}" sibTransId="{99BB043D-55A0-4AF2-8BAD-E4C0600CABED}"/>
    <dgm:cxn modelId="{23BC7923-8E57-4700-86C5-C5A5783008F8}" srcId="{2746F782-3527-4280-8573-4ABE3608D846}" destId="{E3EF6D2F-A8B1-474E-946B-1D15B7683A29}" srcOrd="0" destOrd="0" parTransId="{5AD589A0-36B5-46B0-ADAF-8BE6EB1CF298}" sibTransId="{64BD2809-B45C-4A2D-9AF4-C2977A3A55ED}"/>
    <dgm:cxn modelId="{8229DB37-A73E-4EEE-B0BC-A8D2AF2F670C}" type="presOf" srcId="{B2CF3F63-A4EA-4AB8-B00A-426E0B45BC61}" destId="{261AB6FF-973A-4644-A6DB-A6A5B32B117C}" srcOrd="0" destOrd="0" presId="urn:microsoft.com/office/officeart/2005/8/layout/hList1"/>
    <dgm:cxn modelId="{6A14725E-B3D9-4FC2-9765-9390D84E6A42}" type="presOf" srcId="{F0FD1B3B-975A-4A27-A504-64C8A28B8815}" destId="{A8E45965-6734-4C82-9FCD-0BE72786DAF1}" srcOrd="0" destOrd="0" presId="urn:microsoft.com/office/officeart/2005/8/layout/hList1"/>
    <dgm:cxn modelId="{EACEF060-0D5C-44B3-849B-010A2514F853}" srcId="{57D5F196-CB3A-4D11-A8F3-341C5E6E12AC}" destId="{9B533A12-CC9F-4F9E-ABF8-FC0110BB0374}" srcOrd="1" destOrd="0" parTransId="{9D43E958-A70A-4018-9B0F-C50822124088}" sibTransId="{37CA834C-EAD3-4CFB-BC0B-0994C9D7B13F}"/>
    <dgm:cxn modelId="{7EB99462-8525-47A3-99F4-DFBA37F4B239}" type="presOf" srcId="{9B533A12-CC9F-4F9E-ABF8-FC0110BB0374}" destId="{EBF72DA3-0C51-4F0E-AFC6-DC51725ED0D9}" srcOrd="0" destOrd="1" presId="urn:microsoft.com/office/officeart/2005/8/layout/hList1"/>
    <dgm:cxn modelId="{781AFF7B-9306-4ADD-991F-79EA95467EE4}" type="presOf" srcId="{A808E55D-97AB-49B5-8818-7DAB7EDE93F1}" destId="{A8E45965-6734-4C82-9FCD-0BE72786DAF1}" srcOrd="0" destOrd="1" presId="urn:microsoft.com/office/officeart/2005/8/layout/hList1"/>
    <dgm:cxn modelId="{DC591D98-840F-4F71-A826-DA71D2AE5E77}" srcId="{B2CF3F63-A4EA-4AB8-B00A-426E0B45BC61}" destId="{28D00691-2EC3-4FD2-9C3C-6CBE595B231E}" srcOrd="0" destOrd="0" parTransId="{74A66724-3643-446B-8ABD-C11B8EF907F8}" sibTransId="{3AF650A1-712E-4F95-A5AC-86E8D763D90A}"/>
    <dgm:cxn modelId="{681D709D-F396-43EE-B47F-9648053F9C09}" type="presOf" srcId="{2746F782-3527-4280-8573-4ABE3608D846}" destId="{A8E45965-6734-4C82-9FCD-0BE72786DAF1}" srcOrd="0" destOrd="2" presId="urn:microsoft.com/office/officeart/2005/8/layout/hList1"/>
    <dgm:cxn modelId="{25519DB2-4E1D-4010-BAFB-DAF8949597B7}" srcId="{57D5F196-CB3A-4D11-A8F3-341C5E6E12AC}" destId="{2C1604C3-9E64-4316-B7C7-2F142D253149}" srcOrd="0" destOrd="0" parTransId="{27248CDD-4EDE-41A5-B60C-BCA6BD796145}" sibTransId="{FC8AE5C2-7CDD-4990-8DB8-7B2C59E02181}"/>
    <dgm:cxn modelId="{66A41CB6-5740-4F7B-B0CF-AAB6AE4DDD86}" type="presOf" srcId="{28D00691-2EC3-4FD2-9C3C-6CBE595B231E}" destId="{79C89A82-21FC-4713-83BA-34420D20C7C2}" srcOrd="0" destOrd="0" presId="urn:microsoft.com/office/officeart/2005/8/layout/hList1"/>
    <dgm:cxn modelId="{5B5BDDBA-835C-42F9-98BA-17C7856BBD92}" type="presOf" srcId="{57D5F196-CB3A-4D11-A8F3-341C5E6E12AC}" destId="{59AFE629-CEC0-4243-BDEA-25246A8DBD50}" srcOrd="0" destOrd="0" presId="urn:microsoft.com/office/officeart/2005/8/layout/hList1"/>
    <dgm:cxn modelId="{A4E245C2-DD4A-4C66-86D3-36286BEA3BC4}" type="presOf" srcId="{2C1604C3-9E64-4316-B7C7-2F142D253149}" destId="{EBF72DA3-0C51-4F0E-AFC6-DC51725ED0D9}" srcOrd="0" destOrd="0" presId="urn:microsoft.com/office/officeart/2005/8/layout/hList1"/>
    <dgm:cxn modelId="{CB963DCA-E7F4-401C-BDDB-9A648FB4FCB4}" srcId="{A808E55D-97AB-49B5-8818-7DAB7EDE93F1}" destId="{2746F782-3527-4280-8573-4ABE3608D846}" srcOrd="0" destOrd="0" parTransId="{89A8C691-13C2-4E71-8060-582181830443}" sibTransId="{2E129BBA-53D7-4A41-9928-ACAE98A1317F}"/>
    <dgm:cxn modelId="{760015DB-EC83-43C0-91D8-8D176F35AC13}" srcId="{28D00691-2EC3-4FD2-9C3C-6CBE595B231E}" destId="{A808E55D-97AB-49B5-8818-7DAB7EDE93F1}" srcOrd="1" destOrd="0" parTransId="{6E75333F-1D12-4ED9-9509-C6FFE2DDE28B}" sibTransId="{D03EA60E-5B27-4211-B2CC-584A0DE1B58D}"/>
    <dgm:cxn modelId="{CCAAEFEC-F39E-440F-9420-D956013ED8C6}" srcId="{28D00691-2EC3-4FD2-9C3C-6CBE595B231E}" destId="{F0FD1B3B-975A-4A27-A504-64C8A28B8815}" srcOrd="0" destOrd="0" parTransId="{02F8478E-BE4C-4BAB-BF7F-DBE9C4E43BCC}" sibTransId="{48E43B69-B831-48F1-BB44-CCBEE7B32285}"/>
    <dgm:cxn modelId="{525707EE-6B3D-4849-9BB0-F5FC074795D0}" type="presOf" srcId="{E3EF6D2F-A8B1-474E-946B-1D15B7683A29}" destId="{A8E45965-6734-4C82-9FCD-0BE72786DAF1}" srcOrd="0" destOrd="3" presId="urn:microsoft.com/office/officeart/2005/8/layout/hList1"/>
    <dgm:cxn modelId="{29EBA096-C9FC-4303-93AC-AF735D32CAB2}" type="presParOf" srcId="{261AB6FF-973A-4644-A6DB-A6A5B32B117C}" destId="{C2D98612-1477-47BE-A44E-869D7BB1CFBD}" srcOrd="0" destOrd="0" presId="urn:microsoft.com/office/officeart/2005/8/layout/hList1"/>
    <dgm:cxn modelId="{9CF94EE4-31EA-4535-B4F3-1FF995A3C983}" type="presParOf" srcId="{C2D98612-1477-47BE-A44E-869D7BB1CFBD}" destId="{79C89A82-21FC-4713-83BA-34420D20C7C2}" srcOrd="0" destOrd="0" presId="urn:microsoft.com/office/officeart/2005/8/layout/hList1"/>
    <dgm:cxn modelId="{7987ACE9-D7C7-41F9-8FBF-AF003A7AAC4A}" type="presParOf" srcId="{C2D98612-1477-47BE-A44E-869D7BB1CFBD}" destId="{A8E45965-6734-4C82-9FCD-0BE72786DAF1}" srcOrd="1" destOrd="0" presId="urn:microsoft.com/office/officeart/2005/8/layout/hList1"/>
    <dgm:cxn modelId="{FDD2E48B-EA69-4A0D-8071-9AF6FF5622FC}" type="presParOf" srcId="{261AB6FF-973A-4644-A6DB-A6A5B32B117C}" destId="{7EBD20CB-30F5-4B8F-97AA-354C3C25082F}" srcOrd="1" destOrd="0" presId="urn:microsoft.com/office/officeart/2005/8/layout/hList1"/>
    <dgm:cxn modelId="{09661839-D57A-4DD4-8613-0920E16335EA}" type="presParOf" srcId="{261AB6FF-973A-4644-A6DB-A6A5B32B117C}" destId="{5BEE06A3-E8C3-4C81-9C0B-C3D59F4FC08F}" srcOrd="2" destOrd="0" presId="urn:microsoft.com/office/officeart/2005/8/layout/hList1"/>
    <dgm:cxn modelId="{8E203976-90C0-4F86-A75B-33DBCDE20219}" type="presParOf" srcId="{5BEE06A3-E8C3-4C81-9C0B-C3D59F4FC08F}" destId="{59AFE629-CEC0-4243-BDEA-25246A8DBD50}" srcOrd="0" destOrd="0" presId="urn:microsoft.com/office/officeart/2005/8/layout/hList1"/>
    <dgm:cxn modelId="{07C6F48A-93F2-450B-ACD0-86298638D32F}" type="presParOf" srcId="{5BEE06A3-E8C3-4C81-9C0B-C3D59F4FC08F}" destId="{EBF72DA3-0C51-4F0E-AFC6-DC51725ED0D9}"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C89A82-21FC-4713-83BA-34420D20C7C2}">
      <dsp:nvSpPr>
        <dsp:cNvPr id="0" name=""/>
        <dsp:cNvSpPr/>
      </dsp:nvSpPr>
      <dsp:spPr>
        <a:xfrm>
          <a:off x="55" y="47960"/>
          <a:ext cx="5330549" cy="846127"/>
        </a:xfrm>
        <a:prstGeom prst="rect">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Classes – you are writing the definition for a complex type!</a:t>
          </a:r>
        </a:p>
      </dsp:txBody>
      <dsp:txXfrm>
        <a:off x="55" y="47960"/>
        <a:ext cx="5330549" cy="846127"/>
      </dsp:txXfrm>
    </dsp:sp>
    <dsp:sp modelId="{A8E45965-6734-4C82-9FCD-0BE72786DAF1}">
      <dsp:nvSpPr>
        <dsp:cNvPr id="0" name=""/>
        <dsp:cNvSpPr/>
      </dsp:nvSpPr>
      <dsp:spPr>
        <a:xfrm>
          <a:off x="55" y="894087"/>
          <a:ext cx="5330549" cy="3409289"/>
        </a:xfrm>
        <a:prstGeom prst="rect">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a:t>Groups properties/fields and methods (functions belonging to a class)</a:t>
          </a:r>
        </a:p>
        <a:p>
          <a:pPr marL="228600" lvl="1" indent="-228600" algn="l" defTabSz="1022350">
            <a:lnSpc>
              <a:spcPct val="90000"/>
            </a:lnSpc>
            <a:spcBef>
              <a:spcPct val="0"/>
            </a:spcBef>
            <a:spcAft>
              <a:spcPct val="15000"/>
            </a:spcAft>
            <a:buChar char="•"/>
          </a:pPr>
          <a:r>
            <a:rPr lang="en-US" sz="2300" kern="1200"/>
            <a:t>All the methods in a class have access to all the properties of that class</a:t>
          </a:r>
        </a:p>
        <a:p>
          <a:pPr marL="457200" lvl="2" indent="-228600" algn="l" defTabSz="1022350">
            <a:lnSpc>
              <a:spcPct val="90000"/>
            </a:lnSpc>
            <a:spcBef>
              <a:spcPct val="0"/>
            </a:spcBef>
            <a:spcAft>
              <a:spcPct val="15000"/>
            </a:spcAft>
            <a:buChar char="•"/>
          </a:pPr>
          <a:r>
            <a:rPr lang="en-US" sz="2300" kern="1200" dirty="0"/>
            <a:t>So you don’t have to pass the fields in as parameters</a:t>
          </a:r>
        </a:p>
        <a:p>
          <a:pPr marL="685800" lvl="3" indent="-228600" algn="l" defTabSz="1022350">
            <a:lnSpc>
              <a:spcPct val="90000"/>
            </a:lnSpc>
            <a:spcBef>
              <a:spcPct val="0"/>
            </a:spcBef>
            <a:spcAft>
              <a:spcPct val="15000"/>
            </a:spcAft>
            <a:buChar char="•"/>
          </a:pPr>
          <a:r>
            <a:rPr lang="en-US" sz="2300" kern="1200" dirty="0"/>
            <a:t>Doesn’t mean you can’t, but you should have a good reason for doing so!</a:t>
          </a:r>
        </a:p>
      </dsp:txBody>
      <dsp:txXfrm>
        <a:off x="55" y="894087"/>
        <a:ext cx="5330549" cy="3409289"/>
      </dsp:txXfrm>
    </dsp:sp>
    <dsp:sp modelId="{59AFE629-CEC0-4243-BDEA-25246A8DBD50}">
      <dsp:nvSpPr>
        <dsp:cNvPr id="0" name=""/>
        <dsp:cNvSpPr/>
      </dsp:nvSpPr>
      <dsp:spPr>
        <a:xfrm>
          <a:off x="6076881" y="47960"/>
          <a:ext cx="5330549" cy="846127"/>
        </a:xfrm>
        <a:prstGeom prst="rect">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3576" tIns="93472" rIns="163576" bIns="93472" numCol="1" spcCol="1270" anchor="ctr" anchorCtr="0">
          <a:noAutofit/>
        </a:bodyPr>
        <a:lstStyle/>
        <a:p>
          <a:pPr marL="0" lvl="0" indent="0" algn="ctr" defTabSz="1022350">
            <a:lnSpc>
              <a:spcPct val="90000"/>
            </a:lnSpc>
            <a:spcBef>
              <a:spcPct val="0"/>
            </a:spcBef>
            <a:spcAft>
              <a:spcPct val="35000"/>
            </a:spcAft>
            <a:buNone/>
          </a:pPr>
          <a:r>
            <a:rPr lang="en-US" sz="2300" kern="1200"/>
            <a:t>Objects – making a particular example using the type you defined</a:t>
          </a:r>
        </a:p>
      </dsp:txBody>
      <dsp:txXfrm>
        <a:off x="6076881" y="47960"/>
        <a:ext cx="5330549" cy="846127"/>
      </dsp:txXfrm>
    </dsp:sp>
    <dsp:sp modelId="{EBF72DA3-0C51-4F0E-AFC6-DC51725ED0D9}">
      <dsp:nvSpPr>
        <dsp:cNvPr id="0" name=""/>
        <dsp:cNvSpPr/>
      </dsp:nvSpPr>
      <dsp:spPr>
        <a:xfrm>
          <a:off x="6076881" y="894087"/>
          <a:ext cx="5330549" cy="3409289"/>
        </a:xfrm>
        <a:prstGeom prst="rect">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22682" tIns="122682" rIns="163576" bIns="184023" numCol="1" spcCol="1270" anchor="t" anchorCtr="0">
          <a:noAutofit/>
        </a:bodyPr>
        <a:lstStyle/>
        <a:p>
          <a:pPr marL="228600" lvl="1" indent="-228600" algn="l" defTabSz="1022350">
            <a:lnSpc>
              <a:spcPct val="90000"/>
            </a:lnSpc>
            <a:spcBef>
              <a:spcPct val="0"/>
            </a:spcBef>
            <a:spcAft>
              <a:spcPct val="15000"/>
            </a:spcAft>
            <a:buChar char="•"/>
          </a:pPr>
          <a:r>
            <a:rPr lang="en-US" sz="2300" kern="1200"/>
            <a:t>So class is “dog”, object is “spot”</a:t>
          </a:r>
        </a:p>
        <a:p>
          <a:pPr marL="228600" lvl="1" indent="-228600" algn="l" defTabSz="1022350">
            <a:lnSpc>
              <a:spcPct val="90000"/>
            </a:lnSpc>
            <a:spcBef>
              <a:spcPct val="0"/>
            </a:spcBef>
            <a:spcAft>
              <a:spcPct val="15000"/>
            </a:spcAft>
            <a:buChar char="•"/>
          </a:pPr>
          <a:r>
            <a:rPr lang="en-US" sz="2300" kern="1200"/>
            <a:t>Class is “game” object is the game we are playing this moment</a:t>
          </a:r>
        </a:p>
      </dsp:txBody>
      <dsp:txXfrm>
        <a:off x="6076881" y="894087"/>
        <a:ext cx="5330549" cy="3409289"/>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761543-7551-44CC-8D08-6564BB107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858D7CA-C2F0-4DF1-9B5E-44015D564B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7AF29F2-CA44-4173-AAC2-E97773D2B435}"/>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128F03DA-BBA9-4147-8A11-425CE4E53F5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5DCABC-A9F4-4178-909C-2B2CBFA7AACB}"/>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3682471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2980D-6BCB-49E6-B7A9-A23810510C6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0F9CEFA-35E2-48D4-A93F-6A50F2BA7CF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F06F2A-7718-4195-BD17-C52C487CF34A}"/>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57400895-867A-4821-AEE4-3B4EA6007A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EC708-F8C2-4176-BCE9-52D0341CE8ED}"/>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70243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91FD7B-E7C5-4FDC-8C2F-E7626122730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2DCE14-549B-4F93-BF70-616103DB73B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9A2AB45-9DBF-42EE-A7A0-A0F44CB26AEA}"/>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A28E3083-8B7A-4800-8A8A-FE606F41D3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2DBF3A-18E7-40AE-B2B0-F0D6CD319AFF}"/>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2664422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2378A-399D-4C92-9F34-50B324424B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16885F3-3665-4B6C-8690-93081228E0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B3CCBA-81EF-42A1-A669-F47C108671E2}"/>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B7C15734-45B9-4CEB-94F6-EF223F9828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6CC2F0-5727-46BA-B619-CCEBD5BA8FBB}"/>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1491724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60BA9-623A-4ACB-A20B-C1F0E0BF4F2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8B3EBFE-A0AC-4421-A3E8-EBC975F6510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385BBD5-3780-4744-B9E5-3189FCAF599F}"/>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D34C0B21-F841-4196-8322-5DE5017F4E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C60186-3B41-497F-9263-205906C28DAC}"/>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37397001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5EB89A-433D-479F-98A2-1A7A5EDAFCE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DFDB1BA-E827-4316-BA30-7AFE5FDF320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1CDF21-5CB2-4D97-9F6B-6DD370540B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31822EF-143C-43D2-AF7C-B782A942B5B3}"/>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6" name="Footer Placeholder 5">
            <a:extLst>
              <a:ext uri="{FF2B5EF4-FFF2-40B4-BE49-F238E27FC236}">
                <a16:creationId xmlns:a16="http://schemas.microsoft.com/office/drawing/2014/main" id="{04AD402E-4BAD-4D32-86E2-B960CC5C0DE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6C1795-18A1-4FD9-A84E-9BC18FB64014}"/>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24725560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971DD-43B2-413F-ADCF-4AC9C168B34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6FAAD5-65D2-423E-A258-A8D6BB5D81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85776F-9415-4279-8097-1C276C4605D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AFE4D99-FC23-42A8-A473-99439B601A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88AA0F3-2C06-46AE-BDF0-4826C95A0AC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B2D7DA-FC90-4756-BEDC-253ED6475E6F}"/>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8" name="Footer Placeholder 7">
            <a:extLst>
              <a:ext uri="{FF2B5EF4-FFF2-40B4-BE49-F238E27FC236}">
                <a16:creationId xmlns:a16="http://schemas.microsoft.com/office/drawing/2014/main" id="{A58781EA-E706-4177-8328-5CF573CD5A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4B3D1AC-4641-4B51-A1B2-FA7769EA37CD}"/>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19445444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B056D6-30D3-43DE-B995-C5A7D86D350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6882648-30D0-4C52-9F4A-2396E87798CB}"/>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4" name="Footer Placeholder 3">
            <a:extLst>
              <a:ext uri="{FF2B5EF4-FFF2-40B4-BE49-F238E27FC236}">
                <a16:creationId xmlns:a16="http://schemas.microsoft.com/office/drawing/2014/main" id="{3A809E04-92DE-4640-8801-CC86E53CFE8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DE14D73-DDE1-46A9-8412-28FBB09C3746}"/>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4505474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8C87EA-EBE5-474B-8039-F0A52E2C0EF3}"/>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3" name="Footer Placeholder 2">
            <a:extLst>
              <a:ext uri="{FF2B5EF4-FFF2-40B4-BE49-F238E27FC236}">
                <a16:creationId xmlns:a16="http://schemas.microsoft.com/office/drawing/2014/main" id="{3F44C9A4-9CB5-443A-A9CB-084E97F95A0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5F7D8FC-EE0F-48CA-BD33-8FB9887B0EEB}"/>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32525968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3F108D-4A87-4A41-97B5-092D8D1F08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BFC04B8-F407-43E1-890D-D7C97F1645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ACC2D6-0B03-4A42-87AD-F39D0A7E48D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01AE9AE-0C32-4292-AE67-5EEDBDC0FC20}"/>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6" name="Footer Placeholder 5">
            <a:extLst>
              <a:ext uri="{FF2B5EF4-FFF2-40B4-BE49-F238E27FC236}">
                <a16:creationId xmlns:a16="http://schemas.microsoft.com/office/drawing/2014/main" id="{3D8D403E-0FB6-4114-AB9E-C7525F7CAC2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E15D094-B281-406A-A4E0-F6403646E296}"/>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1410317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B5774D-9121-4345-BE56-83F6FD82B4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B391477-4CE9-4532-9275-E3A3ED3DB51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81D7E9-F09E-4099-B078-F925636D963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976975-4F05-415B-B32F-8871A12CB5AC}"/>
              </a:ext>
            </a:extLst>
          </p:cNvPr>
          <p:cNvSpPr>
            <a:spLocks noGrp="1"/>
          </p:cNvSpPr>
          <p:nvPr>
            <p:ph type="dt" sz="half" idx="10"/>
          </p:nvPr>
        </p:nvSpPr>
        <p:spPr/>
        <p:txBody>
          <a:bodyPr/>
          <a:lstStyle/>
          <a:p>
            <a:fld id="{28FB0F95-F68A-48C9-861E-7934BEA4BF9F}" type="datetimeFigureOut">
              <a:rPr lang="en-US" smtClean="0"/>
              <a:t>9/7/2020</a:t>
            </a:fld>
            <a:endParaRPr lang="en-US"/>
          </a:p>
        </p:txBody>
      </p:sp>
      <p:sp>
        <p:nvSpPr>
          <p:cNvPr id="6" name="Footer Placeholder 5">
            <a:extLst>
              <a:ext uri="{FF2B5EF4-FFF2-40B4-BE49-F238E27FC236}">
                <a16:creationId xmlns:a16="http://schemas.microsoft.com/office/drawing/2014/main" id="{E1FA88E5-70D2-4E79-B138-A6D3264682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11E513-42ED-4121-8B67-4EF4C7A69578}"/>
              </a:ext>
            </a:extLst>
          </p:cNvPr>
          <p:cNvSpPr>
            <a:spLocks noGrp="1"/>
          </p:cNvSpPr>
          <p:nvPr>
            <p:ph type="sldNum" sz="quarter" idx="12"/>
          </p:nvPr>
        </p:nvSpPr>
        <p:spPr/>
        <p:txBody>
          <a:bodyPr/>
          <a:lstStyle/>
          <a:p>
            <a:fld id="{9B8F7FB1-66FE-4114-A830-3BCD8C1FC1DD}" type="slidenum">
              <a:rPr lang="en-US" smtClean="0"/>
              <a:t>‹#›</a:t>
            </a:fld>
            <a:endParaRPr lang="en-US"/>
          </a:p>
        </p:txBody>
      </p:sp>
    </p:spTree>
    <p:extLst>
      <p:ext uri="{BB962C8B-B14F-4D97-AF65-F5344CB8AC3E}">
        <p14:creationId xmlns:p14="http://schemas.microsoft.com/office/powerpoint/2010/main" val="11330870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B181E77-3985-4F9C-8610-50BF9F4E701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263A01E-3455-4D55-81C9-C5D1BE77F14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5CD8B4-BDCF-4E63-AC67-A4D21EFDD7C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B0F95-F68A-48C9-861E-7934BEA4BF9F}" type="datetimeFigureOut">
              <a:rPr lang="en-US" smtClean="0"/>
              <a:t>9/7/2020</a:t>
            </a:fld>
            <a:endParaRPr lang="en-US"/>
          </a:p>
        </p:txBody>
      </p:sp>
      <p:sp>
        <p:nvSpPr>
          <p:cNvPr id="5" name="Footer Placeholder 4">
            <a:extLst>
              <a:ext uri="{FF2B5EF4-FFF2-40B4-BE49-F238E27FC236}">
                <a16:creationId xmlns:a16="http://schemas.microsoft.com/office/drawing/2014/main" id="{4E25C8E8-4FC1-4CFA-9B96-F8C8B7BA12A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64536A8-000B-41D6-8BF9-804FE737C78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8F7FB1-66FE-4114-A830-3BCD8C1FC1DD}" type="slidenum">
              <a:rPr lang="en-US" smtClean="0"/>
              <a:t>‹#›</a:t>
            </a:fld>
            <a:endParaRPr lang="en-US"/>
          </a:p>
        </p:txBody>
      </p:sp>
    </p:spTree>
    <p:extLst>
      <p:ext uri="{BB962C8B-B14F-4D97-AF65-F5344CB8AC3E}">
        <p14:creationId xmlns:p14="http://schemas.microsoft.com/office/powerpoint/2010/main" val="24359203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svg"/><Relationship Id="rId7" Type="http://schemas.openxmlformats.org/officeDocument/2006/relationships/image" Target="../media/image6.sv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svg"/><Relationship Id="rId4" Type="http://schemas.openxmlformats.org/officeDocument/2006/relationships/image" Target="../media/image3.png"/><Relationship Id="rId9" Type="http://schemas.openxmlformats.org/officeDocument/2006/relationships/image" Target="../media/image8.sv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6F1F2C8-798B-4CCE-A851-94AFAF350B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4DEB4CE-39D5-4676-8A62-DF08C0B74244}"/>
              </a:ext>
            </a:extLst>
          </p:cNvPr>
          <p:cNvSpPr>
            <a:spLocks noGrp="1"/>
          </p:cNvSpPr>
          <p:nvPr>
            <p:ph type="ctrTitle"/>
          </p:nvPr>
        </p:nvSpPr>
        <p:spPr>
          <a:xfrm>
            <a:off x="970908" y="1220919"/>
            <a:ext cx="5425781" cy="2387600"/>
          </a:xfrm>
        </p:spPr>
        <p:txBody>
          <a:bodyPr>
            <a:normAutofit/>
          </a:bodyPr>
          <a:lstStyle/>
          <a:p>
            <a:pPr algn="l"/>
            <a:r>
              <a:rPr lang="en-US" dirty="0"/>
              <a:t>Classes and Objects</a:t>
            </a:r>
            <a:endParaRPr lang="en-US"/>
          </a:p>
        </p:txBody>
      </p:sp>
      <p:sp>
        <p:nvSpPr>
          <p:cNvPr id="3" name="Subtitle 2">
            <a:extLst>
              <a:ext uri="{FF2B5EF4-FFF2-40B4-BE49-F238E27FC236}">
                <a16:creationId xmlns:a16="http://schemas.microsoft.com/office/drawing/2014/main" id="{6476CF29-66CB-4CD8-A9A4-6E4EB2E3E223}"/>
              </a:ext>
            </a:extLst>
          </p:cNvPr>
          <p:cNvSpPr>
            <a:spLocks noGrp="1"/>
          </p:cNvSpPr>
          <p:nvPr>
            <p:ph type="subTitle" idx="1"/>
          </p:nvPr>
        </p:nvSpPr>
        <p:spPr>
          <a:xfrm>
            <a:off x="970908" y="3700594"/>
            <a:ext cx="5425781" cy="1655762"/>
          </a:xfrm>
        </p:spPr>
        <p:txBody>
          <a:bodyPr>
            <a:normAutofit/>
          </a:bodyPr>
          <a:lstStyle/>
          <a:p>
            <a:pPr algn="l"/>
            <a:r>
              <a:rPr lang="en-US" dirty="0"/>
              <a:t>Introduction </a:t>
            </a:r>
            <a:br>
              <a:rPr lang="en-US" dirty="0"/>
            </a:br>
            <a:r>
              <a:rPr lang="en-US" dirty="0"/>
              <a:t>(review for most)</a:t>
            </a:r>
            <a:endParaRPr lang="en-US"/>
          </a:p>
        </p:txBody>
      </p:sp>
      <p:sp>
        <p:nvSpPr>
          <p:cNvPr id="10" name="Freeform: Shape 9">
            <a:extLst>
              <a:ext uri="{FF2B5EF4-FFF2-40B4-BE49-F238E27FC236}">
                <a16:creationId xmlns:a16="http://schemas.microsoft.com/office/drawing/2014/main" id="{755E9CD0-04B0-4A3C-B291-AD913379C7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Oval 11">
            <a:extLst>
              <a:ext uri="{FF2B5EF4-FFF2-40B4-BE49-F238E27FC236}">
                <a16:creationId xmlns:a16="http://schemas.microsoft.com/office/drawing/2014/main" id="{1DD8BF3B-6066-418C-8D1A-75C5E396FC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2624479"/>
            <a:ext cx="812427" cy="812427"/>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Block Arc 13">
            <a:extLst>
              <a:ext uri="{FF2B5EF4-FFF2-40B4-BE49-F238E27FC236}">
                <a16:creationId xmlns:a16="http://schemas.microsoft.com/office/drawing/2014/main" id="{80BC66F9-7A74-4286-AD22-1174052CC22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912417" y="1202394"/>
            <a:ext cx="2387600" cy="2387600"/>
          </a:xfrm>
          <a:prstGeom prst="blockArc">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6" name="Freeform: Shape 15">
            <a:extLst>
              <a:ext uri="{FF2B5EF4-FFF2-40B4-BE49-F238E27FC236}">
                <a16:creationId xmlns:a16="http://schemas.microsoft.com/office/drawing/2014/main" id="{D8142CC3-2B5C-48E6-9DF0-6C8ACBAF23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0"/>
            <a:ext cx="2315251" cy="1550992"/>
          </a:xfrm>
          <a:custGeom>
            <a:avLst/>
            <a:gdLst>
              <a:gd name="connsiteX0" fmla="*/ 0 w 2315251"/>
              <a:gd name="connsiteY0" fmla="*/ 0 h 1550992"/>
              <a:gd name="connsiteX1" fmla="*/ 138700 w 2315251"/>
              <a:gd name="connsiteY1" fmla="*/ 0 h 1550992"/>
              <a:gd name="connsiteX2" fmla="*/ 138700 w 2315251"/>
              <a:gd name="connsiteY2" fmla="*/ 1361400 h 1550992"/>
              <a:gd name="connsiteX3" fmla="*/ 2107387 w 2315251"/>
              <a:gd name="connsiteY3" fmla="*/ 222673 h 1550992"/>
              <a:gd name="connsiteX4" fmla="*/ 1722420 w 2315251"/>
              <a:gd name="connsiteY4" fmla="*/ 0 h 1550992"/>
              <a:gd name="connsiteX5" fmla="*/ 1999436 w 2315251"/>
              <a:gd name="connsiteY5" fmla="*/ 0 h 1550992"/>
              <a:gd name="connsiteX6" fmla="*/ 2280549 w 2315251"/>
              <a:gd name="connsiteY6" fmla="*/ 162605 h 1550992"/>
              <a:gd name="connsiteX7" fmla="*/ 2305953 w 2315251"/>
              <a:gd name="connsiteY7" fmla="*/ 257336 h 1550992"/>
              <a:gd name="connsiteX8" fmla="*/ 2280549 w 2315251"/>
              <a:gd name="connsiteY8" fmla="*/ 282740 h 1550992"/>
              <a:gd name="connsiteX9" fmla="*/ 104026 w 2315251"/>
              <a:gd name="connsiteY9" fmla="*/ 1541710 h 1550992"/>
              <a:gd name="connsiteX10" fmla="*/ 69351 w 2315251"/>
              <a:gd name="connsiteY10" fmla="*/ 1550992 h 1550992"/>
              <a:gd name="connsiteX11" fmla="*/ 0 w 2315251"/>
              <a:gd name="connsiteY11" fmla="*/ 1481643 h 1550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315251" h="1550992">
                <a:moveTo>
                  <a:pt x="0" y="0"/>
                </a:moveTo>
                <a:lnTo>
                  <a:pt x="138700" y="0"/>
                </a:lnTo>
                <a:lnTo>
                  <a:pt x="138700" y="1361400"/>
                </a:lnTo>
                <a:lnTo>
                  <a:pt x="2107387" y="222673"/>
                </a:lnTo>
                <a:lnTo>
                  <a:pt x="1722420" y="0"/>
                </a:lnTo>
                <a:lnTo>
                  <a:pt x="1999436" y="0"/>
                </a:lnTo>
                <a:lnTo>
                  <a:pt x="2280549" y="162605"/>
                </a:lnTo>
                <a:cubicBezTo>
                  <a:pt x="2313720" y="181745"/>
                  <a:pt x="2325104" y="224155"/>
                  <a:pt x="2305953" y="257336"/>
                </a:cubicBezTo>
                <a:cubicBezTo>
                  <a:pt x="2299872" y="267889"/>
                  <a:pt x="2291101" y="276648"/>
                  <a:pt x="2280549" y="282740"/>
                </a:cubicBezTo>
                <a:lnTo>
                  <a:pt x="104026" y="1541710"/>
                </a:lnTo>
                <a:cubicBezTo>
                  <a:pt x="93484" y="1547802"/>
                  <a:pt x="81523" y="1551003"/>
                  <a:pt x="69351" y="1550992"/>
                </a:cubicBezTo>
                <a:cubicBezTo>
                  <a:pt x="31049" y="1550992"/>
                  <a:pt x="0" y="1519944"/>
                  <a:pt x="0" y="1481643"/>
                </a:cubicBezTo>
                <a:close/>
              </a:path>
            </a:pathLst>
          </a:custGeom>
          <a:solidFill>
            <a:schemeClr val="accent6"/>
          </a:solidFill>
          <a:ln w="9525" cap="flat">
            <a:noFill/>
            <a:prstDash val="solid"/>
            <a:miter/>
          </a:ln>
        </p:spPr>
        <p:txBody>
          <a:bodyPr rtlCol="0" anchor="ctr"/>
          <a:lstStyle/>
          <a:p>
            <a:endParaRPr lang="en-US" dirty="0"/>
          </a:p>
        </p:txBody>
      </p:sp>
      <p:cxnSp>
        <p:nvCxnSpPr>
          <p:cNvPr id="18" name="Straight Connector 17">
            <a:extLst>
              <a:ext uri="{FF2B5EF4-FFF2-40B4-BE49-F238E27FC236}">
                <a16:creationId xmlns:a16="http://schemas.microsoft.com/office/drawing/2014/main" id="{7B2D303B-3DD0-4319-9EAD-361847FEC71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724638" y="1331572"/>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0" name="Freeform: Shape 19">
            <a:extLst>
              <a:ext uri="{FF2B5EF4-FFF2-40B4-BE49-F238E27FC236}">
                <a16:creationId xmlns:a16="http://schemas.microsoft.com/office/drawing/2014/main" id="{46A89C79-8EF3-4AF9-B3D9-59A883F41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05550" y="4112081"/>
            <a:ext cx="1186451" cy="1771650"/>
          </a:xfrm>
          <a:custGeom>
            <a:avLst/>
            <a:gdLst>
              <a:gd name="connsiteX0" fmla="*/ 61913 w 1186451"/>
              <a:gd name="connsiteY0" fmla="*/ 0 h 1771650"/>
              <a:gd name="connsiteX1" fmla="*/ 1186451 w 1186451"/>
              <a:gd name="connsiteY1" fmla="*/ 0 h 1771650"/>
              <a:gd name="connsiteX2" fmla="*/ 1186451 w 1186451"/>
              <a:gd name="connsiteY2" fmla="*/ 123825 h 1771650"/>
              <a:gd name="connsiteX3" fmla="*/ 123825 w 1186451"/>
              <a:gd name="connsiteY3" fmla="*/ 123825 h 1771650"/>
              <a:gd name="connsiteX4" fmla="*/ 123825 w 1186451"/>
              <a:gd name="connsiteY4" fmla="*/ 1647825 h 1771650"/>
              <a:gd name="connsiteX5" fmla="*/ 1186451 w 1186451"/>
              <a:gd name="connsiteY5" fmla="*/ 1647825 h 1771650"/>
              <a:gd name="connsiteX6" fmla="*/ 1186451 w 1186451"/>
              <a:gd name="connsiteY6" fmla="*/ 1771650 h 1771650"/>
              <a:gd name="connsiteX7" fmla="*/ 61913 w 1186451"/>
              <a:gd name="connsiteY7" fmla="*/ 1771650 h 1771650"/>
              <a:gd name="connsiteX8" fmla="*/ 0 w 1186451"/>
              <a:gd name="connsiteY8" fmla="*/ 1709738 h 1771650"/>
              <a:gd name="connsiteX9" fmla="*/ 0 w 1186451"/>
              <a:gd name="connsiteY9" fmla="*/ 61913 h 1771650"/>
              <a:gd name="connsiteX10" fmla="*/ 61913 w 1186451"/>
              <a:gd name="connsiteY10" fmla="*/ 0 h 17716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86451" h="1771650">
                <a:moveTo>
                  <a:pt x="61913" y="0"/>
                </a:moveTo>
                <a:lnTo>
                  <a:pt x="1186451" y="0"/>
                </a:lnTo>
                <a:lnTo>
                  <a:pt x="1186451" y="123825"/>
                </a:lnTo>
                <a:lnTo>
                  <a:pt x="123825" y="123825"/>
                </a:lnTo>
                <a:lnTo>
                  <a:pt x="123825" y="1647825"/>
                </a:lnTo>
                <a:lnTo>
                  <a:pt x="1186451" y="1647825"/>
                </a:lnTo>
                <a:lnTo>
                  <a:pt x="1186451" y="1771650"/>
                </a:lnTo>
                <a:lnTo>
                  <a:pt x="61913" y="1771650"/>
                </a:lnTo>
                <a:cubicBezTo>
                  <a:pt x="27719" y="1771650"/>
                  <a:pt x="0" y="1743932"/>
                  <a:pt x="0" y="1709738"/>
                </a:cubicBez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2" name="Arc 21">
            <a:extLst>
              <a:ext uri="{FF2B5EF4-FFF2-40B4-BE49-F238E27FC236}">
                <a16:creationId xmlns:a16="http://schemas.microsoft.com/office/drawing/2014/main" id="{EFE5CE34-4543-42E5-B82C-1F3D12422C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992895">
            <a:off x="6086940" y="4145122"/>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4" name="Freeform: Shape 23">
            <a:extLst>
              <a:ext uri="{FF2B5EF4-FFF2-40B4-BE49-F238E27FC236}">
                <a16:creationId xmlns:a16="http://schemas.microsoft.com/office/drawing/2014/main" id="{72AF41FE-63D7-4695-81D2-66D2510E44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21310" y="4962670"/>
            <a:ext cx="2643352" cy="1895331"/>
          </a:xfrm>
          <a:custGeom>
            <a:avLst/>
            <a:gdLst>
              <a:gd name="connsiteX0" fmla="*/ 1321676 w 2643352"/>
              <a:gd name="connsiteY0" fmla="*/ 0 h 1895331"/>
              <a:gd name="connsiteX1" fmla="*/ 2643352 w 2643352"/>
              <a:gd name="connsiteY1" fmla="*/ 1321676 h 1895331"/>
              <a:gd name="connsiteX2" fmla="*/ 2539488 w 2643352"/>
              <a:gd name="connsiteY2" fmla="*/ 1836132 h 1895331"/>
              <a:gd name="connsiteX3" fmla="*/ 2510970 w 2643352"/>
              <a:gd name="connsiteY3" fmla="*/ 1895331 h 1895331"/>
              <a:gd name="connsiteX4" fmla="*/ 132382 w 2643352"/>
              <a:gd name="connsiteY4" fmla="*/ 1895331 h 1895331"/>
              <a:gd name="connsiteX5" fmla="*/ 103864 w 2643352"/>
              <a:gd name="connsiteY5" fmla="*/ 1836132 h 1895331"/>
              <a:gd name="connsiteX6" fmla="*/ 0 w 2643352"/>
              <a:gd name="connsiteY6" fmla="*/ 1321676 h 1895331"/>
              <a:gd name="connsiteX7" fmla="*/ 1321676 w 2643352"/>
              <a:gd name="connsiteY7" fmla="*/ 0 h 1895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43352" h="1895331">
                <a:moveTo>
                  <a:pt x="1321676" y="0"/>
                </a:moveTo>
                <a:cubicBezTo>
                  <a:pt x="2051617" y="0"/>
                  <a:pt x="2643352" y="591735"/>
                  <a:pt x="2643352" y="1321676"/>
                </a:cubicBezTo>
                <a:cubicBezTo>
                  <a:pt x="2643352" y="1504161"/>
                  <a:pt x="2606369" y="1678009"/>
                  <a:pt x="2539488" y="1836132"/>
                </a:cubicBezTo>
                <a:lnTo>
                  <a:pt x="2510970" y="1895331"/>
                </a:lnTo>
                <a:lnTo>
                  <a:pt x="132382" y="1895331"/>
                </a:lnTo>
                <a:lnTo>
                  <a:pt x="103864" y="1836132"/>
                </a:lnTo>
                <a:cubicBezTo>
                  <a:pt x="36984" y="1678009"/>
                  <a:pt x="0" y="1504161"/>
                  <a:pt x="0" y="1321676"/>
                </a:cubicBezTo>
                <a:cubicBezTo>
                  <a:pt x="0" y="591735"/>
                  <a:pt x="591735" y="0"/>
                  <a:pt x="1321676"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351635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6C4028FD-8BAA-4A19-BFDE-594D991B75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838200" y="556995"/>
            <a:ext cx="10515600" cy="1133693"/>
          </a:xfrm>
        </p:spPr>
        <p:txBody>
          <a:bodyPr>
            <a:normAutofit/>
          </a:bodyPr>
          <a:lstStyle/>
          <a:p>
            <a:r>
              <a:rPr lang="en-US" sz="5200" b="1" dirty="0">
                <a:solidFill>
                  <a:srgbClr val="00B0F0"/>
                </a:solidFill>
              </a:rPr>
              <a:t>Classes:</a:t>
            </a:r>
          </a:p>
        </p:txBody>
      </p:sp>
      <p:grpSp>
        <p:nvGrpSpPr>
          <p:cNvPr id="4" name="Group 3">
            <a:extLst>
              <a:ext uri="{FF2B5EF4-FFF2-40B4-BE49-F238E27FC236}">
                <a16:creationId xmlns:a16="http://schemas.microsoft.com/office/drawing/2014/main" id="{7608A5B7-7455-460C-8022-4C3816BEEFB5}"/>
              </a:ext>
            </a:extLst>
          </p:cNvPr>
          <p:cNvGrpSpPr/>
          <p:nvPr/>
        </p:nvGrpSpPr>
        <p:grpSpPr>
          <a:xfrm>
            <a:off x="669810" y="1830064"/>
            <a:ext cx="10683990" cy="4987698"/>
            <a:chOff x="669810" y="1830064"/>
            <a:chExt cx="10683990" cy="4987698"/>
          </a:xfrm>
        </p:grpSpPr>
        <p:sp>
          <p:nvSpPr>
            <p:cNvPr id="6" name="Rectangle: Rounded Corners 5">
              <a:extLst>
                <a:ext uri="{FF2B5EF4-FFF2-40B4-BE49-F238E27FC236}">
                  <a16:creationId xmlns:a16="http://schemas.microsoft.com/office/drawing/2014/main" id="{0A943FF7-A20E-421D-A5BB-64FB58142F33}"/>
                </a:ext>
              </a:extLst>
            </p:cNvPr>
            <p:cNvSpPr/>
            <p:nvPr/>
          </p:nvSpPr>
          <p:spPr>
            <a:xfrm>
              <a:off x="838200" y="1830064"/>
              <a:ext cx="10515600" cy="10335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4" name="Rectangle 13" descr="Flowchart">
              <a:extLst>
                <a:ext uri="{FF2B5EF4-FFF2-40B4-BE49-F238E27FC236}">
                  <a16:creationId xmlns:a16="http://schemas.microsoft.com/office/drawing/2014/main" id="{E67A1925-AF34-463C-85A0-031C55F3D796}"/>
                </a:ext>
              </a:extLst>
            </p:cNvPr>
            <p:cNvSpPr/>
            <p:nvPr/>
          </p:nvSpPr>
          <p:spPr>
            <a:xfrm>
              <a:off x="1150838" y="2062605"/>
              <a:ext cx="568432" cy="568432"/>
            </a:xfrm>
            <a:prstGeom prst="rect">
              <a:avLst/>
            </a:prstGeom>
            <a: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sp>
        <p:sp>
          <p:nvSpPr>
            <p:cNvPr id="16" name="Freeform: Shape 15">
              <a:extLst>
                <a:ext uri="{FF2B5EF4-FFF2-40B4-BE49-F238E27FC236}">
                  <a16:creationId xmlns:a16="http://schemas.microsoft.com/office/drawing/2014/main" id="{B8CC1661-E6E5-45AC-83DC-A252B1CD1061}"/>
                </a:ext>
              </a:extLst>
            </p:cNvPr>
            <p:cNvSpPr/>
            <p:nvPr/>
          </p:nvSpPr>
          <p:spPr>
            <a:xfrm>
              <a:off x="2031909" y="1830064"/>
              <a:ext cx="9320723" cy="1033514"/>
            </a:xfrm>
            <a:custGeom>
              <a:avLst/>
              <a:gdLst>
                <a:gd name="connsiteX0" fmla="*/ 0 w 9320723"/>
                <a:gd name="connsiteY0" fmla="*/ 0 h 1033514"/>
                <a:gd name="connsiteX1" fmla="*/ 9320723 w 9320723"/>
                <a:gd name="connsiteY1" fmla="*/ 0 h 1033514"/>
                <a:gd name="connsiteX2" fmla="*/ 9320723 w 9320723"/>
                <a:gd name="connsiteY2" fmla="*/ 1033514 h 1033514"/>
                <a:gd name="connsiteX3" fmla="*/ 0 w 9320723"/>
                <a:gd name="connsiteY3" fmla="*/ 1033514 h 1033514"/>
                <a:gd name="connsiteX4" fmla="*/ 0 w 9320723"/>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320723" h="1033514">
                  <a:moveTo>
                    <a:pt x="0" y="0"/>
                  </a:moveTo>
                  <a:lnTo>
                    <a:pt x="9320723" y="0"/>
                  </a:lnTo>
                  <a:lnTo>
                    <a:pt x="9320723"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755650">
                <a:lnSpc>
                  <a:spcPct val="100000"/>
                </a:lnSpc>
                <a:spcBef>
                  <a:spcPct val="0"/>
                </a:spcBef>
                <a:spcAft>
                  <a:spcPct val="35000"/>
                </a:spcAft>
                <a:buNone/>
              </a:pPr>
              <a:r>
                <a:rPr lang="en-US" sz="1700" kern="1200" dirty="0"/>
                <a:t>Arrays: group many objects of the same type (in order)</a:t>
              </a:r>
            </a:p>
          </p:txBody>
        </p:sp>
        <p:sp>
          <p:nvSpPr>
            <p:cNvPr id="18" name="Rectangle: Rounded Corners 17">
              <a:extLst>
                <a:ext uri="{FF2B5EF4-FFF2-40B4-BE49-F238E27FC236}">
                  <a16:creationId xmlns:a16="http://schemas.microsoft.com/office/drawing/2014/main" id="{DA7F8456-CA3B-4F16-AB2D-9EEC17BACC2C}"/>
                </a:ext>
              </a:extLst>
            </p:cNvPr>
            <p:cNvSpPr/>
            <p:nvPr/>
          </p:nvSpPr>
          <p:spPr>
            <a:xfrm>
              <a:off x="838200" y="3121068"/>
              <a:ext cx="10515600" cy="10335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19" name="Rectangle 18" descr="Braille">
              <a:extLst>
                <a:ext uri="{FF2B5EF4-FFF2-40B4-BE49-F238E27FC236}">
                  <a16:creationId xmlns:a16="http://schemas.microsoft.com/office/drawing/2014/main" id="{2B167F58-5C24-4E0D-ADA7-D1B70138C0E3}"/>
                </a:ext>
              </a:extLst>
            </p:cNvPr>
            <p:cNvSpPr/>
            <p:nvPr/>
          </p:nvSpPr>
          <p:spPr>
            <a:xfrm>
              <a:off x="1150838" y="3354498"/>
              <a:ext cx="568432" cy="568432"/>
            </a:xfrm>
            <a:prstGeom prst="rect">
              <a:avLst/>
            </a:prstGeom>
            <a: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p:spPr>
          <p:style>
            <a:lnRef idx="2">
              <a:scrgbClr r="0" g="0" b="0"/>
            </a:lnRef>
            <a:fillRef idx="1">
              <a:scrgbClr r="0" g="0" b="0"/>
            </a:fillRef>
            <a:effectRef idx="0">
              <a:schemeClr val="accent3">
                <a:hueOff val="0"/>
                <a:satOff val="0"/>
                <a:lumOff val="0"/>
                <a:alphaOff val="0"/>
              </a:schemeClr>
            </a:effectRef>
            <a:fontRef idx="minor">
              <a:schemeClr val="lt1"/>
            </a:fontRef>
          </p:style>
        </p:sp>
        <p:sp>
          <p:nvSpPr>
            <p:cNvPr id="20" name="Freeform: Shape 19">
              <a:extLst>
                <a:ext uri="{FF2B5EF4-FFF2-40B4-BE49-F238E27FC236}">
                  <a16:creationId xmlns:a16="http://schemas.microsoft.com/office/drawing/2014/main" id="{8AC4C70E-6E6B-4F04-BC90-BB0D3390A3E3}"/>
                </a:ext>
              </a:extLst>
            </p:cNvPr>
            <p:cNvSpPr/>
            <p:nvPr/>
          </p:nvSpPr>
          <p:spPr>
            <a:xfrm>
              <a:off x="2028880" y="3121068"/>
              <a:ext cx="9282879" cy="1033514"/>
            </a:xfrm>
            <a:custGeom>
              <a:avLst/>
              <a:gdLst>
                <a:gd name="connsiteX0" fmla="*/ 0 w 6773697"/>
                <a:gd name="connsiteY0" fmla="*/ 0 h 1033514"/>
                <a:gd name="connsiteX1" fmla="*/ 6773697 w 6773697"/>
                <a:gd name="connsiteY1" fmla="*/ 0 h 1033514"/>
                <a:gd name="connsiteX2" fmla="*/ 6773697 w 6773697"/>
                <a:gd name="connsiteY2" fmla="*/ 1033514 h 1033514"/>
                <a:gd name="connsiteX3" fmla="*/ 0 w 6773697"/>
                <a:gd name="connsiteY3" fmla="*/ 1033514 h 1033514"/>
                <a:gd name="connsiteX4" fmla="*/ 0 w 6773697"/>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73697" h="1033514">
                  <a:moveTo>
                    <a:pt x="0" y="0"/>
                  </a:moveTo>
                  <a:lnTo>
                    <a:pt x="6773697" y="0"/>
                  </a:lnTo>
                  <a:lnTo>
                    <a:pt x="6773697"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755650">
                <a:lnSpc>
                  <a:spcPct val="100000"/>
                </a:lnSpc>
                <a:spcBef>
                  <a:spcPct val="0"/>
                </a:spcBef>
                <a:spcAft>
                  <a:spcPct val="35000"/>
                </a:spcAft>
                <a:buNone/>
              </a:pPr>
              <a:r>
                <a:rPr lang="en-US" sz="1700" kern="1200" dirty="0"/>
                <a:t>Classes group objects of different types</a:t>
              </a:r>
              <a:br>
                <a:rPr lang="en-US" sz="1700" kern="1200" dirty="0"/>
              </a:br>
              <a:r>
                <a:rPr lang="en-US" sz="1700" kern="1200" dirty="0"/>
                <a:t>Classes often hold different types together (that logically belong together), along with functions that make sense for that group of types</a:t>
              </a:r>
            </a:p>
          </p:txBody>
        </p:sp>
        <p:sp>
          <p:nvSpPr>
            <p:cNvPr id="21" name="Freeform: Shape 20">
              <a:extLst>
                <a:ext uri="{FF2B5EF4-FFF2-40B4-BE49-F238E27FC236}">
                  <a16:creationId xmlns:a16="http://schemas.microsoft.com/office/drawing/2014/main" id="{F95F6757-FC36-48F4-AD75-F40D4F88E638}"/>
                </a:ext>
              </a:extLst>
            </p:cNvPr>
            <p:cNvSpPr/>
            <p:nvPr/>
          </p:nvSpPr>
          <p:spPr>
            <a:xfrm>
              <a:off x="6763929" y="3121957"/>
              <a:ext cx="4588703" cy="1033514"/>
            </a:xfrm>
            <a:custGeom>
              <a:avLst/>
              <a:gdLst>
                <a:gd name="connsiteX0" fmla="*/ 0 w 4588703"/>
                <a:gd name="connsiteY0" fmla="*/ 0 h 1033514"/>
                <a:gd name="connsiteX1" fmla="*/ 4588703 w 4588703"/>
                <a:gd name="connsiteY1" fmla="*/ 0 h 1033514"/>
                <a:gd name="connsiteX2" fmla="*/ 4588703 w 4588703"/>
                <a:gd name="connsiteY2" fmla="*/ 1033514 h 1033514"/>
                <a:gd name="connsiteX3" fmla="*/ 0 w 4588703"/>
                <a:gd name="connsiteY3" fmla="*/ 1033514 h 1033514"/>
                <a:gd name="connsiteX4" fmla="*/ 0 w 4588703"/>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88703" h="1033514">
                  <a:moveTo>
                    <a:pt x="0" y="0"/>
                  </a:moveTo>
                  <a:lnTo>
                    <a:pt x="4588703" y="0"/>
                  </a:lnTo>
                  <a:lnTo>
                    <a:pt x="4588703"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488950">
                <a:lnSpc>
                  <a:spcPct val="100000"/>
                </a:lnSpc>
                <a:spcBef>
                  <a:spcPct val="0"/>
                </a:spcBef>
                <a:spcAft>
                  <a:spcPct val="35000"/>
                </a:spcAft>
                <a:buNone/>
              </a:pPr>
              <a:endParaRPr lang="en-US" sz="1100" kern="1200" dirty="0"/>
            </a:p>
          </p:txBody>
        </p:sp>
        <p:sp>
          <p:nvSpPr>
            <p:cNvPr id="23" name="Rectangle: Rounded Corners 22">
              <a:extLst>
                <a:ext uri="{FF2B5EF4-FFF2-40B4-BE49-F238E27FC236}">
                  <a16:creationId xmlns:a16="http://schemas.microsoft.com/office/drawing/2014/main" id="{BA3C8448-1D78-4B51-891E-FECCE75F28DF}"/>
                </a:ext>
              </a:extLst>
            </p:cNvPr>
            <p:cNvSpPr/>
            <p:nvPr/>
          </p:nvSpPr>
          <p:spPr>
            <a:xfrm>
              <a:off x="838200" y="4413850"/>
              <a:ext cx="10515600" cy="10335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4" name="Rectangle 23" descr="Table">
              <a:extLst>
                <a:ext uri="{FF2B5EF4-FFF2-40B4-BE49-F238E27FC236}">
                  <a16:creationId xmlns:a16="http://schemas.microsoft.com/office/drawing/2014/main" id="{4BDA11D2-22D2-4886-9F2A-C861D47525ED}"/>
                </a:ext>
              </a:extLst>
            </p:cNvPr>
            <p:cNvSpPr/>
            <p:nvPr/>
          </p:nvSpPr>
          <p:spPr>
            <a:xfrm>
              <a:off x="1150838" y="4646391"/>
              <a:ext cx="568432" cy="568432"/>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4">
                <a:hueOff val="0"/>
                <a:satOff val="0"/>
                <a:lumOff val="0"/>
                <a:alphaOff val="0"/>
              </a:schemeClr>
            </a:effectRef>
            <a:fontRef idx="minor">
              <a:schemeClr val="lt1"/>
            </a:fontRef>
          </p:style>
        </p:sp>
        <p:sp>
          <p:nvSpPr>
            <p:cNvPr id="25" name="Freeform: Shape 24">
              <a:extLst>
                <a:ext uri="{FF2B5EF4-FFF2-40B4-BE49-F238E27FC236}">
                  <a16:creationId xmlns:a16="http://schemas.microsoft.com/office/drawing/2014/main" id="{2FBC750A-7524-4CCE-AE8F-3DBE57295A76}"/>
                </a:ext>
              </a:extLst>
            </p:cNvPr>
            <p:cNvSpPr/>
            <p:nvPr/>
          </p:nvSpPr>
          <p:spPr>
            <a:xfrm>
              <a:off x="2031909" y="4413850"/>
              <a:ext cx="4732020" cy="1033514"/>
            </a:xfrm>
            <a:custGeom>
              <a:avLst/>
              <a:gdLst>
                <a:gd name="connsiteX0" fmla="*/ 0 w 4732020"/>
                <a:gd name="connsiteY0" fmla="*/ 0 h 1033514"/>
                <a:gd name="connsiteX1" fmla="*/ 4732020 w 4732020"/>
                <a:gd name="connsiteY1" fmla="*/ 0 h 1033514"/>
                <a:gd name="connsiteX2" fmla="*/ 4732020 w 4732020"/>
                <a:gd name="connsiteY2" fmla="*/ 1033514 h 1033514"/>
                <a:gd name="connsiteX3" fmla="*/ 0 w 4732020"/>
                <a:gd name="connsiteY3" fmla="*/ 1033514 h 1033514"/>
                <a:gd name="connsiteX4" fmla="*/ 0 w 4732020"/>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2020" h="1033514">
                  <a:moveTo>
                    <a:pt x="0" y="0"/>
                  </a:moveTo>
                  <a:lnTo>
                    <a:pt x="4732020" y="0"/>
                  </a:lnTo>
                  <a:lnTo>
                    <a:pt x="4732020"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755650">
                <a:lnSpc>
                  <a:spcPct val="100000"/>
                </a:lnSpc>
                <a:spcBef>
                  <a:spcPct val="0"/>
                </a:spcBef>
                <a:spcAft>
                  <a:spcPct val="35000"/>
                </a:spcAft>
                <a:buNone/>
              </a:pPr>
              <a:r>
                <a:rPr lang="en-US" sz="1700" kern="1200" dirty="0"/>
                <a:t>Class: </a:t>
              </a:r>
              <a:br>
                <a:rPr lang="en-US" sz="1700" kern="1200" dirty="0"/>
              </a:br>
              <a:r>
                <a:rPr lang="en-US" sz="1700" kern="1200" dirty="0"/>
                <a:t>a type definition for a complex type </a:t>
              </a:r>
            </a:p>
          </p:txBody>
        </p:sp>
        <p:sp>
          <p:nvSpPr>
            <p:cNvPr id="26" name="Freeform: Shape 25">
              <a:extLst>
                <a:ext uri="{FF2B5EF4-FFF2-40B4-BE49-F238E27FC236}">
                  <a16:creationId xmlns:a16="http://schemas.microsoft.com/office/drawing/2014/main" id="{98631481-FBA8-494A-ACA5-55C1CBA2E31A}"/>
                </a:ext>
              </a:extLst>
            </p:cNvPr>
            <p:cNvSpPr/>
            <p:nvPr/>
          </p:nvSpPr>
          <p:spPr>
            <a:xfrm>
              <a:off x="5535387" y="4413850"/>
              <a:ext cx="5817246" cy="1033514"/>
            </a:xfrm>
            <a:custGeom>
              <a:avLst/>
              <a:gdLst>
                <a:gd name="connsiteX0" fmla="*/ 0 w 4588703"/>
                <a:gd name="connsiteY0" fmla="*/ 0 h 1033514"/>
                <a:gd name="connsiteX1" fmla="*/ 4588703 w 4588703"/>
                <a:gd name="connsiteY1" fmla="*/ 0 h 1033514"/>
                <a:gd name="connsiteX2" fmla="*/ 4588703 w 4588703"/>
                <a:gd name="connsiteY2" fmla="*/ 1033514 h 1033514"/>
                <a:gd name="connsiteX3" fmla="*/ 0 w 4588703"/>
                <a:gd name="connsiteY3" fmla="*/ 1033514 h 1033514"/>
                <a:gd name="connsiteX4" fmla="*/ 0 w 4588703"/>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88703" h="1033514">
                  <a:moveTo>
                    <a:pt x="0" y="0"/>
                  </a:moveTo>
                  <a:lnTo>
                    <a:pt x="4588703" y="0"/>
                  </a:lnTo>
                  <a:lnTo>
                    <a:pt x="4588703"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488950">
                <a:lnSpc>
                  <a:spcPct val="100000"/>
                </a:lnSpc>
                <a:spcBef>
                  <a:spcPct val="0"/>
                </a:spcBef>
                <a:spcAft>
                  <a:spcPct val="35000"/>
                </a:spcAft>
                <a:buNone/>
              </a:pPr>
              <a:r>
                <a:rPr lang="en-US" sz="1100" kern="1200" dirty="0"/>
                <a:t>Includes functions (methods) and variables (fields/properties) associated with the template</a:t>
              </a:r>
            </a:p>
            <a:p>
              <a:pPr marL="0" lvl="0" indent="0" algn="l" defTabSz="488950">
                <a:lnSpc>
                  <a:spcPct val="100000"/>
                </a:lnSpc>
                <a:spcBef>
                  <a:spcPct val="0"/>
                </a:spcBef>
                <a:spcAft>
                  <a:spcPct val="35000"/>
                </a:spcAft>
                <a:buNone/>
              </a:pPr>
              <a:r>
                <a:rPr lang="en-US" sz="1100" kern="1200" dirty="0"/>
                <a:t>You get to pick the type:</a:t>
              </a:r>
            </a:p>
            <a:p>
              <a:pPr marL="57150" lvl="1" indent="-57150" algn="l" defTabSz="488950">
                <a:lnSpc>
                  <a:spcPct val="90000"/>
                </a:lnSpc>
                <a:spcBef>
                  <a:spcPct val="0"/>
                </a:spcBef>
                <a:spcAft>
                  <a:spcPct val="15000"/>
                </a:spcAft>
                <a:buChar char="•"/>
              </a:pPr>
              <a:r>
                <a:rPr lang="en-US" sz="1100" kern="1200" dirty="0"/>
                <a:t>    You pick the properties belonging to your type</a:t>
              </a:r>
            </a:p>
            <a:p>
              <a:pPr marL="57150" lvl="1" indent="-57150" algn="l" defTabSz="488950">
                <a:lnSpc>
                  <a:spcPct val="90000"/>
                </a:lnSpc>
                <a:spcBef>
                  <a:spcPct val="0"/>
                </a:spcBef>
                <a:spcAft>
                  <a:spcPct val="15000"/>
                </a:spcAft>
                <a:buChar char="•"/>
              </a:pPr>
              <a:r>
                <a:rPr lang="en-US" sz="1100" kern="1200" dirty="0"/>
                <a:t>    You pick the methods (functions) associated with your type</a:t>
              </a:r>
            </a:p>
          </p:txBody>
        </p:sp>
        <p:sp>
          <p:nvSpPr>
            <p:cNvPr id="28" name="Rectangle: Rounded Corners 27">
              <a:extLst>
                <a:ext uri="{FF2B5EF4-FFF2-40B4-BE49-F238E27FC236}">
                  <a16:creationId xmlns:a16="http://schemas.microsoft.com/office/drawing/2014/main" id="{87575103-3211-4FBB-AE1B-ED054DD6C450}"/>
                </a:ext>
              </a:extLst>
            </p:cNvPr>
            <p:cNvSpPr/>
            <p:nvPr/>
          </p:nvSpPr>
          <p:spPr>
            <a:xfrm>
              <a:off x="669810" y="5784248"/>
              <a:ext cx="10515600" cy="1033514"/>
            </a:xfrm>
            <a:prstGeom prst="roundRect">
              <a:avLst>
                <a:gd name="adj" fmla="val 10000"/>
              </a:avLst>
            </a:prstGeom>
          </p:spPr>
          <p:style>
            <a:lnRef idx="0">
              <a:schemeClr val="dk1">
                <a:hueOff val="0"/>
                <a:satOff val="0"/>
                <a:lumOff val="0"/>
                <a:alphaOff val="0"/>
              </a:schemeClr>
            </a:lnRef>
            <a:fillRef idx="1">
              <a:schemeClr val="bg1">
                <a:lumMod val="95000"/>
                <a:hueOff val="0"/>
                <a:satOff val="0"/>
                <a:lumOff val="0"/>
                <a:alphaOff val="0"/>
              </a:schemeClr>
            </a:fillRef>
            <a:effectRef idx="0">
              <a:schemeClr val="bg1">
                <a:lumMod val="95000"/>
                <a:hueOff val="0"/>
                <a:satOff val="0"/>
                <a:lumOff val="0"/>
                <a:alphaOff val="0"/>
              </a:schemeClr>
            </a:effectRef>
            <a:fontRef idx="minor">
              <a:schemeClr val="dk1">
                <a:hueOff val="0"/>
                <a:satOff val="0"/>
                <a:lumOff val="0"/>
                <a:alphaOff val="0"/>
              </a:schemeClr>
            </a:fontRef>
          </p:style>
        </p:sp>
        <p:sp>
          <p:nvSpPr>
            <p:cNvPr id="29" name="Rectangle 28" descr="Drawing Compass">
              <a:extLst>
                <a:ext uri="{FF2B5EF4-FFF2-40B4-BE49-F238E27FC236}">
                  <a16:creationId xmlns:a16="http://schemas.microsoft.com/office/drawing/2014/main" id="{E791271D-AA51-46CD-8F16-C8B2A223A504}"/>
                </a:ext>
              </a:extLst>
            </p:cNvPr>
            <p:cNvSpPr/>
            <p:nvPr/>
          </p:nvSpPr>
          <p:spPr>
            <a:xfrm>
              <a:off x="1150838" y="5938284"/>
              <a:ext cx="568432" cy="568432"/>
            </a:xfrm>
            <a:prstGeom prst="rect">
              <a:avLst/>
            </a:prstGeom>
            <a: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a:blipFill>
            <a:ln>
              <a:noFill/>
            </a:ln>
          </p:spPr>
          <p:style>
            <a:lnRef idx="2">
              <a:scrgbClr r="0" g="0" b="0"/>
            </a:lnRef>
            <a:fillRef idx="1">
              <a:scrgbClr r="0" g="0" b="0"/>
            </a:fillRef>
            <a:effectRef idx="0">
              <a:schemeClr val="accent5">
                <a:hueOff val="0"/>
                <a:satOff val="0"/>
                <a:lumOff val="0"/>
                <a:alphaOff val="0"/>
              </a:schemeClr>
            </a:effectRef>
            <a:fontRef idx="minor">
              <a:schemeClr val="lt1"/>
            </a:fontRef>
          </p:style>
        </p:sp>
        <p:sp>
          <p:nvSpPr>
            <p:cNvPr id="30" name="Freeform: Shape 29">
              <a:extLst>
                <a:ext uri="{FF2B5EF4-FFF2-40B4-BE49-F238E27FC236}">
                  <a16:creationId xmlns:a16="http://schemas.microsoft.com/office/drawing/2014/main" id="{4A57A41A-0C9D-4751-878C-09BF911E42AF}"/>
                </a:ext>
              </a:extLst>
            </p:cNvPr>
            <p:cNvSpPr/>
            <p:nvPr/>
          </p:nvSpPr>
          <p:spPr>
            <a:xfrm>
              <a:off x="2031909" y="5705743"/>
              <a:ext cx="4732020" cy="1033514"/>
            </a:xfrm>
            <a:custGeom>
              <a:avLst/>
              <a:gdLst>
                <a:gd name="connsiteX0" fmla="*/ 0 w 4732020"/>
                <a:gd name="connsiteY0" fmla="*/ 0 h 1033514"/>
                <a:gd name="connsiteX1" fmla="*/ 4732020 w 4732020"/>
                <a:gd name="connsiteY1" fmla="*/ 0 h 1033514"/>
                <a:gd name="connsiteX2" fmla="*/ 4732020 w 4732020"/>
                <a:gd name="connsiteY2" fmla="*/ 1033514 h 1033514"/>
                <a:gd name="connsiteX3" fmla="*/ 0 w 4732020"/>
                <a:gd name="connsiteY3" fmla="*/ 1033514 h 1033514"/>
                <a:gd name="connsiteX4" fmla="*/ 0 w 4732020"/>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32020" h="1033514">
                  <a:moveTo>
                    <a:pt x="0" y="0"/>
                  </a:moveTo>
                  <a:lnTo>
                    <a:pt x="4732020" y="0"/>
                  </a:lnTo>
                  <a:lnTo>
                    <a:pt x="4732020"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0" lvl="0" indent="0" algn="l" defTabSz="755650">
                <a:lnSpc>
                  <a:spcPct val="100000"/>
                </a:lnSpc>
                <a:spcBef>
                  <a:spcPct val="0"/>
                </a:spcBef>
                <a:spcAft>
                  <a:spcPct val="35000"/>
                </a:spcAft>
                <a:buNone/>
              </a:pPr>
              <a:r>
                <a:rPr lang="en-US" sz="1700" kern="1200" dirty="0"/>
                <a:t>Object: </a:t>
              </a:r>
              <a:br>
                <a:rPr lang="en-US" sz="1700" kern="1200" dirty="0"/>
              </a:br>
              <a:r>
                <a:rPr lang="en-US" sz="1700" kern="1200" dirty="0"/>
                <a:t>An Instance of a class</a:t>
              </a:r>
            </a:p>
          </p:txBody>
        </p:sp>
        <p:sp>
          <p:nvSpPr>
            <p:cNvPr id="31" name="Freeform: Shape 30">
              <a:extLst>
                <a:ext uri="{FF2B5EF4-FFF2-40B4-BE49-F238E27FC236}">
                  <a16:creationId xmlns:a16="http://schemas.microsoft.com/office/drawing/2014/main" id="{2A700575-8564-4474-B3ED-1B4D3FA0CC32}"/>
                </a:ext>
              </a:extLst>
            </p:cNvPr>
            <p:cNvSpPr/>
            <p:nvPr/>
          </p:nvSpPr>
          <p:spPr>
            <a:xfrm>
              <a:off x="5535387" y="5705743"/>
              <a:ext cx="5817245" cy="1033514"/>
            </a:xfrm>
            <a:custGeom>
              <a:avLst/>
              <a:gdLst>
                <a:gd name="connsiteX0" fmla="*/ 0 w 4588703"/>
                <a:gd name="connsiteY0" fmla="*/ 0 h 1033514"/>
                <a:gd name="connsiteX1" fmla="*/ 4588703 w 4588703"/>
                <a:gd name="connsiteY1" fmla="*/ 0 h 1033514"/>
                <a:gd name="connsiteX2" fmla="*/ 4588703 w 4588703"/>
                <a:gd name="connsiteY2" fmla="*/ 1033514 h 1033514"/>
                <a:gd name="connsiteX3" fmla="*/ 0 w 4588703"/>
                <a:gd name="connsiteY3" fmla="*/ 1033514 h 1033514"/>
                <a:gd name="connsiteX4" fmla="*/ 0 w 4588703"/>
                <a:gd name="connsiteY4" fmla="*/ 0 h 10335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588703" h="1033514">
                  <a:moveTo>
                    <a:pt x="0" y="0"/>
                  </a:moveTo>
                  <a:lnTo>
                    <a:pt x="4588703" y="0"/>
                  </a:lnTo>
                  <a:lnTo>
                    <a:pt x="4588703" y="1033514"/>
                  </a:lnTo>
                  <a:lnTo>
                    <a:pt x="0" y="1033514"/>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109380" tIns="109380" rIns="109380" bIns="109380" numCol="1" spcCol="1270" anchor="ctr" anchorCtr="0">
              <a:noAutofit/>
            </a:bodyPr>
            <a:lstStyle/>
            <a:p>
              <a:pPr marL="57150" lvl="1" indent="-57150" algn="l" defTabSz="488950">
                <a:lnSpc>
                  <a:spcPct val="90000"/>
                </a:lnSpc>
                <a:spcBef>
                  <a:spcPct val="0"/>
                </a:spcBef>
                <a:spcAft>
                  <a:spcPct val="15000"/>
                </a:spcAft>
                <a:buChar char="•"/>
              </a:pPr>
              <a:r>
                <a:rPr lang="en-US" sz="1100" kern="1200" dirty="0"/>
                <a:t>   it contains real values instead of variables</a:t>
              </a:r>
            </a:p>
          </p:txBody>
        </p:sp>
      </p:grpSp>
    </p:spTree>
    <p:extLst>
      <p:ext uri="{BB962C8B-B14F-4D97-AF65-F5344CB8AC3E}">
        <p14:creationId xmlns:p14="http://schemas.microsoft.com/office/powerpoint/2010/main" val="211853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232422D-2795-454B-9B27-78E879F8A64F}"/>
              </a:ext>
            </a:extLst>
          </p:cNvPr>
          <p:cNvSpPr>
            <a:spLocks noGrp="1"/>
          </p:cNvSpPr>
          <p:nvPr>
            <p:ph type="title"/>
          </p:nvPr>
        </p:nvSpPr>
        <p:spPr>
          <a:xfrm>
            <a:off x="686834" y="1153572"/>
            <a:ext cx="3200400" cy="4461163"/>
          </a:xfrm>
        </p:spPr>
        <p:txBody>
          <a:bodyPr>
            <a:normAutofit/>
          </a:bodyPr>
          <a:lstStyle/>
          <a:p>
            <a:r>
              <a:rPr lang="en-US">
                <a:solidFill>
                  <a:srgbClr val="FFFFFF"/>
                </a:solidFill>
              </a:rPr>
              <a:t>Examples of Watch Class:</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1C7283AE-C8FE-4028-B023-05B621EABEF7}"/>
              </a:ext>
            </a:extLst>
          </p:cNvPr>
          <p:cNvSpPr>
            <a:spLocks noGrp="1"/>
          </p:cNvSpPr>
          <p:nvPr>
            <p:ph idx="1"/>
          </p:nvPr>
        </p:nvSpPr>
        <p:spPr>
          <a:xfrm>
            <a:off x="4114801" y="7951"/>
            <a:ext cx="7647038" cy="4791817"/>
          </a:xfrm>
        </p:spPr>
        <p:txBody>
          <a:bodyPr anchor="ctr">
            <a:normAutofit lnSpcReduction="10000"/>
          </a:bodyPr>
          <a:lstStyle/>
          <a:p>
            <a:r>
              <a:rPr lang="en-US" dirty="0"/>
              <a:t>Watch Class:  </a:t>
            </a:r>
          </a:p>
          <a:p>
            <a:pPr lvl="1"/>
            <a:r>
              <a:rPr lang="en-US" sz="2300" dirty="0"/>
              <a:t>Properties: 	band color</a:t>
            </a:r>
          </a:p>
          <a:p>
            <a:pPr marL="457200" lvl="1" indent="0">
              <a:buNone/>
            </a:pPr>
            <a:r>
              <a:rPr lang="en-US" sz="2300" dirty="0"/>
              <a:t>			face size</a:t>
            </a:r>
          </a:p>
          <a:p>
            <a:pPr marL="457200" lvl="1" indent="0">
              <a:buNone/>
            </a:pPr>
            <a:r>
              <a:rPr lang="en-US" sz="2300" dirty="0"/>
              <a:t>			face setting (modern, traditional, retro, art deco, etc.)</a:t>
            </a:r>
          </a:p>
          <a:p>
            <a:pPr marL="457200" lvl="1" indent="0">
              <a:buNone/>
            </a:pPr>
            <a:r>
              <a:rPr lang="en-US" sz="2300" dirty="0"/>
              <a:t>			Time zone</a:t>
            </a:r>
          </a:p>
          <a:p>
            <a:pPr marL="457200" lvl="1" indent="0">
              <a:buNone/>
            </a:pPr>
            <a:r>
              <a:rPr lang="en-US" sz="2300" dirty="0"/>
              <a:t>			etc.</a:t>
            </a:r>
          </a:p>
          <a:p>
            <a:pPr lvl="1"/>
            <a:r>
              <a:rPr lang="en-US" sz="2300" dirty="0"/>
              <a:t>Methods:	Change time zone</a:t>
            </a:r>
            <a:br>
              <a:rPr lang="en-US" sz="2300" dirty="0"/>
            </a:br>
            <a:r>
              <a:rPr lang="en-US" sz="2300" dirty="0"/>
              <a:t>			change face setting</a:t>
            </a:r>
          </a:p>
          <a:p>
            <a:pPr marL="457200" lvl="1" indent="0">
              <a:buNone/>
            </a:pPr>
            <a:r>
              <a:rPr lang="en-US" sz="2300" dirty="0"/>
              <a:t>			set alarm</a:t>
            </a:r>
          </a:p>
          <a:p>
            <a:pPr marL="457200" lvl="1" indent="0">
              <a:buNone/>
            </a:pPr>
            <a:r>
              <a:rPr lang="en-US" sz="2300" dirty="0"/>
              <a:t>			set timer</a:t>
            </a:r>
          </a:p>
          <a:p>
            <a:pPr marL="457200" lvl="1" indent="0">
              <a:buNone/>
            </a:pPr>
            <a:r>
              <a:rPr lang="en-US" sz="2300" dirty="0"/>
              <a:t>			Set daily goal (e.g., exercise, sleep, etc.)</a:t>
            </a:r>
          </a:p>
          <a:p>
            <a:pPr marL="457200" lvl="1" indent="0">
              <a:buNone/>
            </a:pPr>
            <a:r>
              <a:rPr lang="en-US" sz="2300" dirty="0"/>
              <a:t>			etc. </a:t>
            </a:r>
          </a:p>
        </p:txBody>
      </p:sp>
      <p:sp>
        <p:nvSpPr>
          <p:cNvPr id="7" name="Content Placeholder 2">
            <a:extLst>
              <a:ext uri="{FF2B5EF4-FFF2-40B4-BE49-F238E27FC236}">
                <a16:creationId xmlns:a16="http://schemas.microsoft.com/office/drawing/2014/main" id="{DC34B969-4753-4C94-B751-DB8F15FDB783}"/>
              </a:ext>
            </a:extLst>
          </p:cNvPr>
          <p:cNvSpPr txBox="1">
            <a:spLocks/>
          </p:cNvSpPr>
          <p:nvPr/>
        </p:nvSpPr>
        <p:spPr>
          <a:xfrm>
            <a:off x="4167272" y="4535130"/>
            <a:ext cx="8021680" cy="2314920"/>
          </a:xfrm>
          <a:prstGeom prst="rect">
            <a:avLst/>
          </a:prstGeom>
          <a:solidFill>
            <a:schemeClr val="accent4">
              <a:alpha val="37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Watch Object: </a:t>
            </a:r>
          </a:p>
          <a:p>
            <a:pPr lvl="1"/>
            <a:r>
              <a:rPr lang="en-US" dirty="0"/>
              <a:t>My watch has a pink band (you can see it in the videos), with a retro face setting, it’s set for EST, and I’m constantly checking how many steps I have and what my heart rate and my resting heart rate are </a:t>
            </a:r>
          </a:p>
          <a:p>
            <a:pPr marL="457200" lvl="1" indent="0">
              <a:buNone/>
            </a:pPr>
            <a:endParaRPr lang="en-US" sz="2300" dirty="0"/>
          </a:p>
        </p:txBody>
      </p:sp>
    </p:spTree>
    <p:extLst>
      <p:ext uri="{BB962C8B-B14F-4D97-AF65-F5344CB8AC3E}">
        <p14:creationId xmlns:p14="http://schemas.microsoft.com/office/powerpoint/2010/main" val="137551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AB7514-1F92-4607-AA02-3B5E95D2C833}"/>
              </a:ext>
            </a:extLst>
          </p:cNvPr>
          <p:cNvSpPr>
            <a:spLocks noGrp="1"/>
          </p:cNvSpPr>
          <p:nvPr>
            <p:ph type="title"/>
          </p:nvPr>
        </p:nvSpPr>
        <p:spPr>
          <a:xfrm>
            <a:off x="686834" y="1153572"/>
            <a:ext cx="3200400" cy="4461163"/>
          </a:xfrm>
        </p:spPr>
        <p:txBody>
          <a:bodyPr>
            <a:normAutofit/>
          </a:bodyPr>
          <a:lstStyle/>
          <a:p>
            <a:r>
              <a:rPr lang="en-US" dirty="0">
                <a:solidFill>
                  <a:srgbClr val="FFFFFF"/>
                </a:solidFill>
              </a:rPr>
              <a:t>Example 2 Card Game: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ED65A601-0975-4C96-8E4D-B1BDD7D7D851}"/>
              </a:ext>
            </a:extLst>
          </p:cNvPr>
          <p:cNvSpPr>
            <a:spLocks noGrp="1"/>
          </p:cNvSpPr>
          <p:nvPr>
            <p:ph idx="1"/>
          </p:nvPr>
        </p:nvSpPr>
        <p:spPr>
          <a:xfrm>
            <a:off x="4167272" y="429987"/>
            <a:ext cx="8021680" cy="4229100"/>
          </a:xfrm>
        </p:spPr>
        <p:txBody>
          <a:bodyPr anchor="t">
            <a:normAutofit/>
          </a:bodyPr>
          <a:lstStyle/>
          <a:p>
            <a:r>
              <a:rPr lang="en-US" sz="2600" dirty="0"/>
              <a:t>Card Game (I don’t play games!):</a:t>
            </a:r>
          </a:p>
          <a:p>
            <a:pPr lvl="1"/>
            <a:r>
              <a:rPr lang="en-US" sz="1700" b="1" dirty="0"/>
              <a:t>Properties: </a:t>
            </a:r>
            <a:r>
              <a:rPr lang="en-US" sz="1700" dirty="0"/>
              <a:t>		Deck of Cards</a:t>
            </a:r>
          </a:p>
          <a:p>
            <a:pPr marL="457200" lvl="1" indent="0">
              <a:buNone/>
            </a:pPr>
            <a:r>
              <a:rPr lang="en-US" sz="1700" dirty="0"/>
              <a:t>			player 1</a:t>
            </a:r>
          </a:p>
          <a:p>
            <a:pPr marL="457200" lvl="1" indent="0">
              <a:buNone/>
            </a:pPr>
            <a:r>
              <a:rPr lang="en-US" sz="1700" dirty="0"/>
              <a:t>			player 2 (or an array of players, depending on how many)</a:t>
            </a:r>
          </a:p>
          <a:p>
            <a:pPr marL="457200" lvl="1" indent="0">
              <a:buNone/>
            </a:pPr>
            <a:r>
              <a:rPr lang="en-US" sz="1700" dirty="0"/>
              <a:t>			whose turn it is</a:t>
            </a:r>
          </a:p>
          <a:p>
            <a:pPr marL="457200" lvl="1" indent="0">
              <a:buNone/>
            </a:pPr>
            <a:r>
              <a:rPr lang="en-US" sz="1700" dirty="0"/>
              <a:t>			discarded cards (maybe)</a:t>
            </a:r>
          </a:p>
          <a:p>
            <a:pPr marL="457200" lvl="1" indent="0">
              <a:buNone/>
            </a:pPr>
            <a:r>
              <a:rPr lang="en-US" sz="1700" dirty="0"/>
              <a:t>			etc.,</a:t>
            </a:r>
          </a:p>
          <a:p>
            <a:pPr lvl="1"/>
            <a:r>
              <a:rPr lang="en-US" sz="1700" b="1" dirty="0"/>
              <a:t>Methods: 	</a:t>
            </a:r>
            <a:r>
              <a:rPr lang="en-US" sz="1700" dirty="0"/>
              <a:t>	deal </a:t>
            </a:r>
          </a:p>
          <a:p>
            <a:pPr marL="457200" lvl="1" indent="0">
              <a:buNone/>
            </a:pPr>
            <a:r>
              <a:rPr lang="en-US" sz="1700" dirty="0"/>
              <a:t>			shuffle</a:t>
            </a:r>
          </a:p>
          <a:p>
            <a:pPr marL="457200" lvl="1" indent="0">
              <a:buNone/>
            </a:pPr>
            <a:r>
              <a:rPr lang="en-US" sz="1700" dirty="0"/>
              <a:t>			determine next move</a:t>
            </a:r>
          </a:p>
          <a:p>
            <a:pPr marL="457200" lvl="1" indent="0">
              <a:buNone/>
            </a:pPr>
            <a:r>
              <a:rPr lang="en-US" sz="1700" dirty="0"/>
              <a:t>			determine whether someone won</a:t>
            </a:r>
          </a:p>
          <a:p>
            <a:pPr marL="457200" lvl="1" indent="0">
              <a:buNone/>
            </a:pPr>
            <a:r>
              <a:rPr lang="en-US" sz="1700" dirty="0"/>
              <a:t>			calculate score</a:t>
            </a:r>
          </a:p>
          <a:p>
            <a:pPr marL="457200" lvl="1" indent="0">
              <a:buNone/>
            </a:pPr>
            <a:r>
              <a:rPr lang="en-US" sz="1700" dirty="0"/>
              <a:t>			etc. (again, this depends on the exact nature of the game)</a:t>
            </a:r>
          </a:p>
        </p:txBody>
      </p:sp>
      <p:sp>
        <p:nvSpPr>
          <p:cNvPr id="4" name="Content Placeholder 2">
            <a:extLst>
              <a:ext uri="{FF2B5EF4-FFF2-40B4-BE49-F238E27FC236}">
                <a16:creationId xmlns:a16="http://schemas.microsoft.com/office/drawing/2014/main" id="{4F22F0E9-00CA-4313-9018-16C9F9CDCB33}"/>
              </a:ext>
            </a:extLst>
          </p:cNvPr>
          <p:cNvSpPr txBox="1">
            <a:spLocks/>
          </p:cNvSpPr>
          <p:nvPr/>
        </p:nvSpPr>
        <p:spPr>
          <a:xfrm>
            <a:off x="4167272" y="4535130"/>
            <a:ext cx="8021680" cy="2314920"/>
          </a:xfrm>
          <a:prstGeom prst="rect">
            <a:avLst/>
          </a:prstGeom>
          <a:solidFill>
            <a:schemeClr val="accent4">
              <a:alpha val="37000"/>
            </a:schemeClr>
          </a:solidFill>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Card Game Object: </a:t>
            </a:r>
          </a:p>
          <a:p>
            <a:pPr lvl="1"/>
            <a:r>
              <a:rPr lang="en-US" dirty="0"/>
              <a:t>Maybe blackjack – with properties being an array of players and their current hands, the discarded cards, and methods would include deal with one card hidden and one card visible, the calculate would look at the cards and calculate how close to 21, or whether over 21, etc.</a:t>
            </a:r>
          </a:p>
          <a:p>
            <a:pPr marL="457200" lvl="1" indent="0">
              <a:buNone/>
            </a:pPr>
            <a:endParaRPr lang="en-US" sz="2300" dirty="0"/>
          </a:p>
        </p:txBody>
      </p:sp>
    </p:spTree>
    <p:extLst>
      <p:ext uri="{BB962C8B-B14F-4D97-AF65-F5344CB8AC3E}">
        <p14:creationId xmlns:p14="http://schemas.microsoft.com/office/powerpoint/2010/main" val="18928244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1CD81A2A-6ED4-4EF4-A14C-912D31E148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 name="Title 1">
            <a:extLst>
              <a:ext uri="{FF2B5EF4-FFF2-40B4-BE49-F238E27FC236}">
                <a16:creationId xmlns:a16="http://schemas.microsoft.com/office/drawing/2014/main" id="{D89D6E00-B198-4A81-9969-F69B98310197}"/>
              </a:ext>
            </a:extLst>
          </p:cNvPr>
          <p:cNvSpPr>
            <a:spLocks noGrp="1"/>
          </p:cNvSpPr>
          <p:nvPr>
            <p:ph type="title"/>
          </p:nvPr>
        </p:nvSpPr>
        <p:spPr>
          <a:xfrm>
            <a:off x="373462" y="625028"/>
            <a:ext cx="6172200" cy="1325563"/>
          </a:xfrm>
        </p:spPr>
        <p:txBody>
          <a:bodyPr>
            <a:noAutofit/>
          </a:bodyPr>
          <a:lstStyle/>
          <a:p>
            <a:r>
              <a:rPr lang="en-US" sz="3200" b="1" dirty="0">
                <a:solidFill>
                  <a:srgbClr val="00B0F0"/>
                </a:solidFill>
              </a:rPr>
              <a:t>Note:  </a:t>
            </a:r>
            <a:br>
              <a:rPr lang="en-US" sz="3200" b="1" dirty="0">
                <a:solidFill>
                  <a:srgbClr val="00B0F0"/>
                </a:solidFill>
              </a:rPr>
            </a:br>
            <a:r>
              <a:rPr lang="en-US" sz="3200" b="1" dirty="0">
                <a:solidFill>
                  <a:srgbClr val="00B0F0"/>
                </a:solidFill>
              </a:rPr>
              <a:t>Classes are like body definitions, and objects are like a particular person</a:t>
            </a:r>
          </a:p>
        </p:txBody>
      </p:sp>
      <p:sp>
        <p:nvSpPr>
          <p:cNvPr id="21" name="Freeform: Shape 20">
            <a:extLst>
              <a:ext uri="{FF2B5EF4-FFF2-40B4-BE49-F238E27FC236}">
                <a16:creationId xmlns:a16="http://schemas.microsoft.com/office/drawing/2014/main" id="{1661932C-CA15-4E17-B115-FAE7CBEE47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198657" y="1"/>
            <a:ext cx="1155142" cy="625027"/>
          </a:xfrm>
          <a:custGeom>
            <a:avLst/>
            <a:gdLst>
              <a:gd name="connsiteX0" fmla="*/ 4784 w 1155142"/>
              <a:gd name="connsiteY0" fmla="*/ 0 h 625027"/>
              <a:gd name="connsiteX1" fmla="*/ 1150358 w 1155142"/>
              <a:gd name="connsiteY1" fmla="*/ 0 h 625027"/>
              <a:gd name="connsiteX2" fmla="*/ 1155142 w 1155142"/>
              <a:gd name="connsiteY2" fmla="*/ 47456 h 625027"/>
              <a:gd name="connsiteX3" fmla="*/ 577571 w 1155142"/>
              <a:gd name="connsiteY3" fmla="*/ 625027 h 625027"/>
              <a:gd name="connsiteX4" fmla="*/ 0 w 1155142"/>
              <a:gd name="connsiteY4" fmla="*/ 47456 h 62502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625027">
                <a:moveTo>
                  <a:pt x="4784" y="0"/>
                </a:moveTo>
                <a:lnTo>
                  <a:pt x="1150358" y="0"/>
                </a:lnTo>
                <a:lnTo>
                  <a:pt x="1155142" y="47456"/>
                </a:lnTo>
                <a:cubicBezTo>
                  <a:pt x="1155142" y="366440"/>
                  <a:pt x="896555" y="625027"/>
                  <a:pt x="577571" y="625027"/>
                </a:cubicBezTo>
                <a:cubicBezTo>
                  <a:pt x="258587" y="625027"/>
                  <a:pt x="0" y="366440"/>
                  <a:pt x="0" y="47456"/>
                </a:cubicBezTo>
                <a:close/>
              </a:path>
            </a:pathLst>
          </a:custGeom>
          <a:solidFill>
            <a:schemeClr val="accent5">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a:extLst>
              <a:ext uri="{FF2B5EF4-FFF2-40B4-BE49-F238E27FC236}">
                <a16:creationId xmlns:a16="http://schemas.microsoft.com/office/drawing/2014/main" id="{6C133697-8D0E-407D-9A90-D3B913764850}"/>
              </a:ext>
            </a:extLst>
          </p:cNvPr>
          <p:cNvSpPr>
            <a:spLocks noGrp="1"/>
          </p:cNvSpPr>
          <p:nvPr>
            <p:ph idx="1"/>
          </p:nvPr>
        </p:nvSpPr>
        <p:spPr>
          <a:xfrm>
            <a:off x="523766" y="2226129"/>
            <a:ext cx="5871592" cy="3950834"/>
          </a:xfrm>
        </p:spPr>
        <p:txBody>
          <a:bodyPr>
            <a:normAutofit/>
          </a:bodyPr>
          <a:lstStyle/>
          <a:p>
            <a:pPr>
              <a:spcBef>
                <a:spcPts val="1600"/>
              </a:spcBef>
            </a:pPr>
            <a:r>
              <a:rPr lang="en-US" sz="1800" dirty="0"/>
              <a:t>So if you are a person, you automatically have access to your arms, legs, eyes, brain (hopefully), etc.  </a:t>
            </a:r>
          </a:p>
          <a:p>
            <a:pPr lvl="1">
              <a:spcBef>
                <a:spcPts val="1600"/>
              </a:spcBef>
            </a:pPr>
            <a:r>
              <a:rPr lang="en-US" sz="1800" dirty="0"/>
              <a:t>Within a class definition, you don’t have to pass in the parts (properties, or fields) into the methods.</a:t>
            </a:r>
          </a:p>
          <a:p>
            <a:pPr lvl="2">
              <a:spcBef>
                <a:spcPts val="1600"/>
              </a:spcBef>
            </a:pPr>
            <a:r>
              <a:rPr lang="en-US" sz="1800" dirty="0"/>
              <a:t>ANY method within a class definition has access to the class properties/fields automatically!  </a:t>
            </a:r>
          </a:p>
          <a:p>
            <a:pPr lvl="2">
              <a:spcBef>
                <a:spcPts val="1600"/>
              </a:spcBef>
            </a:pPr>
            <a:r>
              <a:rPr lang="en-US" sz="1800" dirty="0"/>
              <a:t>You don’t have to specify which set of eyes you want to blink – you automatically know you want to blink your eyes!</a:t>
            </a:r>
          </a:p>
          <a:p>
            <a:pPr>
              <a:spcBef>
                <a:spcPts val="1600"/>
              </a:spcBef>
            </a:pPr>
            <a:r>
              <a:rPr lang="en-US" sz="2600" i="1" dirty="0"/>
              <a:t>Properties are like global variables within the class!</a:t>
            </a:r>
          </a:p>
        </p:txBody>
      </p:sp>
      <p:sp>
        <p:nvSpPr>
          <p:cNvPr id="23" name="Oval 22">
            <a:extLst>
              <a:ext uri="{FF2B5EF4-FFF2-40B4-BE49-F238E27FC236}">
                <a16:creationId xmlns:a16="http://schemas.microsoft.com/office/drawing/2014/main" id="{8590ADD5-9383-4D3D-9047-3DA2593CC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8185" y="3423959"/>
            <a:ext cx="540822" cy="540822"/>
          </a:xfrm>
          <a:prstGeom prst="ellipse">
            <a:avLst/>
          </a:prstGeom>
          <a:noFill/>
          <a:ln w="1270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Graphic 4" descr="Dance">
            <a:extLst>
              <a:ext uri="{FF2B5EF4-FFF2-40B4-BE49-F238E27FC236}">
                <a16:creationId xmlns:a16="http://schemas.microsoft.com/office/drawing/2014/main" id="{2EA6D942-8A0F-4D3A-B9B2-C2917032DC30}"/>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7887184" y="1216485"/>
            <a:ext cx="3781051" cy="3781051"/>
          </a:xfrm>
          <a:custGeom>
            <a:avLst/>
            <a:gdLst/>
            <a:ahLst/>
            <a:cxnLst/>
            <a:rect l="l" t="t" r="r" b="b"/>
            <a:pathLst>
              <a:path w="4114800" h="5712488">
                <a:moveTo>
                  <a:pt x="133155" y="0"/>
                </a:moveTo>
                <a:lnTo>
                  <a:pt x="3981645" y="0"/>
                </a:lnTo>
                <a:cubicBezTo>
                  <a:pt x="4055184" y="0"/>
                  <a:pt x="4114800" y="59616"/>
                  <a:pt x="4114800" y="133155"/>
                </a:cubicBezTo>
                <a:lnTo>
                  <a:pt x="4114800" y="5579333"/>
                </a:lnTo>
                <a:cubicBezTo>
                  <a:pt x="4114800" y="5652872"/>
                  <a:pt x="4055184" y="5712488"/>
                  <a:pt x="3981645" y="5712488"/>
                </a:cubicBezTo>
                <a:lnTo>
                  <a:pt x="133155" y="5712488"/>
                </a:lnTo>
                <a:cubicBezTo>
                  <a:pt x="59616" y="5712488"/>
                  <a:pt x="0" y="5652872"/>
                  <a:pt x="0" y="5579333"/>
                </a:cubicBezTo>
                <a:lnTo>
                  <a:pt x="0" y="133155"/>
                </a:lnTo>
                <a:cubicBezTo>
                  <a:pt x="0" y="59616"/>
                  <a:pt x="59616" y="0"/>
                  <a:pt x="133155" y="0"/>
                </a:cubicBezTo>
                <a:close/>
              </a:path>
            </a:pathLst>
          </a:custGeom>
        </p:spPr>
      </p:pic>
      <p:sp>
        <p:nvSpPr>
          <p:cNvPr id="25" name="Freeform: Shape 24">
            <a:extLst>
              <a:ext uri="{FF2B5EF4-FFF2-40B4-BE49-F238E27FC236}">
                <a16:creationId xmlns:a16="http://schemas.microsoft.com/office/drawing/2014/main" id="{DABE3E45-88CF-45D8-8D40-C773324D93F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749602" y="1"/>
            <a:ext cx="2066948" cy="1621879"/>
          </a:xfrm>
          <a:custGeom>
            <a:avLst/>
            <a:gdLst>
              <a:gd name="connsiteX0" fmla="*/ 0 w 2066948"/>
              <a:gd name="connsiteY0" fmla="*/ 0 h 1621879"/>
              <a:gd name="connsiteX1" fmla="*/ 123825 w 2066948"/>
              <a:gd name="connsiteY1" fmla="*/ 0 h 1621879"/>
              <a:gd name="connsiteX2" fmla="*/ 123825 w 2066948"/>
              <a:gd name="connsiteY2" fmla="*/ 1452620 h 1621879"/>
              <a:gd name="connsiteX3" fmla="*/ 1881378 w 2066948"/>
              <a:gd name="connsiteY3" fmla="*/ 436017 h 1621879"/>
              <a:gd name="connsiteX4" fmla="*/ 1127572 w 2066948"/>
              <a:gd name="connsiteY4" fmla="*/ 0 h 1621879"/>
              <a:gd name="connsiteX5" fmla="*/ 1374887 w 2066948"/>
              <a:gd name="connsiteY5" fmla="*/ 0 h 1621879"/>
              <a:gd name="connsiteX6" fmla="*/ 2035969 w 2066948"/>
              <a:gd name="connsiteY6" fmla="*/ 382391 h 1621879"/>
              <a:gd name="connsiteX7" fmla="*/ 2058648 w 2066948"/>
              <a:gd name="connsiteY7" fmla="*/ 466963 h 1621879"/>
              <a:gd name="connsiteX8" fmla="*/ 2035969 w 2066948"/>
              <a:gd name="connsiteY8" fmla="*/ 489642 h 1621879"/>
              <a:gd name="connsiteX9" fmla="*/ 92869 w 2066948"/>
              <a:gd name="connsiteY9" fmla="*/ 1613592 h 1621879"/>
              <a:gd name="connsiteX10" fmla="*/ 61913 w 2066948"/>
              <a:gd name="connsiteY10" fmla="*/ 1621879 h 1621879"/>
              <a:gd name="connsiteX11" fmla="*/ 0 w 2066948"/>
              <a:gd name="connsiteY11" fmla="*/ 1559967 h 16218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66948" h="1621879">
                <a:moveTo>
                  <a:pt x="0" y="0"/>
                </a:moveTo>
                <a:lnTo>
                  <a:pt x="123825" y="0"/>
                </a:lnTo>
                <a:lnTo>
                  <a:pt x="123825" y="1452620"/>
                </a:lnTo>
                <a:lnTo>
                  <a:pt x="1881378" y="436017"/>
                </a:lnTo>
                <a:lnTo>
                  <a:pt x="1127572" y="0"/>
                </a:lnTo>
                <a:lnTo>
                  <a:pt x="1374887" y="0"/>
                </a:lnTo>
                <a:lnTo>
                  <a:pt x="2035969" y="382391"/>
                </a:lnTo>
                <a:cubicBezTo>
                  <a:pt x="2065582" y="399479"/>
                  <a:pt x="2075745" y="437340"/>
                  <a:pt x="2058648" y="466963"/>
                </a:cubicBezTo>
                <a:cubicBezTo>
                  <a:pt x="2053219" y="476384"/>
                  <a:pt x="2045389" y="484204"/>
                  <a:pt x="2035969" y="489642"/>
                </a:cubicBezTo>
                <a:lnTo>
                  <a:pt x="92869" y="1613592"/>
                </a:lnTo>
                <a:cubicBezTo>
                  <a:pt x="83458" y="1619031"/>
                  <a:pt x="72780" y="1621889"/>
                  <a:pt x="61913" y="1621879"/>
                </a:cubicBezTo>
                <a:cubicBezTo>
                  <a:pt x="27719" y="1621879"/>
                  <a:pt x="0" y="1594161"/>
                  <a:pt x="0" y="1559967"/>
                </a:cubicBezTo>
                <a:close/>
              </a:path>
            </a:pathLst>
          </a:custGeom>
          <a:solidFill>
            <a:schemeClr val="accent6"/>
          </a:solidFill>
          <a:ln w="9525" cap="flat">
            <a:noFill/>
            <a:prstDash val="solid"/>
            <a:miter/>
          </a:ln>
        </p:spPr>
        <p:txBody>
          <a:bodyPr rtlCol="0" anchor="ctr"/>
          <a:lstStyle/>
          <a:p>
            <a:endParaRPr lang="en-US"/>
          </a:p>
        </p:txBody>
      </p:sp>
      <p:cxnSp>
        <p:nvCxnSpPr>
          <p:cNvPr id="27" name="Straight Connector 26">
            <a:extLst>
              <a:ext uri="{FF2B5EF4-FFF2-40B4-BE49-F238E27FC236}">
                <a16:creationId xmlns:a16="http://schemas.microsoft.com/office/drawing/2014/main" id="{49CD1692-827B-4C8D-B4A1-134FD04CF4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2138745" y="1027906"/>
            <a:ext cx="0" cy="1597708"/>
          </a:xfrm>
          <a:prstGeom prst="line">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cxnSp>
      <p:sp>
        <p:nvSpPr>
          <p:cNvPr id="29" name="Freeform: Shape 28">
            <a:extLst>
              <a:ext uri="{FF2B5EF4-FFF2-40B4-BE49-F238E27FC236}">
                <a16:creationId xmlns:a16="http://schemas.microsoft.com/office/drawing/2014/main" id="{B91ECDA9-56DC-4270-8F33-01C5637B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463438">
            <a:off x="7456580" y="5166682"/>
            <a:ext cx="1835725" cy="2024785"/>
          </a:xfrm>
          <a:custGeom>
            <a:avLst/>
            <a:gdLst>
              <a:gd name="connsiteX0" fmla="*/ 1801138 w 1835725"/>
              <a:gd name="connsiteY0" fmla="*/ 1622662 h 2024785"/>
              <a:gd name="connsiteX1" fmla="*/ 1835717 w 1835725"/>
              <a:gd name="connsiteY1" fmla="*/ 1680254 h 2024785"/>
              <a:gd name="connsiteX2" fmla="*/ 1812568 w 1835725"/>
              <a:gd name="connsiteY2" fmla="*/ 1877193 h 2024785"/>
              <a:gd name="connsiteX3" fmla="*/ 1776210 w 1835725"/>
              <a:gd name="connsiteY3" fmla="*/ 2024785 h 2024785"/>
              <a:gd name="connsiteX4" fmla="*/ 1655772 w 1835725"/>
              <a:gd name="connsiteY4" fmla="*/ 1983449 h 2024785"/>
              <a:gd name="connsiteX5" fmla="*/ 1687591 w 1835725"/>
              <a:gd name="connsiteY5" fmla="*/ 1854495 h 2024785"/>
              <a:gd name="connsiteX6" fmla="*/ 1708939 w 1835725"/>
              <a:gd name="connsiteY6" fmla="*/ 1673301 h 2024785"/>
              <a:gd name="connsiteX7" fmla="*/ 1778129 w 1835725"/>
              <a:gd name="connsiteY7" fmla="*/ 1615979 h 2024785"/>
              <a:gd name="connsiteX8" fmla="*/ 1801138 w 1835725"/>
              <a:gd name="connsiteY8" fmla="*/ 1622662 h 2024785"/>
              <a:gd name="connsiteX9" fmla="*/ 1585229 w 1835725"/>
              <a:gd name="connsiteY9" fmla="*/ 764759 h 2024785"/>
              <a:gd name="connsiteX10" fmla="*/ 1623024 w 1835725"/>
              <a:gd name="connsiteY10" fmla="*/ 792810 h 2024785"/>
              <a:gd name="connsiteX11" fmla="*/ 1777614 w 1835725"/>
              <a:gd name="connsiteY11" fmla="*/ 1157141 h 2024785"/>
              <a:gd name="connsiteX12" fmla="*/ 1733799 w 1835725"/>
              <a:gd name="connsiteY12" fmla="*/ 1235532 h 2024785"/>
              <a:gd name="connsiteX13" fmla="*/ 1716464 w 1835725"/>
              <a:gd name="connsiteY13" fmla="*/ 1237722 h 2024785"/>
              <a:gd name="connsiteX14" fmla="*/ 1716464 w 1835725"/>
              <a:gd name="connsiteY14" fmla="*/ 1237913 h 2024785"/>
              <a:gd name="connsiteX15" fmla="*/ 1655409 w 1835725"/>
              <a:gd name="connsiteY15" fmla="*/ 1191717 h 2024785"/>
              <a:gd name="connsiteX16" fmla="*/ 1513200 w 1835725"/>
              <a:gd name="connsiteY16" fmla="*/ 856627 h 2024785"/>
              <a:gd name="connsiteX17" fmla="*/ 1538499 w 1835725"/>
              <a:gd name="connsiteY17" fmla="*/ 770415 h 2024785"/>
              <a:gd name="connsiteX18" fmla="*/ 1585229 w 1835725"/>
              <a:gd name="connsiteY18" fmla="*/ 764759 h 2024785"/>
              <a:gd name="connsiteX19" fmla="*/ 477919 w 1835725"/>
              <a:gd name="connsiteY19" fmla="*/ 21437 h 2024785"/>
              <a:gd name="connsiteX20" fmla="*/ 509236 w 1835725"/>
              <a:gd name="connsiteY20" fmla="*/ 84182 h 2024785"/>
              <a:gd name="connsiteX21" fmla="*/ 445829 w 1835725"/>
              <a:gd name="connsiteY21" fmla="*/ 139871 h 2024785"/>
              <a:gd name="connsiteX22" fmla="*/ 437447 w 1835725"/>
              <a:gd name="connsiteY22" fmla="*/ 139395 h 2024785"/>
              <a:gd name="connsiteX23" fmla="*/ 73211 w 1835725"/>
              <a:gd name="connsiteY23" fmla="*/ 137204 h 2024785"/>
              <a:gd name="connsiteX24" fmla="*/ 749 w 1835725"/>
              <a:gd name="connsiteY24" fmla="*/ 84082 h 2024785"/>
              <a:gd name="connsiteX25" fmla="*/ 53871 w 1835725"/>
              <a:gd name="connsiteY25" fmla="*/ 11621 h 2024785"/>
              <a:gd name="connsiteX26" fmla="*/ 58352 w 1835725"/>
              <a:gd name="connsiteY26" fmla="*/ 11093 h 2024785"/>
              <a:gd name="connsiteX27" fmla="*/ 454020 w 1835725"/>
              <a:gd name="connsiteY27" fmla="*/ 13474 h 2024785"/>
              <a:gd name="connsiteX28" fmla="*/ 477919 w 1835725"/>
              <a:gd name="connsiteY28" fmla="*/ 21437 h 2024785"/>
              <a:gd name="connsiteX29" fmla="*/ 957797 w 1835725"/>
              <a:gd name="connsiteY29" fmla="*/ 167970 h 2024785"/>
              <a:gd name="connsiteX30" fmla="*/ 1286982 w 1835725"/>
              <a:gd name="connsiteY30" fmla="*/ 387616 h 2024785"/>
              <a:gd name="connsiteX31" fmla="*/ 1293725 w 1835725"/>
              <a:gd name="connsiteY31" fmla="*/ 477075 h 2024785"/>
              <a:gd name="connsiteX32" fmla="*/ 1245453 w 1835725"/>
              <a:gd name="connsiteY32" fmla="*/ 499154 h 2024785"/>
              <a:gd name="connsiteX33" fmla="*/ 1245167 w 1835725"/>
              <a:gd name="connsiteY33" fmla="*/ 499154 h 2024785"/>
              <a:gd name="connsiteX34" fmla="*/ 1203638 w 1835725"/>
              <a:gd name="connsiteY34" fmla="*/ 484104 h 2024785"/>
              <a:gd name="connsiteX35" fmla="*/ 900647 w 1835725"/>
              <a:gd name="connsiteY35" fmla="*/ 281508 h 2024785"/>
              <a:gd name="connsiteX36" fmla="*/ 872454 w 1835725"/>
              <a:gd name="connsiteY36" fmla="*/ 196164 h 2024785"/>
              <a:gd name="connsiteX37" fmla="*/ 957797 w 1835725"/>
              <a:gd name="connsiteY37" fmla="*/ 167970 h 20247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835725" h="2024785">
                <a:moveTo>
                  <a:pt x="1801138" y="1622662"/>
                </a:moveTo>
                <a:cubicBezTo>
                  <a:pt x="1822105" y="1633400"/>
                  <a:pt x="1836117" y="1655372"/>
                  <a:pt x="1835717" y="1680254"/>
                </a:cubicBezTo>
                <a:cubicBezTo>
                  <a:pt x="1832093" y="1746382"/>
                  <a:pt x="1824354" y="1812154"/>
                  <a:pt x="1812568" y="1877193"/>
                </a:cubicBezTo>
                <a:lnTo>
                  <a:pt x="1776210" y="2024785"/>
                </a:lnTo>
                <a:lnTo>
                  <a:pt x="1655772" y="1983449"/>
                </a:lnTo>
                <a:lnTo>
                  <a:pt x="1687591" y="1854495"/>
                </a:lnTo>
                <a:cubicBezTo>
                  <a:pt x="1698455" y="1794657"/>
                  <a:pt x="1705590" y="1734142"/>
                  <a:pt x="1708939" y="1673301"/>
                </a:cubicBezTo>
                <a:cubicBezTo>
                  <a:pt x="1712216" y="1638363"/>
                  <a:pt x="1743190" y="1612703"/>
                  <a:pt x="1778129" y="1615979"/>
                </a:cubicBezTo>
                <a:cubicBezTo>
                  <a:pt x="1786387" y="1616753"/>
                  <a:pt x="1794149" y="1619084"/>
                  <a:pt x="1801138" y="1622662"/>
                </a:cubicBezTo>
                <a:close/>
                <a:moveTo>
                  <a:pt x="1585229" y="764759"/>
                </a:moveTo>
                <a:cubicBezTo>
                  <a:pt x="1600438" y="768789"/>
                  <a:pt x="1614156" y="778436"/>
                  <a:pt x="1623024" y="792810"/>
                </a:cubicBezTo>
                <a:cubicBezTo>
                  <a:pt x="1689575" y="907319"/>
                  <a:pt x="1741505" y="1029715"/>
                  <a:pt x="1777614" y="1157141"/>
                </a:cubicBezTo>
                <a:cubicBezTo>
                  <a:pt x="1787149" y="1190888"/>
                  <a:pt x="1767537" y="1225969"/>
                  <a:pt x="1733799" y="1235532"/>
                </a:cubicBezTo>
                <a:cubicBezTo>
                  <a:pt x="1728151" y="1237046"/>
                  <a:pt x="1722312" y="1237780"/>
                  <a:pt x="1716464" y="1237722"/>
                </a:cubicBezTo>
                <a:lnTo>
                  <a:pt x="1716464" y="1237913"/>
                </a:lnTo>
                <a:cubicBezTo>
                  <a:pt x="1688070" y="1237913"/>
                  <a:pt x="1663124" y="1219044"/>
                  <a:pt x="1655409" y="1191717"/>
                </a:cubicBezTo>
                <a:cubicBezTo>
                  <a:pt x="1622214" y="1074512"/>
                  <a:pt x="1574437" y="961936"/>
                  <a:pt x="1513200" y="856627"/>
                </a:cubicBezTo>
                <a:cubicBezTo>
                  <a:pt x="1496379" y="825834"/>
                  <a:pt x="1507704" y="787236"/>
                  <a:pt x="1538499" y="770415"/>
                </a:cubicBezTo>
                <a:cubicBezTo>
                  <a:pt x="1553325" y="762319"/>
                  <a:pt x="1570022" y="760730"/>
                  <a:pt x="1585229" y="764759"/>
                </a:cubicBezTo>
                <a:close/>
                <a:moveTo>
                  <a:pt x="477919" y="21437"/>
                </a:moveTo>
                <a:cubicBezTo>
                  <a:pt x="499341" y="33775"/>
                  <a:pt x="512445" y="58102"/>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89834" y="-4456"/>
                  <a:pt x="322735" y="-3656"/>
                  <a:pt x="454020" y="13474"/>
                </a:cubicBezTo>
                <a:cubicBezTo>
                  <a:pt x="462713" y="14543"/>
                  <a:pt x="470778" y="17324"/>
                  <a:pt x="477919" y="21437"/>
                </a:cubicBezTo>
                <a:close/>
                <a:moveTo>
                  <a:pt x="957797" y="167970"/>
                </a:move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8235" y="164811"/>
                  <a:pt x="926445" y="152188"/>
                  <a:pt x="957797" y="167970"/>
                </a:cubicBezTo>
                <a:close/>
              </a:path>
            </a:pathLst>
          </a:custGeom>
          <a:solidFill>
            <a:schemeClr val="accent4"/>
          </a:solidFill>
          <a:ln w="9525"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75F47824-961D-465D-84F9-EAE11BC617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09527" y="6033795"/>
            <a:ext cx="1991064" cy="824205"/>
          </a:xfrm>
          <a:custGeom>
            <a:avLst/>
            <a:gdLst>
              <a:gd name="connsiteX0" fmla="*/ 995532 w 1991064"/>
              <a:gd name="connsiteY0" fmla="*/ 0 h 824205"/>
              <a:gd name="connsiteX1" fmla="*/ 1984823 w 1991064"/>
              <a:gd name="connsiteY1" fmla="*/ 784423 h 824205"/>
              <a:gd name="connsiteX2" fmla="*/ 1991064 w 1991064"/>
              <a:gd name="connsiteY2" fmla="*/ 824205 h 824205"/>
              <a:gd name="connsiteX3" fmla="*/ 0 w 1991064"/>
              <a:gd name="connsiteY3" fmla="*/ 824205 h 824205"/>
              <a:gd name="connsiteX4" fmla="*/ 6241 w 1991064"/>
              <a:gd name="connsiteY4" fmla="*/ 784423 h 824205"/>
              <a:gd name="connsiteX5" fmla="*/ 995532 w 1991064"/>
              <a:gd name="connsiteY5" fmla="*/ 0 h 8242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991064" h="824205">
                <a:moveTo>
                  <a:pt x="995532" y="0"/>
                </a:moveTo>
                <a:cubicBezTo>
                  <a:pt x="1483521" y="0"/>
                  <a:pt x="1890663" y="336754"/>
                  <a:pt x="1984823" y="784423"/>
                </a:cubicBezTo>
                <a:lnTo>
                  <a:pt x="1991064" y="824205"/>
                </a:lnTo>
                <a:lnTo>
                  <a:pt x="0" y="824205"/>
                </a:lnTo>
                <a:lnTo>
                  <a:pt x="6241" y="784423"/>
                </a:lnTo>
                <a:cubicBezTo>
                  <a:pt x="100402" y="336754"/>
                  <a:pt x="507544" y="0"/>
                  <a:pt x="995532"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Freeform: Shape 32">
            <a:extLst>
              <a:ext uri="{FF2B5EF4-FFF2-40B4-BE49-F238E27FC236}">
                <a16:creationId xmlns:a16="http://schemas.microsoft.com/office/drawing/2014/main" id="{FEC9DA3E-C1D7-472D-B7C0-F71AE41FBA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51696" y="5519196"/>
            <a:ext cx="1340305" cy="1338805"/>
          </a:xfrm>
          <a:custGeom>
            <a:avLst/>
            <a:gdLst>
              <a:gd name="connsiteX0" fmla="*/ 61913 w 1340305"/>
              <a:gd name="connsiteY0" fmla="*/ 0 h 1338805"/>
              <a:gd name="connsiteX1" fmla="*/ 1340305 w 1340305"/>
              <a:gd name="connsiteY1" fmla="*/ 0 h 1338805"/>
              <a:gd name="connsiteX2" fmla="*/ 1340305 w 1340305"/>
              <a:gd name="connsiteY2" fmla="*/ 123825 h 1338805"/>
              <a:gd name="connsiteX3" fmla="*/ 123825 w 1340305"/>
              <a:gd name="connsiteY3" fmla="*/ 123825 h 1338805"/>
              <a:gd name="connsiteX4" fmla="*/ 123825 w 1340305"/>
              <a:gd name="connsiteY4" fmla="*/ 1338805 h 1338805"/>
              <a:gd name="connsiteX5" fmla="*/ 0 w 1340305"/>
              <a:gd name="connsiteY5" fmla="*/ 1338805 h 1338805"/>
              <a:gd name="connsiteX6" fmla="*/ 0 w 1340305"/>
              <a:gd name="connsiteY6" fmla="*/ 61913 h 1338805"/>
              <a:gd name="connsiteX7" fmla="*/ 61913 w 1340305"/>
              <a:gd name="connsiteY7" fmla="*/ 0 h 13388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40305" h="1338805">
                <a:moveTo>
                  <a:pt x="61913" y="0"/>
                </a:moveTo>
                <a:lnTo>
                  <a:pt x="1340305" y="0"/>
                </a:lnTo>
                <a:lnTo>
                  <a:pt x="1340305" y="123825"/>
                </a:lnTo>
                <a:lnTo>
                  <a:pt x="123825" y="123825"/>
                </a:lnTo>
                <a:lnTo>
                  <a:pt x="123825" y="1338805"/>
                </a:lnTo>
                <a:lnTo>
                  <a:pt x="0" y="1338805"/>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673383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394857" y="158749"/>
            <a:ext cx="9660122" cy="6558573"/>
          </a:xfrm>
          <a:solidFill>
            <a:schemeClr val="bg1"/>
          </a:solidFill>
        </p:spPr>
        <p:txBody>
          <a:bodyPr>
            <a:noAutofit/>
          </a:bodyPr>
          <a:lstStyle/>
          <a:p>
            <a:pPr marL="0" indent="0">
              <a:spcBef>
                <a:spcPts val="100"/>
              </a:spcBef>
              <a:buNone/>
            </a:pPr>
            <a:r>
              <a:rPr lang="en-US" sz="1200" dirty="0">
                <a:solidFill>
                  <a:srgbClr val="FF0000"/>
                </a:solidFill>
                <a:latin typeface="Consolas" panose="020B0609020204030204" pitchFamily="49" charset="0"/>
              </a:rPr>
              <a:t>class </a:t>
            </a:r>
            <a:r>
              <a:rPr lang="en-US" sz="1200" b="1" dirty="0" err="1">
                <a:solidFill>
                  <a:srgbClr val="FF0000"/>
                </a:solidFill>
                <a:latin typeface="Consolas" panose="020B0609020204030204" pitchFamily="49" charset="0"/>
              </a:rPr>
              <a:t>Rect</a:t>
            </a:r>
            <a:r>
              <a:rPr lang="en-US" sz="1200" dirty="0">
                <a:solidFill>
                  <a:srgbClr val="FF0000"/>
                </a:solidFill>
                <a:latin typeface="Consolas" panose="020B0609020204030204" pitchFamily="49" charset="0"/>
              </a:rPr>
              <a:t> {</a:t>
            </a:r>
          </a:p>
          <a:p>
            <a:pPr marL="0" indent="0">
              <a:spcBef>
                <a:spcPts val="100"/>
              </a:spcBef>
              <a:buNone/>
            </a:pPr>
            <a:r>
              <a:rPr lang="en-US" sz="1200" dirty="0">
                <a:solidFill>
                  <a:srgbClr val="FF0000"/>
                </a:solidFill>
                <a:latin typeface="Consolas" panose="020B0609020204030204" pitchFamily="49" charset="0"/>
              </a:rPr>
              <a:t>	int length;      // fields, properties</a:t>
            </a:r>
          </a:p>
          <a:p>
            <a:pPr marL="0" indent="0">
              <a:spcBef>
                <a:spcPts val="100"/>
              </a:spcBef>
              <a:buNone/>
            </a:pPr>
            <a:r>
              <a:rPr lang="en-US" sz="1200" dirty="0">
                <a:solidFill>
                  <a:srgbClr val="FF0000"/>
                </a:solidFill>
                <a:latin typeface="Consolas" panose="020B0609020204030204" pitchFamily="49" charset="0"/>
              </a:rPr>
              <a:t>	int width;</a:t>
            </a:r>
          </a:p>
          <a:p>
            <a:pPr marL="0" indent="0">
              <a:spcBef>
                <a:spcPts val="100"/>
              </a:spcBef>
              <a:buNone/>
            </a:pPr>
            <a:r>
              <a:rPr lang="en-US" sz="1200" dirty="0">
                <a:solidFill>
                  <a:srgbClr val="FF0000"/>
                </a:solidFill>
                <a:latin typeface="Consolas" panose="020B0609020204030204" pitchFamily="49" charset="0"/>
              </a:rPr>
              <a:t>	int area;</a:t>
            </a:r>
          </a:p>
          <a:p>
            <a:pPr marL="0" indent="0">
              <a:spcBef>
                <a:spcPts val="100"/>
              </a:spcBef>
              <a:buNone/>
            </a:pPr>
            <a:endParaRPr lang="en-US" sz="1200" dirty="0">
              <a:solidFill>
                <a:srgbClr val="FF0000"/>
              </a:solidFill>
              <a:latin typeface="Consolas" panose="020B0609020204030204" pitchFamily="49" charset="0"/>
            </a:endParaRPr>
          </a:p>
          <a:p>
            <a:pPr marL="0" indent="0">
              <a:spcBef>
                <a:spcPts val="100"/>
              </a:spcBef>
              <a:buNone/>
            </a:pPr>
            <a:r>
              <a:rPr lang="en-US" sz="1200" b="1" dirty="0">
                <a:solidFill>
                  <a:srgbClr val="FF0000"/>
                </a:solidFill>
                <a:latin typeface="Consolas" panose="020B0609020204030204" pitchFamily="49" charset="0"/>
              </a:rPr>
              <a:t>public:  // means everything below this can be accessed outside the class definition (e.g., in main)</a:t>
            </a:r>
          </a:p>
          <a:p>
            <a:pPr marL="0" indent="0">
              <a:spcBef>
                <a:spcPts val="100"/>
              </a:spcBef>
              <a:buNone/>
            </a:pPr>
            <a:r>
              <a:rPr lang="en-US" sz="1200" dirty="0">
                <a:solidFill>
                  <a:srgbClr val="FF0000"/>
                </a:solidFill>
                <a:latin typeface="Consolas" panose="020B0609020204030204" pitchFamily="49" charset="0"/>
              </a:rPr>
              <a:t>	</a:t>
            </a:r>
            <a:r>
              <a:rPr lang="en-US" sz="1200" b="1" dirty="0" err="1">
                <a:solidFill>
                  <a:srgbClr val="FF0000"/>
                </a:solidFill>
                <a:latin typeface="Consolas" panose="020B0609020204030204" pitchFamily="49" charset="0"/>
              </a:rPr>
              <a:t>Rect</a:t>
            </a:r>
            <a:r>
              <a:rPr lang="en-US" sz="1200" b="1" dirty="0">
                <a:solidFill>
                  <a:srgbClr val="FF0000"/>
                </a:solidFill>
                <a:latin typeface="Consolas" panose="020B0609020204030204" pitchFamily="49" charset="0"/>
              </a:rPr>
              <a:t>() </a:t>
            </a:r>
            <a:r>
              <a:rPr lang="en-US" sz="1200" dirty="0">
                <a:solidFill>
                  <a:srgbClr val="FF0000"/>
                </a:solidFill>
                <a:latin typeface="Consolas" panose="020B0609020204030204" pitchFamily="49" charset="0"/>
              </a:rPr>
              <a:t>{  	//this is a constructor – </a:t>
            </a:r>
          </a:p>
          <a:p>
            <a:pPr marL="0" indent="0">
              <a:spcBef>
                <a:spcPts val="100"/>
              </a:spcBef>
              <a:buNone/>
            </a:pPr>
            <a:r>
              <a:rPr lang="en-US" sz="1200" dirty="0">
                <a:solidFill>
                  <a:srgbClr val="FF0000"/>
                </a:solidFill>
                <a:latin typeface="Consolas" panose="020B0609020204030204" pitchFamily="49" charset="0"/>
              </a:rPr>
              <a:t>		//happens when you make a variable of type Rect. (think string s = “cat”;)</a:t>
            </a:r>
          </a:p>
          <a:p>
            <a:pPr marL="0" indent="0">
              <a:spcBef>
                <a:spcPts val="100"/>
              </a:spcBef>
              <a:buNone/>
            </a:pPr>
            <a:endParaRPr lang="en-US" sz="1200" dirty="0">
              <a:solidFill>
                <a:srgbClr val="FF0000"/>
              </a:solidFill>
              <a:latin typeface="Consolas" panose="020B0609020204030204" pitchFamily="49" charset="0"/>
            </a:endParaRPr>
          </a:p>
          <a:p>
            <a:pPr marL="0" indent="0">
              <a:spcBef>
                <a:spcPts val="100"/>
              </a:spcBef>
              <a:buNone/>
            </a:pPr>
            <a:r>
              <a:rPr lang="en-US" sz="1200" dirty="0">
                <a:solidFill>
                  <a:srgbClr val="FF0000"/>
                </a:solidFill>
                <a:latin typeface="Consolas" panose="020B0609020204030204" pitchFamily="49" charset="0"/>
              </a:rPr>
              <a:t>		length = 3;// notice that I didn’t say int length.  Length is a field belonging to the</a:t>
            </a:r>
          </a:p>
          <a:p>
            <a:pPr marL="0" indent="0">
              <a:spcBef>
                <a:spcPts val="100"/>
              </a:spcBef>
              <a:buNone/>
            </a:pPr>
            <a:r>
              <a:rPr lang="en-US" sz="1200" dirty="0">
                <a:solidFill>
                  <a:srgbClr val="FF0000"/>
                </a:solidFill>
                <a:latin typeface="Consolas" panose="020B0609020204030204" pitchFamily="49" charset="0"/>
              </a:rPr>
              <a:t>			//class </a:t>
            </a:r>
            <a:r>
              <a:rPr lang="en-US" sz="1200" dirty="0" err="1">
                <a:solidFill>
                  <a:srgbClr val="FF0000"/>
                </a:solidFill>
                <a:latin typeface="Consolas" panose="020B0609020204030204" pitchFamily="49" charset="0"/>
              </a:rPr>
              <a:t>rect</a:t>
            </a:r>
            <a:r>
              <a:rPr lang="en-US" sz="1200" dirty="0">
                <a:solidFill>
                  <a:srgbClr val="FF0000"/>
                </a:solidFill>
                <a:latin typeface="Consolas" panose="020B0609020204030204" pitchFamily="49" charset="0"/>
              </a:rPr>
              <a:t> – so it already exists.  All methods in a class have access to </a:t>
            </a:r>
          </a:p>
          <a:p>
            <a:pPr marL="0" indent="0">
              <a:spcBef>
                <a:spcPts val="100"/>
              </a:spcBef>
              <a:buNone/>
            </a:pPr>
            <a:r>
              <a:rPr lang="en-US" sz="1200" dirty="0">
                <a:solidFill>
                  <a:srgbClr val="FF0000"/>
                </a:solidFill>
                <a:latin typeface="Consolas" panose="020B0609020204030204" pitchFamily="49" charset="0"/>
              </a:rPr>
              <a:t>			// all other methods and fields belonging to that class.</a:t>
            </a:r>
            <a:br>
              <a:rPr lang="en-US" sz="1200" dirty="0">
                <a:solidFill>
                  <a:srgbClr val="FF0000"/>
                </a:solidFill>
                <a:latin typeface="Consolas" panose="020B0609020204030204" pitchFamily="49" charset="0"/>
              </a:rPr>
            </a:br>
            <a:endParaRPr lang="en-US" sz="1200" dirty="0">
              <a:solidFill>
                <a:srgbClr val="FF0000"/>
              </a:solidFill>
              <a:latin typeface="Consolas" panose="020B0609020204030204" pitchFamily="49" charset="0"/>
            </a:endParaRPr>
          </a:p>
          <a:p>
            <a:pPr marL="0" indent="0">
              <a:spcBef>
                <a:spcPts val="100"/>
              </a:spcBef>
              <a:buNone/>
            </a:pPr>
            <a:r>
              <a:rPr lang="en-US" sz="1200" dirty="0">
                <a:solidFill>
                  <a:srgbClr val="FF0000"/>
                </a:solidFill>
                <a:latin typeface="Consolas" panose="020B0609020204030204" pitchFamily="49" charset="0"/>
              </a:rPr>
              <a:t>		width = 4;</a:t>
            </a:r>
          </a:p>
          <a:p>
            <a:pPr marL="0" indent="0">
              <a:spcBef>
                <a:spcPts val="100"/>
              </a:spcBef>
              <a:buNone/>
            </a:pPr>
            <a:r>
              <a:rPr lang="en-US" sz="1200" dirty="0">
                <a:solidFill>
                  <a:srgbClr val="FF0000"/>
                </a:solidFill>
                <a:latin typeface="Consolas" panose="020B0609020204030204" pitchFamily="49" charset="0"/>
              </a:rPr>
              <a:t>		area = length * width;</a:t>
            </a:r>
          </a:p>
          <a:p>
            <a:pPr marL="0" indent="0">
              <a:spcBef>
                <a:spcPts val="100"/>
              </a:spcBef>
              <a:buNone/>
            </a:pPr>
            <a:r>
              <a:rPr lang="en-US" sz="1200" dirty="0">
                <a:solidFill>
                  <a:srgbClr val="FF0000"/>
                </a:solidFill>
                <a:latin typeface="Consolas" panose="020B0609020204030204" pitchFamily="49" charset="0"/>
              </a:rPr>
              <a:t>	}  //Constructor</a:t>
            </a:r>
          </a:p>
          <a:p>
            <a:pPr marL="0" indent="0">
              <a:spcBef>
                <a:spcPts val="100"/>
              </a:spcBef>
              <a:buNone/>
            </a:pPr>
            <a:r>
              <a:rPr lang="en-US" sz="1200" dirty="0">
                <a:solidFill>
                  <a:srgbClr val="FF0000"/>
                </a:solidFill>
                <a:latin typeface="Consolas" panose="020B0609020204030204" pitchFamily="49" charset="0"/>
              </a:rPr>
              <a:t>		</a:t>
            </a:r>
          </a:p>
          <a:p>
            <a:pPr marL="0" indent="0">
              <a:spcBef>
                <a:spcPts val="100"/>
              </a:spcBef>
              <a:buNone/>
            </a:pPr>
            <a:r>
              <a:rPr lang="en-US" sz="1200" dirty="0">
                <a:solidFill>
                  <a:srgbClr val="FF0000"/>
                </a:solidFill>
                <a:latin typeface="Consolas" panose="020B0609020204030204" pitchFamily="49" charset="0"/>
              </a:rPr>
              <a:t>	</a:t>
            </a:r>
            <a:r>
              <a:rPr lang="en-US" sz="1200" b="1" dirty="0">
                <a:solidFill>
                  <a:srgbClr val="FF0000"/>
                </a:solidFill>
                <a:latin typeface="Consolas" panose="020B0609020204030204" pitchFamily="49" charset="0"/>
              </a:rPr>
              <a:t>void </a:t>
            </a:r>
            <a:r>
              <a:rPr lang="en-US" sz="1200" b="1" dirty="0" err="1">
                <a:solidFill>
                  <a:srgbClr val="FF0000"/>
                </a:solidFill>
                <a:latin typeface="Consolas" panose="020B0609020204030204" pitchFamily="49" charset="0"/>
              </a:rPr>
              <a:t>setLen</a:t>
            </a:r>
            <a:r>
              <a:rPr lang="en-US" sz="1200" b="1" dirty="0">
                <a:solidFill>
                  <a:srgbClr val="FF0000"/>
                </a:solidFill>
                <a:latin typeface="Consolas" panose="020B0609020204030204" pitchFamily="49" charset="0"/>
              </a:rPr>
              <a:t>(int x)</a:t>
            </a:r>
            <a:r>
              <a:rPr lang="en-US" sz="1200" dirty="0">
                <a:solidFill>
                  <a:srgbClr val="FF0000"/>
                </a:solidFill>
                <a:latin typeface="Consolas" panose="020B0609020204030204" pitchFamily="49" charset="0"/>
              </a:rPr>
              <a:t> {    // this is a method belonging to the class Rect.  </a:t>
            </a:r>
          </a:p>
          <a:p>
            <a:pPr marL="0" indent="0">
              <a:spcBef>
                <a:spcPts val="100"/>
              </a:spcBef>
              <a:buNone/>
            </a:pPr>
            <a:r>
              <a:rPr lang="en-US" sz="1200" dirty="0">
                <a:solidFill>
                  <a:srgbClr val="FF0000"/>
                </a:solidFill>
                <a:latin typeface="Consolas" panose="020B0609020204030204" pitchFamily="49" charset="0"/>
              </a:rPr>
              <a:t>		length = x;</a:t>
            </a:r>
          </a:p>
          <a:p>
            <a:pPr marL="0" indent="0">
              <a:spcBef>
                <a:spcPts val="100"/>
              </a:spcBef>
              <a:buNone/>
            </a:pPr>
            <a:r>
              <a:rPr lang="en-US" sz="1200" dirty="0">
                <a:solidFill>
                  <a:srgbClr val="FF0000"/>
                </a:solidFill>
                <a:latin typeface="Consolas" panose="020B0609020204030204" pitchFamily="49" charset="0"/>
              </a:rPr>
              <a:t>		area = length * width;</a:t>
            </a:r>
          </a:p>
          <a:p>
            <a:pPr marL="0" indent="0">
              <a:spcBef>
                <a:spcPts val="100"/>
              </a:spcBef>
              <a:buNone/>
            </a:pPr>
            <a:r>
              <a:rPr lang="en-US" sz="1200" dirty="0">
                <a:solidFill>
                  <a:srgbClr val="FF0000"/>
                </a:solidFill>
                <a:latin typeface="Consolas" panose="020B0609020204030204" pitchFamily="49" charset="0"/>
              </a:rPr>
              <a:t>	} //</a:t>
            </a:r>
            <a:r>
              <a:rPr lang="en-US" sz="1200" dirty="0" err="1">
                <a:solidFill>
                  <a:srgbClr val="FF0000"/>
                </a:solidFill>
                <a:latin typeface="Consolas" panose="020B0609020204030204" pitchFamily="49" charset="0"/>
              </a:rPr>
              <a:t>setLen</a:t>
            </a:r>
            <a:endParaRPr lang="en-US" sz="1200" dirty="0">
              <a:solidFill>
                <a:srgbClr val="FF0000"/>
              </a:solidFill>
              <a:latin typeface="Consolas" panose="020B0609020204030204" pitchFamily="49" charset="0"/>
            </a:endParaRPr>
          </a:p>
          <a:p>
            <a:pPr marL="0" indent="0">
              <a:spcBef>
                <a:spcPts val="100"/>
              </a:spcBef>
              <a:buNone/>
            </a:pPr>
            <a:r>
              <a:rPr lang="en-US" sz="1200" dirty="0">
                <a:solidFill>
                  <a:srgbClr val="FF0000"/>
                </a:solidFill>
                <a:latin typeface="Consolas" panose="020B0609020204030204" pitchFamily="49" charset="0"/>
              </a:rPr>
              <a:t>		</a:t>
            </a:r>
          </a:p>
          <a:p>
            <a:pPr marL="0" indent="0">
              <a:spcBef>
                <a:spcPts val="100"/>
              </a:spcBef>
              <a:buNone/>
            </a:pPr>
            <a:r>
              <a:rPr lang="en-US" sz="1200" dirty="0">
                <a:solidFill>
                  <a:srgbClr val="FF0000"/>
                </a:solidFill>
                <a:latin typeface="Consolas" panose="020B0609020204030204" pitchFamily="49" charset="0"/>
              </a:rPr>
              <a:t>	</a:t>
            </a:r>
            <a:r>
              <a:rPr lang="en-US" sz="1200" b="1" dirty="0">
                <a:solidFill>
                  <a:srgbClr val="FF0000"/>
                </a:solidFill>
                <a:latin typeface="Consolas" panose="020B0609020204030204" pitchFamily="49" charset="0"/>
              </a:rPr>
              <a:t>int </a:t>
            </a:r>
            <a:r>
              <a:rPr lang="en-US" sz="1200" b="1" dirty="0" err="1">
                <a:solidFill>
                  <a:srgbClr val="FF0000"/>
                </a:solidFill>
                <a:latin typeface="Consolas" panose="020B0609020204030204" pitchFamily="49" charset="0"/>
              </a:rPr>
              <a:t>getLen</a:t>
            </a:r>
            <a:r>
              <a:rPr lang="en-US" sz="1200" b="1" dirty="0">
                <a:solidFill>
                  <a:srgbClr val="FF0000"/>
                </a:solidFill>
                <a:latin typeface="Consolas" panose="020B0609020204030204" pitchFamily="49" charset="0"/>
              </a:rPr>
              <a:t>() </a:t>
            </a:r>
            <a:r>
              <a:rPr lang="en-US" sz="1200" dirty="0">
                <a:solidFill>
                  <a:srgbClr val="FF0000"/>
                </a:solidFill>
                <a:latin typeface="Consolas" panose="020B0609020204030204" pitchFamily="49" charset="0"/>
              </a:rPr>
              <a:t>{  //Notice: no input parameters!</a:t>
            </a:r>
          </a:p>
          <a:p>
            <a:pPr marL="0" indent="0">
              <a:spcBef>
                <a:spcPts val="100"/>
              </a:spcBef>
              <a:buNone/>
            </a:pPr>
            <a:r>
              <a:rPr lang="en-US" sz="1200" dirty="0">
                <a:solidFill>
                  <a:srgbClr val="FF0000"/>
                </a:solidFill>
                <a:latin typeface="Consolas" panose="020B0609020204030204" pitchFamily="49" charset="0"/>
              </a:rPr>
              <a:t>		return length;</a:t>
            </a:r>
          </a:p>
          <a:p>
            <a:pPr marL="0" indent="0">
              <a:spcBef>
                <a:spcPts val="100"/>
              </a:spcBef>
              <a:buNone/>
            </a:pPr>
            <a:r>
              <a:rPr lang="en-US" sz="1200" dirty="0">
                <a:solidFill>
                  <a:srgbClr val="FF0000"/>
                </a:solidFill>
                <a:latin typeface="Consolas" panose="020B0609020204030204" pitchFamily="49" charset="0"/>
              </a:rPr>
              <a:t>	} //</a:t>
            </a:r>
            <a:r>
              <a:rPr lang="en-US" sz="1200" dirty="0" err="1">
                <a:solidFill>
                  <a:srgbClr val="FF0000"/>
                </a:solidFill>
                <a:latin typeface="Consolas" panose="020B0609020204030204" pitchFamily="49" charset="0"/>
              </a:rPr>
              <a:t>getLen</a:t>
            </a:r>
            <a:endParaRPr lang="en-US" sz="1200" dirty="0">
              <a:solidFill>
                <a:srgbClr val="FF0000"/>
              </a:solidFill>
              <a:latin typeface="Consolas" panose="020B0609020204030204" pitchFamily="49" charset="0"/>
            </a:endParaRPr>
          </a:p>
          <a:p>
            <a:pPr marL="0" indent="0">
              <a:spcBef>
                <a:spcPts val="100"/>
              </a:spcBef>
              <a:buNone/>
            </a:pPr>
            <a:r>
              <a:rPr lang="en-US" sz="1200" dirty="0">
                <a:solidFill>
                  <a:srgbClr val="FF0000"/>
                </a:solidFill>
                <a:latin typeface="Consolas" panose="020B0609020204030204" pitchFamily="49" charset="0"/>
              </a:rPr>
              <a:t>		</a:t>
            </a:r>
          </a:p>
          <a:p>
            <a:pPr marL="0" indent="0">
              <a:spcBef>
                <a:spcPts val="100"/>
              </a:spcBef>
              <a:buNone/>
            </a:pPr>
            <a:r>
              <a:rPr lang="en-US" sz="1200" dirty="0">
                <a:solidFill>
                  <a:srgbClr val="FF0000"/>
                </a:solidFill>
                <a:latin typeface="Consolas" panose="020B0609020204030204" pitchFamily="49" charset="0"/>
              </a:rPr>
              <a:t>	</a:t>
            </a:r>
            <a:r>
              <a:rPr lang="en-US" sz="1200" b="1" dirty="0">
                <a:solidFill>
                  <a:srgbClr val="FF0000"/>
                </a:solidFill>
                <a:latin typeface="Consolas" panose="020B0609020204030204" pitchFamily="49" charset="0"/>
              </a:rPr>
              <a:t>int </a:t>
            </a:r>
            <a:r>
              <a:rPr lang="en-US" sz="1200" b="1" dirty="0" err="1">
                <a:solidFill>
                  <a:srgbClr val="FF0000"/>
                </a:solidFill>
                <a:latin typeface="Consolas" panose="020B0609020204030204" pitchFamily="49" charset="0"/>
              </a:rPr>
              <a:t>getArea</a:t>
            </a:r>
            <a:r>
              <a:rPr lang="en-US" sz="1200" b="1" dirty="0">
                <a:solidFill>
                  <a:srgbClr val="FF0000"/>
                </a:solidFill>
                <a:latin typeface="Consolas" panose="020B0609020204030204" pitchFamily="49" charset="0"/>
              </a:rPr>
              <a:t>() </a:t>
            </a:r>
            <a:r>
              <a:rPr lang="en-US" sz="1200" dirty="0">
                <a:solidFill>
                  <a:srgbClr val="FF0000"/>
                </a:solidFill>
                <a:latin typeface="Consolas" panose="020B0609020204030204" pitchFamily="49" charset="0"/>
              </a:rPr>
              <a:t>{</a:t>
            </a:r>
          </a:p>
          <a:p>
            <a:pPr marL="0" indent="0">
              <a:spcBef>
                <a:spcPts val="100"/>
              </a:spcBef>
              <a:buNone/>
            </a:pPr>
            <a:r>
              <a:rPr lang="en-US" sz="1200" dirty="0">
                <a:solidFill>
                  <a:srgbClr val="FF0000"/>
                </a:solidFill>
                <a:latin typeface="Consolas" panose="020B0609020204030204" pitchFamily="49" charset="0"/>
              </a:rPr>
              <a:t>		return area;</a:t>
            </a:r>
          </a:p>
          <a:p>
            <a:pPr marL="0" indent="0">
              <a:spcBef>
                <a:spcPts val="100"/>
              </a:spcBef>
              <a:buNone/>
            </a:pPr>
            <a:r>
              <a:rPr lang="en-US" sz="1200" dirty="0">
                <a:solidFill>
                  <a:srgbClr val="FF0000"/>
                </a:solidFill>
                <a:latin typeface="Consolas" panose="020B0609020204030204" pitchFamily="49" charset="0"/>
              </a:rPr>
              <a:t>	} //</a:t>
            </a:r>
            <a:r>
              <a:rPr lang="en-US" sz="1200" dirty="0" err="1">
                <a:solidFill>
                  <a:srgbClr val="FF0000"/>
                </a:solidFill>
                <a:latin typeface="Consolas" panose="020B0609020204030204" pitchFamily="49" charset="0"/>
              </a:rPr>
              <a:t>getArea</a:t>
            </a:r>
            <a:endParaRPr lang="en-US" sz="1200" dirty="0">
              <a:solidFill>
                <a:srgbClr val="FF0000"/>
              </a:solidFill>
              <a:latin typeface="Consolas" panose="020B0609020204030204" pitchFamily="49" charset="0"/>
            </a:endParaRPr>
          </a:p>
          <a:p>
            <a:pPr marL="0" indent="0">
              <a:spcBef>
                <a:spcPts val="100"/>
              </a:spcBef>
              <a:buNone/>
            </a:pPr>
            <a:r>
              <a:rPr lang="en-US" sz="1200" dirty="0">
                <a:solidFill>
                  <a:srgbClr val="FF0000"/>
                </a:solidFill>
                <a:latin typeface="Consolas" panose="020B0609020204030204" pitchFamily="49" charset="0"/>
              </a:rPr>
              <a:t>}; //</a:t>
            </a:r>
            <a:r>
              <a:rPr lang="en-US" sz="1200" dirty="0" err="1">
                <a:solidFill>
                  <a:srgbClr val="FF0000"/>
                </a:solidFill>
                <a:latin typeface="Consolas" panose="020B0609020204030204" pitchFamily="49" charset="0"/>
              </a:rPr>
              <a:t>Rect</a:t>
            </a:r>
            <a:r>
              <a:rPr lang="en-US" sz="1200" dirty="0">
                <a:solidFill>
                  <a:srgbClr val="FF0000"/>
                </a:solidFill>
                <a:latin typeface="Consolas" panose="020B0609020204030204" pitchFamily="49" charset="0"/>
              </a:rPr>
              <a:t> </a:t>
            </a:r>
          </a:p>
        </p:txBody>
      </p:sp>
      <p:sp>
        <p:nvSpPr>
          <p:cNvPr id="4" name="Content Placeholder 2"/>
          <p:cNvSpPr txBox="1">
            <a:spLocks/>
          </p:cNvSpPr>
          <p:nvPr/>
        </p:nvSpPr>
        <p:spPr>
          <a:xfrm>
            <a:off x="8178468" y="4081495"/>
            <a:ext cx="4013532" cy="2023884"/>
          </a:xfrm>
          <a:prstGeom prst="rect">
            <a:avLst/>
          </a:prstGeom>
          <a:solidFill>
            <a:schemeClr val="bg2"/>
          </a:solidFill>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marL="0" indent="0">
              <a:spcBef>
                <a:spcPts val="0"/>
              </a:spcBef>
              <a:buFont typeface="Wingdings 3" charset="2"/>
              <a:buNone/>
            </a:pPr>
            <a:r>
              <a:rPr lang="en-US" sz="1600" dirty="0" err="1">
                <a:solidFill>
                  <a:srgbClr val="FF0000"/>
                </a:solidFill>
              </a:rPr>
              <a:t>int</a:t>
            </a:r>
            <a:r>
              <a:rPr lang="en-US" sz="1600" dirty="0">
                <a:solidFill>
                  <a:srgbClr val="FF0000"/>
                </a:solidFill>
              </a:rPr>
              <a:t> main() {</a:t>
            </a:r>
          </a:p>
          <a:p>
            <a:pPr marL="400050" lvl="1" indent="0">
              <a:spcBef>
                <a:spcPts val="0"/>
              </a:spcBef>
              <a:buFont typeface="Wingdings 3" charset="2"/>
              <a:buNone/>
            </a:pPr>
            <a:r>
              <a:rPr lang="en-US" dirty="0" err="1">
                <a:solidFill>
                  <a:srgbClr val="FF0000"/>
                </a:solidFill>
              </a:rPr>
              <a:t>Rect</a:t>
            </a:r>
            <a:r>
              <a:rPr lang="en-US" dirty="0">
                <a:solidFill>
                  <a:srgbClr val="FF0000"/>
                </a:solidFill>
              </a:rPr>
              <a:t> r;   // constructor happens</a:t>
            </a:r>
          </a:p>
          <a:p>
            <a:pPr marL="400050" lvl="1" indent="0">
              <a:spcBef>
                <a:spcPts val="0"/>
              </a:spcBef>
              <a:buFont typeface="Wingdings 3" charset="2"/>
              <a:buNone/>
            </a:pPr>
            <a:r>
              <a:rPr lang="en-US" dirty="0" err="1">
                <a:solidFill>
                  <a:srgbClr val="FF0000"/>
                </a:solidFill>
              </a:rPr>
              <a:t>r.setLen</a:t>
            </a:r>
            <a:r>
              <a:rPr lang="en-US" dirty="0">
                <a:solidFill>
                  <a:srgbClr val="FF0000"/>
                </a:solidFill>
              </a:rPr>
              <a:t>(2);</a:t>
            </a:r>
          </a:p>
          <a:p>
            <a:pPr marL="400050" lvl="1" indent="0">
              <a:spcBef>
                <a:spcPts val="0"/>
              </a:spcBef>
              <a:buFont typeface="Wingdings 3" charset="2"/>
              <a:buNone/>
            </a:pPr>
            <a:r>
              <a:rPr lang="en-US" dirty="0" err="1">
                <a:solidFill>
                  <a:srgbClr val="FF0000"/>
                </a:solidFill>
              </a:rPr>
              <a:t>cout</a:t>
            </a:r>
            <a:r>
              <a:rPr lang="en-US" dirty="0">
                <a:solidFill>
                  <a:srgbClr val="FF0000"/>
                </a:solidFill>
              </a:rPr>
              <a:t> &lt;&lt; </a:t>
            </a:r>
            <a:r>
              <a:rPr lang="en-US" dirty="0" err="1">
                <a:solidFill>
                  <a:srgbClr val="FF0000"/>
                </a:solidFill>
              </a:rPr>
              <a:t>r.getLen</a:t>
            </a:r>
            <a:r>
              <a:rPr lang="en-US" dirty="0">
                <a:solidFill>
                  <a:srgbClr val="FF0000"/>
                </a:solidFill>
              </a:rPr>
              <a:t>() &lt;&lt; </a:t>
            </a:r>
            <a:r>
              <a:rPr lang="en-US" dirty="0" err="1">
                <a:solidFill>
                  <a:srgbClr val="FF0000"/>
                </a:solidFill>
              </a:rPr>
              <a:t>endl</a:t>
            </a:r>
            <a:r>
              <a:rPr lang="en-US" dirty="0">
                <a:solidFill>
                  <a:srgbClr val="FF0000"/>
                </a:solidFill>
              </a:rPr>
              <a:t>;</a:t>
            </a:r>
          </a:p>
          <a:p>
            <a:pPr marL="400050" lvl="1" indent="0">
              <a:spcBef>
                <a:spcPts val="0"/>
              </a:spcBef>
              <a:buFont typeface="Wingdings 3" charset="2"/>
              <a:buNone/>
            </a:pPr>
            <a:r>
              <a:rPr lang="en-US" dirty="0" err="1">
                <a:solidFill>
                  <a:srgbClr val="FF0000"/>
                </a:solidFill>
              </a:rPr>
              <a:t>cout</a:t>
            </a:r>
            <a:r>
              <a:rPr lang="en-US" dirty="0">
                <a:solidFill>
                  <a:srgbClr val="FF0000"/>
                </a:solidFill>
              </a:rPr>
              <a:t> &lt;&lt; </a:t>
            </a:r>
            <a:r>
              <a:rPr lang="en-US" dirty="0" err="1">
                <a:solidFill>
                  <a:srgbClr val="FF0000"/>
                </a:solidFill>
              </a:rPr>
              <a:t>r.getArea</a:t>
            </a:r>
            <a:r>
              <a:rPr lang="en-US" dirty="0">
                <a:solidFill>
                  <a:srgbClr val="FF0000"/>
                </a:solidFill>
              </a:rPr>
              <a:t>() &lt;&lt; </a:t>
            </a:r>
            <a:r>
              <a:rPr lang="en-US" dirty="0" err="1">
                <a:solidFill>
                  <a:srgbClr val="FF0000"/>
                </a:solidFill>
              </a:rPr>
              <a:t>endl</a:t>
            </a:r>
            <a:r>
              <a:rPr lang="en-US" dirty="0">
                <a:solidFill>
                  <a:srgbClr val="FF0000"/>
                </a:solidFill>
              </a:rPr>
              <a:t>;</a:t>
            </a:r>
          </a:p>
          <a:p>
            <a:pPr marL="400050" lvl="1" indent="0">
              <a:spcBef>
                <a:spcPts val="0"/>
              </a:spcBef>
              <a:buFont typeface="Wingdings 3" charset="2"/>
              <a:buNone/>
            </a:pPr>
            <a:r>
              <a:rPr lang="en-US" dirty="0">
                <a:solidFill>
                  <a:srgbClr val="FF0000"/>
                </a:solidFill>
              </a:rPr>
              <a:t>return 0;</a:t>
            </a:r>
          </a:p>
          <a:p>
            <a:pPr marL="0" indent="0">
              <a:spcBef>
                <a:spcPts val="0"/>
              </a:spcBef>
              <a:buFont typeface="Wingdings 3" charset="2"/>
              <a:buNone/>
            </a:pPr>
            <a:r>
              <a:rPr lang="en-US" sz="1600" dirty="0">
                <a:solidFill>
                  <a:srgbClr val="FF0000"/>
                </a:solidFill>
              </a:rPr>
              <a:t>} //main</a:t>
            </a:r>
          </a:p>
        </p:txBody>
      </p:sp>
      <p:sp>
        <p:nvSpPr>
          <p:cNvPr id="2" name="Title 1"/>
          <p:cNvSpPr>
            <a:spLocks noGrp="1"/>
          </p:cNvSpPr>
          <p:nvPr>
            <p:ph type="title"/>
          </p:nvPr>
        </p:nvSpPr>
        <p:spPr>
          <a:xfrm>
            <a:off x="142613" y="91638"/>
            <a:ext cx="1967349" cy="2592839"/>
          </a:xfrm>
          <a:solidFill>
            <a:schemeClr val="bg1">
              <a:lumMod val="95000"/>
            </a:schemeClr>
          </a:solidFill>
          <a:ln>
            <a:solidFill>
              <a:schemeClr val="tx2"/>
            </a:solidFill>
          </a:ln>
        </p:spPr>
        <p:txBody>
          <a:bodyPr>
            <a:normAutofit/>
          </a:bodyPr>
          <a:lstStyle/>
          <a:p>
            <a:r>
              <a:rPr lang="en-US" dirty="0"/>
              <a:t>Classes:</a:t>
            </a:r>
            <a:br>
              <a:rPr lang="en-US" dirty="0"/>
            </a:br>
            <a:r>
              <a:rPr lang="en-US" sz="2700" i="1" dirty="0"/>
              <a:t>Example</a:t>
            </a:r>
            <a:br>
              <a:rPr lang="en-US" sz="2700" i="1" dirty="0"/>
            </a:br>
            <a:br>
              <a:rPr lang="en-US" sz="2700" i="1" dirty="0"/>
            </a:br>
            <a:br>
              <a:rPr lang="en-US" sz="3100" i="1" dirty="0">
                <a:solidFill>
                  <a:schemeClr val="tx1"/>
                </a:solidFill>
              </a:rPr>
            </a:br>
            <a:endParaRPr lang="en-US" i="1" dirty="0">
              <a:solidFill>
                <a:schemeClr val="tx1"/>
              </a:solidFill>
            </a:endParaRPr>
          </a:p>
        </p:txBody>
      </p:sp>
      <p:sp>
        <p:nvSpPr>
          <p:cNvPr id="5" name="Title 1">
            <a:extLst>
              <a:ext uri="{FF2B5EF4-FFF2-40B4-BE49-F238E27FC236}">
                <a16:creationId xmlns:a16="http://schemas.microsoft.com/office/drawing/2014/main" id="{EF790432-9458-4537-8A98-5D1983998169}"/>
              </a:ext>
            </a:extLst>
          </p:cNvPr>
          <p:cNvSpPr txBox="1">
            <a:spLocks/>
          </p:cNvSpPr>
          <p:nvPr/>
        </p:nvSpPr>
        <p:spPr>
          <a:xfrm>
            <a:off x="23629" y="54854"/>
            <a:ext cx="2205318" cy="6766362"/>
          </a:xfrm>
          <a:prstGeom prst="rect">
            <a:avLst/>
          </a:prstGeom>
          <a:solidFill>
            <a:schemeClr val="accent4">
              <a:lumMod val="40000"/>
              <a:lumOff val="60000"/>
            </a:schemeClr>
          </a:solidFill>
          <a:ln w="76200">
            <a:solidFill>
              <a:schemeClr val="accent2"/>
            </a:solidFill>
          </a:ln>
          <a:effectLst/>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b="1" dirty="0"/>
              <a:t>Classes:</a:t>
            </a:r>
            <a:br>
              <a:rPr lang="en-US" dirty="0"/>
            </a:br>
            <a:r>
              <a:rPr lang="en-US" sz="2700" i="1" dirty="0"/>
              <a:t>Example </a:t>
            </a:r>
            <a:br>
              <a:rPr lang="en-US" sz="2700" i="1" dirty="0"/>
            </a:br>
            <a:r>
              <a:rPr lang="en-US" sz="2700" i="1" dirty="0"/>
              <a:t>(this should look a lot like JAVA</a:t>
            </a:r>
            <a:br>
              <a:rPr lang="en-US" sz="2700" i="1" dirty="0"/>
            </a:br>
            <a:r>
              <a:rPr lang="en-US" sz="2700" i="1" dirty="0"/>
              <a:t>-NOTE – it’s </a:t>
            </a:r>
            <a:r>
              <a:rPr lang="en-US" sz="2700" b="1" i="1" dirty="0"/>
              <a:t>not</a:t>
            </a:r>
            <a:r>
              <a:rPr lang="en-US" sz="2700" i="1" dirty="0"/>
              <a:t> how we’re going to format our classes in this class !!!</a:t>
            </a:r>
            <a:br>
              <a:rPr lang="en-US" sz="2700" i="1" dirty="0"/>
            </a:br>
            <a:br>
              <a:rPr lang="en-US" sz="2700" i="1" dirty="0"/>
            </a:br>
            <a:br>
              <a:rPr lang="en-US" sz="3100" i="1" dirty="0"/>
            </a:br>
            <a:endParaRPr lang="en-US" i="1" dirty="0"/>
          </a:p>
        </p:txBody>
      </p:sp>
    </p:spTree>
    <p:extLst>
      <p:ext uri="{BB962C8B-B14F-4D97-AF65-F5344CB8AC3E}">
        <p14:creationId xmlns:p14="http://schemas.microsoft.com/office/powerpoint/2010/main" val="9847752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500"/>
                                        <p:tgtEl>
                                          <p:spTgt spid="3">
                                            <p:txEl>
                                              <p:pRg st="6" end="6"/>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3">
                                            <p:txEl>
                                              <p:pRg st="7" end="7"/>
                                            </p:txEl>
                                          </p:spTgt>
                                        </p:tgtEl>
                                        <p:attrNameLst>
                                          <p:attrName>style.visibility</p:attrName>
                                        </p:attrNameLst>
                                      </p:cBhvr>
                                      <p:to>
                                        <p:strVal val="visible"/>
                                      </p:to>
                                    </p:set>
                                    <p:animEffect transition="in" filter="fade">
                                      <p:cBhvr>
                                        <p:cTn id="10" dur="500"/>
                                        <p:tgtEl>
                                          <p:spTgt spid="3">
                                            <p:txEl>
                                              <p:pRg st="7" end="7"/>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9" end="9"/>
                                            </p:txEl>
                                          </p:spTgt>
                                        </p:tgtEl>
                                        <p:attrNameLst>
                                          <p:attrName>style.visibility</p:attrName>
                                        </p:attrNameLst>
                                      </p:cBhvr>
                                      <p:to>
                                        <p:strVal val="visible"/>
                                      </p:to>
                                    </p:set>
                                    <p:animEffect transition="in" filter="fade">
                                      <p:cBhvr>
                                        <p:cTn id="13" dur="500"/>
                                        <p:tgtEl>
                                          <p:spTgt spid="3">
                                            <p:txEl>
                                              <p:pRg st="9" end="9"/>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10" end="10"/>
                                            </p:txEl>
                                          </p:spTgt>
                                        </p:tgtEl>
                                        <p:attrNameLst>
                                          <p:attrName>style.visibility</p:attrName>
                                        </p:attrNameLst>
                                      </p:cBhvr>
                                      <p:to>
                                        <p:strVal val="visible"/>
                                      </p:to>
                                    </p:set>
                                    <p:animEffect transition="in" filter="fade">
                                      <p:cBhvr>
                                        <p:cTn id="16" dur="500"/>
                                        <p:tgtEl>
                                          <p:spTgt spid="3">
                                            <p:txEl>
                                              <p:pRg st="10" end="10"/>
                                            </p:txEl>
                                          </p:spTgt>
                                        </p:tgtEl>
                                      </p:cBhvr>
                                    </p:animEffect>
                                  </p:childTnLst>
                                </p:cTn>
                              </p:par>
                              <p:par>
                                <p:cTn id="17" presetID="10" presetClass="entr" presetSubtype="0" fill="hold" nodeType="withEffect">
                                  <p:stCondLst>
                                    <p:cond delay="0"/>
                                  </p:stCondLst>
                                  <p:childTnLst>
                                    <p:set>
                                      <p:cBhvr>
                                        <p:cTn id="18" dur="1" fill="hold">
                                          <p:stCondLst>
                                            <p:cond delay="0"/>
                                          </p:stCondLst>
                                        </p:cTn>
                                        <p:tgtEl>
                                          <p:spTgt spid="3">
                                            <p:txEl>
                                              <p:pRg st="11" end="11"/>
                                            </p:txEl>
                                          </p:spTgt>
                                        </p:tgtEl>
                                        <p:attrNameLst>
                                          <p:attrName>style.visibility</p:attrName>
                                        </p:attrNameLst>
                                      </p:cBhvr>
                                      <p:to>
                                        <p:strVal val="visible"/>
                                      </p:to>
                                    </p:set>
                                    <p:animEffect transition="in" filter="fade">
                                      <p:cBhvr>
                                        <p:cTn id="19" dur="500"/>
                                        <p:tgtEl>
                                          <p:spTgt spid="3">
                                            <p:txEl>
                                              <p:pRg st="11" end="11"/>
                                            </p:txEl>
                                          </p:spTgt>
                                        </p:tgtEl>
                                      </p:cBhvr>
                                    </p:animEffect>
                                  </p:childTnLst>
                                </p:cTn>
                              </p:par>
                              <p:par>
                                <p:cTn id="20" presetID="10" presetClass="entr" presetSubtype="0" fill="hold" nodeType="withEffect">
                                  <p:stCondLst>
                                    <p:cond delay="0"/>
                                  </p:stCondLst>
                                  <p:childTnLst>
                                    <p:set>
                                      <p:cBhvr>
                                        <p:cTn id="21" dur="1" fill="hold">
                                          <p:stCondLst>
                                            <p:cond delay="0"/>
                                          </p:stCondLst>
                                        </p:cTn>
                                        <p:tgtEl>
                                          <p:spTgt spid="3">
                                            <p:txEl>
                                              <p:pRg st="12" end="12"/>
                                            </p:txEl>
                                          </p:spTgt>
                                        </p:tgtEl>
                                        <p:attrNameLst>
                                          <p:attrName>style.visibility</p:attrName>
                                        </p:attrNameLst>
                                      </p:cBhvr>
                                      <p:to>
                                        <p:strVal val="visible"/>
                                      </p:to>
                                    </p:set>
                                    <p:animEffect transition="in" filter="fade">
                                      <p:cBhvr>
                                        <p:cTn id="22" dur="500"/>
                                        <p:tgtEl>
                                          <p:spTgt spid="3">
                                            <p:txEl>
                                              <p:pRg st="12" end="12"/>
                                            </p:txEl>
                                          </p:spTgt>
                                        </p:tgtEl>
                                      </p:cBhvr>
                                    </p:animEffect>
                                  </p:childTnLst>
                                </p:cTn>
                              </p:par>
                              <p:par>
                                <p:cTn id="23" presetID="10" presetClass="entr" presetSubtype="0" fill="hold" nodeType="withEffect">
                                  <p:stCondLst>
                                    <p:cond delay="0"/>
                                  </p:stCondLst>
                                  <p:childTnLst>
                                    <p:set>
                                      <p:cBhvr>
                                        <p:cTn id="24" dur="1" fill="hold">
                                          <p:stCondLst>
                                            <p:cond delay="0"/>
                                          </p:stCondLst>
                                        </p:cTn>
                                        <p:tgtEl>
                                          <p:spTgt spid="3">
                                            <p:txEl>
                                              <p:pRg st="13" end="13"/>
                                            </p:txEl>
                                          </p:spTgt>
                                        </p:tgtEl>
                                        <p:attrNameLst>
                                          <p:attrName>style.visibility</p:attrName>
                                        </p:attrNameLst>
                                      </p:cBhvr>
                                      <p:to>
                                        <p:strVal val="visible"/>
                                      </p:to>
                                    </p:set>
                                    <p:animEffect transition="in" filter="fade">
                                      <p:cBhvr>
                                        <p:cTn id="25" dur="500"/>
                                        <p:tgtEl>
                                          <p:spTgt spid="3">
                                            <p:txEl>
                                              <p:pRg st="13" end="13"/>
                                            </p:txEl>
                                          </p:spTgt>
                                        </p:tgtEl>
                                      </p:cBhvr>
                                    </p:animEffect>
                                  </p:childTnLst>
                                </p:cTn>
                              </p:par>
                              <p:par>
                                <p:cTn id="26" presetID="10" presetClass="entr" presetSubtype="0" fill="hold" nodeType="withEffect">
                                  <p:stCondLst>
                                    <p:cond delay="0"/>
                                  </p:stCondLst>
                                  <p:childTnLst>
                                    <p:set>
                                      <p:cBhvr>
                                        <p:cTn id="27" dur="1" fill="hold">
                                          <p:stCondLst>
                                            <p:cond delay="0"/>
                                          </p:stCondLst>
                                        </p:cTn>
                                        <p:tgtEl>
                                          <p:spTgt spid="3">
                                            <p:txEl>
                                              <p:pRg st="14" end="14"/>
                                            </p:txEl>
                                          </p:spTgt>
                                        </p:tgtEl>
                                        <p:attrNameLst>
                                          <p:attrName>style.visibility</p:attrName>
                                        </p:attrNameLst>
                                      </p:cBhvr>
                                      <p:to>
                                        <p:strVal val="visible"/>
                                      </p:to>
                                    </p:set>
                                    <p:animEffect transition="in" filter="fade">
                                      <p:cBhvr>
                                        <p:cTn id="28" dur="500"/>
                                        <p:tgtEl>
                                          <p:spTgt spid="3">
                                            <p:txEl>
                                              <p:pRg st="14" end="14"/>
                                            </p:txEl>
                                          </p:spTgt>
                                        </p:tgtEl>
                                      </p:cBhvr>
                                    </p:animEffect>
                                  </p:childTnLst>
                                </p:cTn>
                              </p:par>
                              <p:par>
                                <p:cTn id="29" presetID="10" presetClass="entr" presetSubtype="0" fill="hold" nodeType="withEffect">
                                  <p:stCondLst>
                                    <p:cond delay="0"/>
                                  </p:stCondLst>
                                  <p:childTnLst>
                                    <p:set>
                                      <p:cBhvr>
                                        <p:cTn id="30" dur="1" fill="hold">
                                          <p:stCondLst>
                                            <p:cond delay="0"/>
                                          </p:stCondLst>
                                        </p:cTn>
                                        <p:tgtEl>
                                          <p:spTgt spid="3">
                                            <p:txEl>
                                              <p:pRg st="15" end="15"/>
                                            </p:txEl>
                                          </p:spTgt>
                                        </p:tgtEl>
                                        <p:attrNameLst>
                                          <p:attrName>style.visibility</p:attrName>
                                        </p:attrNameLst>
                                      </p:cBhvr>
                                      <p:to>
                                        <p:strVal val="visible"/>
                                      </p:to>
                                    </p:set>
                                    <p:animEffect transition="in" filter="fade">
                                      <p:cBhvr>
                                        <p:cTn id="31" dur="500"/>
                                        <p:tgtEl>
                                          <p:spTgt spid="3">
                                            <p:txEl>
                                              <p:pRg st="15" end="15"/>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nodeType="clickEffect">
                                  <p:stCondLst>
                                    <p:cond delay="0"/>
                                  </p:stCondLst>
                                  <p:childTnLst>
                                    <p:set>
                                      <p:cBhvr>
                                        <p:cTn id="35" dur="1" fill="hold">
                                          <p:stCondLst>
                                            <p:cond delay="0"/>
                                          </p:stCondLst>
                                        </p:cTn>
                                        <p:tgtEl>
                                          <p:spTgt spid="3">
                                            <p:txEl>
                                              <p:pRg st="16" end="16"/>
                                            </p:txEl>
                                          </p:spTgt>
                                        </p:tgtEl>
                                        <p:attrNameLst>
                                          <p:attrName>style.visibility</p:attrName>
                                        </p:attrNameLst>
                                      </p:cBhvr>
                                      <p:to>
                                        <p:strVal val="visible"/>
                                      </p:to>
                                    </p:set>
                                    <p:animEffect transition="in" filter="fade">
                                      <p:cBhvr>
                                        <p:cTn id="36" dur="500"/>
                                        <p:tgtEl>
                                          <p:spTgt spid="3">
                                            <p:txEl>
                                              <p:pRg st="16" end="16"/>
                                            </p:txEl>
                                          </p:spTgt>
                                        </p:tgtEl>
                                      </p:cBhvr>
                                    </p:animEffect>
                                  </p:childTnLst>
                                </p:cTn>
                              </p:par>
                              <p:par>
                                <p:cTn id="37" presetID="10" presetClass="entr" presetSubtype="0" fill="hold" nodeType="withEffect">
                                  <p:stCondLst>
                                    <p:cond delay="0"/>
                                  </p:stCondLst>
                                  <p:childTnLst>
                                    <p:set>
                                      <p:cBhvr>
                                        <p:cTn id="38" dur="1" fill="hold">
                                          <p:stCondLst>
                                            <p:cond delay="0"/>
                                          </p:stCondLst>
                                        </p:cTn>
                                        <p:tgtEl>
                                          <p:spTgt spid="3">
                                            <p:txEl>
                                              <p:pRg st="17" end="17"/>
                                            </p:txEl>
                                          </p:spTgt>
                                        </p:tgtEl>
                                        <p:attrNameLst>
                                          <p:attrName>style.visibility</p:attrName>
                                        </p:attrNameLst>
                                      </p:cBhvr>
                                      <p:to>
                                        <p:strVal val="visible"/>
                                      </p:to>
                                    </p:set>
                                    <p:animEffect transition="in" filter="fade">
                                      <p:cBhvr>
                                        <p:cTn id="39" dur="500"/>
                                        <p:tgtEl>
                                          <p:spTgt spid="3">
                                            <p:txEl>
                                              <p:pRg st="17" end="17"/>
                                            </p:txEl>
                                          </p:spTgt>
                                        </p:tgtEl>
                                      </p:cBhvr>
                                    </p:animEffect>
                                  </p:childTnLst>
                                </p:cTn>
                              </p:par>
                              <p:par>
                                <p:cTn id="40" presetID="10" presetClass="entr" presetSubtype="0" fill="hold" nodeType="withEffect">
                                  <p:stCondLst>
                                    <p:cond delay="0"/>
                                  </p:stCondLst>
                                  <p:childTnLst>
                                    <p:set>
                                      <p:cBhvr>
                                        <p:cTn id="41" dur="1" fill="hold">
                                          <p:stCondLst>
                                            <p:cond delay="0"/>
                                          </p:stCondLst>
                                        </p:cTn>
                                        <p:tgtEl>
                                          <p:spTgt spid="3">
                                            <p:txEl>
                                              <p:pRg st="18" end="18"/>
                                            </p:txEl>
                                          </p:spTgt>
                                        </p:tgtEl>
                                        <p:attrNameLst>
                                          <p:attrName>style.visibility</p:attrName>
                                        </p:attrNameLst>
                                      </p:cBhvr>
                                      <p:to>
                                        <p:strVal val="visible"/>
                                      </p:to>
                                    </p:set>
                                    <p:animEffect transition="in" filter="fade">
                                      <p:cBhvr>
                                        <p:cTn id="42" dur="500"/>
                                        <p:tgtEl>
                                          <p:spTgt spid="3">
                                            <p:txEl>
                                              <p:pRg st="18" end="18"/>
                                            </p:txEl>
                                          </p:spTgt>
                                        </p:tgtEl>
                                      </p:cBhvr>
                                    </p:animEffect>
                                  </p:childTnLst>
                                </p:cTn>
                              </p:par>
                              <p:par>
                                <p:cTn id="43" presetID="10" presetClass="entr" presetSubtype="0" fill="hold" nodeType="withEffect">
                                  <p:stCondLst>
                                    <p:cond delay="0"/>
                                  </p:stCondLst>
                                  <p:childTnLst>
                                    <p:set>
                                      <p:cBhvr>
                                        <p:cTn id="44" dur="1" fill="hold">
                                          <p:stCondLst>
                                            <p:cond delay="0"/>
                                          </p:stCondLst>
                                        </p:cTn>
                                        <p:tgtEl>
                                          <p:spTgt spid="3">
                                            <p:txEl>
                                              <p:pRg st="19" end="19"/>
                                            </p:txEl>
                                          </p:spTgt>
                                        </p:tgtEl>
                                        <p:attrNameLst>
                                          <p:attrName>style.visibility</p:attrName>
                                        </p:attrNameLst>
                                      </p:cBhvr>
                                      <p:to>
                                        <p:strVal val="visible"/>
                                      </p:to>
                                    </p:set>
                                    <p:animEffect transition="in" filter="fade">
                                      <p:cBhvr>
                                        <p:cTn id="45" dur="500"/>
                                        <p:tgtEl>
                                          <p:spTgt spid="3">
                                            <p:txEl>
                                              <p:pRg st="19" end="19"/>
                                            </p:txEl>
                                          </p:spTgt>
                                        </p:tgtEl>
                                      </p:cBhvr>
                                    </p:animEffect>
                                  </p:childTnLst>
                                </p:cTn>
                              </p:par>
                              <p:par>
                                <p:cTn id="46" presetID="10" presetClass="entr" presetSubtype="0" fill="hold" nodeType="withEffect">
                                  <p:stCondLst>
                                    <p:cond delay="0"/>
                                  </p:stCondLst>
                                  <p:childTnLst>
                                    <p:set>
                                      <p:cBhvr>
                                        <p:cTn id="47" dur="1" fill="hold">
                                          <p:stCondLst>
                                            <p:cond delay="0"/>
                                          </p:stCondLst>
                                        </p:cTn>
                                        <p:tgtEl>
                                          <p:spTgt spid="3">
                                            <p:txEl>
                                              <p:pRg st="20" end="20"/>
                                            </p:txEl>
                                          </p:spTgt>
                                        </p:tgtEl>
                                        <p:attrNameLst>
                                          <p:attrName>style.visibility</p:attrName>
                                        </p:attrNameLst>
                                      </p:cBhvr>
                                      <p:to>
                                        <p:strVal val="visible"/>
                                      </p:to>
                                    </p:set>
                                    <p:animEffect transition="in" filter="fade">
                                      <p:cBhvr>
                                        <p:cTn id="48" dur="500"/>
                                        <p:tgtEl>
                                          <p:spTgt spid="3">
                                            <p:txEl>
                                              <p:pRg st="20" end="20"/>
                                            </p:txEl>
                                          </p:spTgt>
                                        </p:tgtEl>
                                      </p:cBhvr>
                                    </p:animEffect>
                                  </p:childTnLst>
                                </p:cTn>
                              </p:par>
                              <p:par>
                                <p:cTn id="49" presetID="10" presetClass="entr" presetSubtype="0" fill="hold" nodeType="withEffect">
                                  <p:stCondLst>
                                    <p:cond delay="0"/>
                                  </p:stCondLst>
                                  <p:childTnLst>
                                    <p:set>
                                      <p:cBhvr>
                                        <p:cTn id="50" dur="1" fill="hold">
                                          <p:stCondLst>
                                            <p:cond delay="0"/>
                                          </p:stCondLst>
                                        </p:cTn>
                                        <p:tgtEl>
                                          <p:spTgt spid="3">
                                            <p:txEl>
                                              <p:pRg st="21" end="21"/>
                                            </p:txEl>
                                          </p:spTgt>
                                        </p:tgtEl>
                                        <p:attrNameLst>
                                          <p:attrName>style.visibility</p:attrName>
                                        </p:attrNameLst>
                                      </p:cBhvr>
                                      <p:to>
                                        <p:strVal val="visible"/>
                                      </p:to>
                                    </p:set>
                                    <p:animEffect transition="in" filter="fade">
                                      <p:cBhvr>
                                        <p:cTn id="51" dur="500"/>
                                        <p:tgtEl>
                                          <p:spTgt spid="3">
                                            <p:txEl>
                                              <p:pRg st="21" end="21"/>
                                            </p:txEl>
                                          </p:spTgt>
                                        </p:tgtEl>
                                      </p:cBhvr>
                                    </p:animEffect>
                                  </p:childTnLst>
                                </p:cTn>
                              </p:par>
                              <p:par>
                                <p:cTn id="52" presetID="10" presetClass="entr" presetSubtype="0" fill="hold" nodeType="withEffect">
                                  <p:stCondLst>
                                    <p:cond delay="0"/>
                                  </p:stCondLst>
                                  <p:childTnLst>
                                    <p:set>
                                      <p:cBhvr>
                                        <p:cTn id="53" dur="1" fill="hold">
                                          <p:stCondLst>
                                            <p:cond delay="0"/>
                                          </p:stCondLst>
                                        </p:cTn>
                                        <p:tgtEl>
                                          <p:spTgt spid="3">
                                            <p:txEl>
                                              <p:pRg st="22" end="22"/>
                                            </p:txEl>
                                          </p:spTgt>
                                        </p:tgtEl>
                                        <p:attrNameLst>
                                          <p:attrName>style.visibility</p:attrName>
                                        </p:attrNameLst>
                                      </p:cBhvr>
                                      <p:to>
                                        <p:strVal val="visible"/>
                                      </p:to>
                                    </p:set>
                                    <p:animEffect transition="in" filter="fade">
                                      <p:cBhvr>
                                        <p:cTn id="54" dur="500"/>
                                        <p:tgtEl>
                                          <p:spTgt spid="3">
                                            <p:txEl>
                                              <p:pRg st="22" end="22"/>
                                            </p:txEl>
                                          </p:spTgt>
                                        </p:tgtEl>
                                      </p:cBhvr>
                                    </p:animEffect>
                                  </p:childTnLst>
                                </p:cTn>
                              </p:par>
                              <p:par>
                                <p:cTn id="55" presetID="10" presetClass="entr" presetSubtype="0" fill="hold" nodeType="withEffect">
                                  <p:stCondLst>
                                    <p:cond delay="0"/>
                                  </p:stCondLst>
                                  <p:childTnLst>
                                    <p:set>
                                      <p:cBhvr>
                                        <p:cTn id="56" dur="1" fill="hold">
                                          <p:stCondLst>
                                            <p:cond delay="0"/>
                                          </p:stCondLst>
                                        </p:cTn>
                                        <p:tgtEl>
                                          <p:spTgt spid="3">
                                            <p:txEl>
                                              <p:pRg st="23" end="23"/>
                                            </p:txEl>
                                          </p:spTgt>
                                        </p:tgtEl>
                                        <p:attrNameLst>
                                          <p:attrName>style.visibility</p:attrName>
                                        </p:attrNameLst>
                                      </p:cBhvr>
                                      <p:to>
                                        <p:strVal val="visible"/>
                                      </p:to>
                                    </p:set>
                                    <p:animEffect transition="in" filter="fade">
                                      <p:cBhvr>
                                        <p:cTn id="57" dur="500"/>
                                        <p:tgtEl>
                                          <p:spTgt spid="3">
                                            <p:txEl>
                                              <p:pRg st="23" end="23"/>
                                            </p:txEl>
                                          </p:spTgt>
                                        </p:tgtEl>
                                      </p:cBhvr>
                                    </p:animEffect>
                                  </p:childTnLst>
                                </p:cTn>
                              </p:par>
                              <p:par>
                                <p:cTn id="58" presetID="10" presetClass="entr" presetSubtype="0" fill="hold" nodeType="withEffect">
                                  <p:stCondLst>
                                    <p:cond delay="0"/>
                                  </p:stCondLst>
                                  <p:childTnLst>
                                    <p:set>
                                      <p:cBhvr>
                                        <p:cTn id="59" dur="1" fill="hold">
                                          <p:stCondLst>
                                            <p:cond delay="0"/>
                                          </p:stCondLst>
                                        </p:cTn>
                                        <p:tgtEl>
                                          <p:spTgt spid="3">
                                            <p:txEl>
                                              <p:pRg st="24" end="24"/>
                                            </p:txEl>
                                          </p:spTgt>
                                        </p:tgtEl>
                                        <p:attrNameLst>
                                          <p:attrName>style.visibility</p:attrName>
                                        </p:attrNameLst>
                                      </p:cBhvr>
                                      <p:to>
                                        <p:strVal val="visible"/>
                                      </p:to>
                                    </p:set>
                                    <p:animEffect transition="in" filter="fade">
                                      <p:cBhvr>
                                        <p:cTn id="60" dur="500"/>
                                        <p:tgtEl>
                                          <p:spTgt spid="3">
                                            <p:txEl>
                                              <p:pRg st="24" end="24"/>
                                            </p:txEl>
                                          </p:spTgt>
                                        </p:tgtEl>
                                      </p:cBhvr>
                                    </p:animEffect>
                                  </p:childTnLst>
                                </p:cTn>
                              </p:par>
                              <p:par>
                                <p:cTn id="61" presetID="10" presetClass="entr" presetSubtype="0" fill="hold" nodeType="withEffect">
                                  <p:stCondLst>
                                    <p:cond delay="0"/>
                                  </p:stCondLst>
                                  <p:childTnLst>
                                    <p:set>
                                      <p:cBhvr>
                                        <p:cTn id="62" dur="1" fill="hold">
                                          <p:stCondLst>
                                            <p:cond delay="0"/>
                                          </p:stCondLst>
                                        </p:cTn>
                                        <p:tgtEl>
                                          <p:spTgt spid="3">
                                            <p:txEl>
                                              <p:pRg st="25" end="25"/>
                                            </p:txEl>
                                          </p:spTgt>
                                        </p:tgtEl>
                                        <p:attrNameLst>
                                          <p:attrName>style.visibility</p:attrName>
                                        </p:attrNameLst>
                                      </p:cBhvr>
                                      <p:to>
                                        <p:strVal val="visible"/>
                                      </p:to>
                                    </p:set>
                                    <p:animEffect transition="in" filter="fade">
                                      <p:cBhvr>
                                        <p:cTn id="63" dur="500"/>
                                        <p:tgtEl>
                                          <p:spTgt spid="3">
                                            <p:txEl>
                                              <p:pRg st="25" end="25"/>
                                            </p:txEl>
                                          </p:spTgt>
                                        </p:tgtEl>
                                      </p:cBhvr>
                                    </p:animEffect>
                                  </p:childTnLst>
                                </p:cTn>
                              </p:par>
                              <p:par>
                                <p:cTn id="64" presetID="10" presetClass="entr" presetSubtype="0" fill="hold" nodeType="withEffect">
                                  <p:stCondLst>
                                    <p:cond delay="0"/>
                                  </p:stCondLst>
                                  <p:childTnLst>
                                    <p:set>
                                      <p:cBhvr>
                                        <p:cTn id="65" dur="1" fill="hold">
                                          <p:stCondLst>
                                            <p:cond delay="0"/>
                                          </p:stCondLst>
                                        </p:cTn>
                                        <p:tgtEl>
                                          <p:spTgt spid="3">
                                            <p:txEl>
                                              <p:pRg st="26" end="26"/>
                                            </p:txEl>
                                          </p:spTgt>
                                        </p:tgtEl>
                                        <p:attrNameLst>
                                          <p:attrName>style.visibility</p:attrName>
                                        </p:attrNameLst>
                                      </p:cBhvr>
                                      <p:to>
                                        <p:strVal val="visible"/>
                                      </p:to>
                                    </p:set>
                                    <p:animEffect transition="in" filter="fade">
                                      <p:cBhvr>
                                        <p:cTn id="66" dur="500"/>
                                        <p:tgtEl>
                                          <p:spTgt spid="3">
                                            <p:txEl>
                                              <p:pRg st="26" end="26"/>
                                            </p:txEl>
                                          </p:spTgt>
                                        </p:tgtEl>
                                      </p:cBhvr>
                                    </p:animEffect>
                                  </p:childTnLst>
                                </p:cTn>
                              </p:par>
                              <p:par>
                                <p:cTn id="67" presetID="10" presetClass="entr" presetSubtype="0" fill="hold" nodeType="withEffect">
                                  <p:stCondLst>
                                    <p:cond delay="0"/>
                                  </p:stCondLst>
                                  <p:childTnLst>
                                    <p:set>
                                      <p:cBhvr>
                                        <p:cTn id="68" dur="1" fill="hold">
                                          <p:stCondLst>
                                            <p:cond delay="0"/>
                                          </p:stCondLst>
                                        </p:cTn>
                                        <p:tgtEl>
                                          <p:spTgt spid="3">
                                            <p:txEl>
                                              <p:pRg st="27" end="27"/>
                                            </p:txEl>
                                          </p:spTgt>
                                        </p:tgtEl>
                                        <p:attrNameLst>
                                          <p:attrName>style.visibility</p:attrName>
                                        </p:attrNameLst>
                                      </p:cBhvr>
                                      <p:to>
                                        <p:strVal val="visible"/>
                                      </p:to>
                                    </p:set>
                                    <p:animEffect transition="in" filter="fade">
                                      <p:cBhvr>
                                        <p:cTn id="69" dur="500"/>
                                        <p:tgtEl>
                                          <p:spTgt spid="3">
                                            <p:txEl>
                                              <p:pRg st="27" end="27"/>
                                            </p:txEl>
                                          </p:spTgt>
                                        </p:tgtEl>
                                      </p:cBhvr>
                                    </p:animEffect>
                                  </p:childTnLst>
                                </p:cTn>
                              </p:par>
                            </p:childTnLst>
                          </p:cTn>
                        </p:par>
                      </p:childTnLst>
                    </p:cTn>
                  </p:par>
                  <p:par>
                    <p:cTn id="70" fill="hold">
                      <p:stCondLst>
                        <p:cond delay="indefinite"/>
                      </p:stCondLst>
                      <p:childTnLst>
                        <p:par>
                          <p:cTn id="71" fill="hold">
                            <p:stCondLst>
                              <p:cond delay="0"/>
                            </p:stCondLst>
                            <p:childTnLst>
                              <p:par>
                                <p:cTn id="72" presetID="2" presetClass="entr" presetSubtype="4" fill="hold" nodeType="clickEffect">
                                  <p:stCondLst>
                                    <p:cond delay="0"/>
                                  </p:stCondLst>
                                  <p:childTnLst>
                                    <p:set>
                                      <p:cBhvr>
                                        <p:cTn id="73" dur="1" fill="hold">
                                          <p:stCondLst>
                                            <p:cond delay="0"/>
                                          </p:stCondLst>
                                        </p:cTn>
                                        <p:tgtEl>
                                          <p:spTgt spid="4">
                                            <p:txEl>
                                              <p:pRg st="0" end="0"/>
                                            </p:txEl>
                                          </p:spTgt>
                                        </p:tgtEl>
                                        <p:attrNameLst>
                                          <p:attrName>style.visibility</p:attrName>
                                        </p:attrNameLst>
                                      </p:cBhvr>
                                      <p:to>
                                        <p:strVal val="visible"/>
                                      </p:to>
                                    </p:set>
                                    <p:anim calcmode="lin" valueType="num">
                                      <p:cBhvr additive="base">
                                        <p:cTn id="74"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4">
                                            <p:txEl>
                                              <p:pRg st="0" end="0"/>
                                            </p:txEl>
                                          </p:spTgt>
                                        </p:tgtEl>
                                        <p:attrNameLst>
                                          <p:attrName>ppt_y</p:attrName>
                                        </p:attrNameLst>
                                      </p:cBhvr>
                                      <p:tavLst>
                                        <p:tav tm="0">
                                          <p:val>
                                            <p:strVal val="1+#ppt_h/2"/>
                                          </p:val>
                                        </p:tav>
                                        <p:tav tm="100000">
                                          <p:val>
                                            <p:strVal val="#ppt_y"/>
                                          </p:val>
                                        </p:tav>
                                      </p:tavLst>
                                    </p:anim>
                                  </p:childTnLst>
                                </p:cTn>
                              </p:par>
                              <p:par>
                                <p:cTn id="76" presetID="2" presetClass="entr" presetSubtype="4" fill="hold" nodeType="withEffect">
                                  <p:stCondLst>
                                    <p:cond delay="0"/>
                                  </p:stCondLst>
                                  <p:childTnLst>
                                    <p:set>
                                      <p:cBhvr>
                                        <p:cTn id="77" dur="1" fill="hold">
                                          <p:stCondLst>
                                            <p:cond delay="0"/>
                                          </p:stCondLst>
                                        </p:cTn>
                                        <p:tgtEl>
                                          <p:spTgt spid="4">
                                            <p:txEl>
                                              <p:pRg st="1" end="1"/>
                                            </p:txEl>
                                          </p:spTgt>
                                        </p:tgtEl>
                                        <p:attrNameLst>
                                          <p:attrName>style.visibility</p:attrName>
                                        </p:attrNameLst>
                                      </p:cBhvr>
                                      <p:to>
                                        <p:strVal val="visible"/>
                                      </p:to>
                                    </p:set>
                                    <p:anim calcmode="lin" valueType="num">
                                      <p:cBhvr additive="base">
                                        <p:cTn id="78"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79" dur="500" fill="hold"/>
                                        <p:tgtEl>
                                          <p:spTgt spid="4">
                                            <p:txEl>
                                              <p:pRg st="1" end="1"/>
                                            </p:txEl>
                                          </p:spTgt>
                                        </p:tgtEl>
                                        <p:attrNameLst>
                                          <p:attrName>ppt_y</p:attrName>
                                        </p:attrNameLst>
                                      </p:cBhvr>
                                      <p:tavLst>
                                        <p:tav tm="0">
                                          <p:val>
                                            <p:strVal val="1+#ppt_h/2"/>
                                          </p:val>
                                        </p:tav>
                                        <p:tav tm="100000">
                                          <p:val>
                                            <p:strVal val="#ppt_y"/>
                                          </p:val>
                                        </p:tav>
                                      </p:tavLst>
                                    </p:anim>
                                  </p:childTnLst>
                                </p:cTn>
                              </p:par>
                              <p:par>
                                <p:cTn id="80" presetID="2" presetClass="entr" presetSubtype="4" fill="hold" nodeType="withEffect">
                                  <p:stCondLst>
                                    <p:cond delay="0"/>
                                  </p:stCondLst>
                                  <p:childTnLst>
                                    <p:set>
                                      <p:cBhvr>
                                        <p:cTn id="81" dur="1" fill="hold">
                                          <p:stCondLst>
                                            <p:cond delay="0"/>
                                          </p:stCondLst>
                                        </p:cTn>
                                        <p:tgtEl>
                                          <p:spTgt spid="4">
                                            <p:txEl>
                                              <p:pRg st="2" end="2"/>
                                            </p:txEl>
                                          </p:spTgt>
                                        </p:tgtEl>
                                        <p:attrNameLst>
                                          <p:attrName>style.visibility</p:attrName>
                                        </p:attrNameLst>
                                      </p:cBhvr>
                                      <p:to>
                                        <p:strVal val="visible"/>
                                      </p:to>
                                    </p:set>
                                    <p:anim calcmode="lin" valueType="num">
                                      <p:cBhvr additive="base">
                                        <p:cTn id="82"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83" dur="500" fill="hold"/>
                                        <p:tgtEl>
                                          <p:spTgt spid="4">
                                            <p:txEl>
                                              <p:pRg st="2" end="2"/>
                                            </p:txEl>
                                          </p:spTgt>
                                        </p:tgtEl>
                                        <p:attrNameLst>
                                          <p:attrName>ppt_y</p:attrName>
                                        </p:attrNameLst>
                                      </p:cBhvr>
                                      <p:tavLst>
                                        <p:tav tm="0">
                                          <p:val>
                                            <p:strVal val="1+#ppt_h/2"/>
                                          </p:val>
                                        </p:tav>
                                        <p:tav tm="100000">
                                          <p:val>
                                            <p:strVal val="#ppt_y"/>
                                          </p:val>
                                        </p:tav>
                                      </p:tavLst>
                                    </p:anim>
                                  </p:childTnLst>
                                </p:cTn>
                              </p:par>
                              <p:par>
                                <p:cTn id="84" presetID="2" presetClass="entr" presetSubtype="4" fill="hold" nodeType="withEffect">
                                  <p:stCondLst>
                                    <p:cond delay="0"/>
                                  </p:stCondLst>
                                  <p:childTnLst>
                                    <p:set>
                                      <p:cBhvr>
                                        <p:cTn id="85" dur="1" fill="hold">
                                          <p:stCondLst>
                                            <p:cond delay="0"/>
                                          </p:stCondLst>
                                        </p:cTn>
                                        <p:tgtEl>
                                          <p:spTgt spid="4">
                                            <p:txEl>
                                              <p:pRg st="3" end="3"/>
                                            </p:txEl>
                                          </p:spTgt>
                                        </p:tgtEl>
                                        <p:attrNameLst>
                                          <p:attrName>style.visibility</p:attrName>
                                        </p:attrNameLst>
                                      </p:cBhvr>
                                      <p:to>
                                        <p:strVal val="visible"/>
                                      </p:to>
                                    </p:set>
                                    <p:anim calcmode="lin" valueType="num">
                                      <p:cBhvr additive="base">
                                        <p:cTn id="86"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4">
                                            <p:txEl>
                                              <p:pRg st="3" end="3"/>
                                            </p:txEl>
                                          </p:spTgt>
                                        </p:tgtEl>
                                        <p:attrNameLst>
                                          <p:attrName>ppt_y</p:attrName>
                                        </p:attrNameLst>
                                      </p:cBhvr>
                                      <p:tavLst>
                                        <p:tav tm="0">
                                          <p:val>
                                            <p:strVal val="1+#ppt_h/2"/>
                                          </p:val>
                                        </p:tav>
                                        <p:tav tm="100000">
                                          <p:val>
                                            <p:strVal val="#ppt_y"/>
                                          </p:val>
                                        </p:tav>
                                      </p:tavLst>
                                    </p:anim>
                                  </p:childTnLst>
                                </p:cTn>
                              </p:par>
                              <p:par>
                                <p:cTn id="88" presetID="2" presetClass="entr" presetSubtype="4" fill="hold" nodeType="withEffect">
                                  <p:stCondLst>
                                    <p:cond delay="0"/>
                                  </p:stCondLst>
                                  <p:childTnLst>
                                    <p:set>
                                      <p:cBhvr>
                                        <p:cTn id="89" dur="1" fill="hold">
                                          <p:stCondLst>
                                            <p:cond delay="0"/>
                                          </p:stCondLst>
                                        </p:cTn>
                                        <p:tgtEl>
                                          <p:spTgt spid="4">
                                            <p:txEl>
                                              <p:pRg st="4" end="4"/>
                                            </p:txEl>
                                          </p:spTgt>
                                        </p:tgtEl>
                                        <p:attrNameLst>
                                          <p:attrName>style.visibility</p:attrName>
                                        </p:attrNameLst>
                                      </p:cBhvr>
                                      <p:to>
                                        <p:strVal val="visible"/>
                                      </p:to>
                                    </p:set>
                                    <p:anim calcmode="lin" valueType="num">
                                      <p:cBhvr additive="base">
                                        <p:cTn id="90"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91" dur="500" fill="hold"/>
                                        <p:tgtEl>
                                          <p:spTgt spid="4">
                                            <p:txEl>
                                              <p:pRg st="4" end="4"/>
                                            </p:txEl>
                                          </p:spTgt>
                                        </p:tgtEl>
                                        <p:attrNameLst>
                                          <p:attrName>ppt_y</p:attrName>
                                        </p:attrNameLst>
                                      </p:cBhvr>
                                      <p:tavLst>
                                        <p:tav tm="0">
                                          <p:val>
                                            <p:strVal val="1+#ppt_h/2"/>
                                          </p:val>
                                        </p:tav>
                                        <p:tav tm="100000">
                                          <p:val>
                                            <p:strVal val="#ppt_y"/>
                                          </p:val>
                                        </p:tav>
                                      </p:tavLst>
                                    </p:anim>
                                  </p:childTnLst>
                                </p:cTn>
                              </p:par>
                              <p:par>
                                <p:cTn id="92" presetID="2" presetClass="entr" presetSubtype="4" fill="hold" nodeType="withEffect">
                                  <p:stCondLst>
                                    <p:cond delay="0"/>
                                  </p:stCondLst>
                                  <p:childTnLst>
                                    <p:set>
                                      <p:cBhvr>
                                        <p:cTn id="93" dur="1" fill="hold">
                                          <p:stCondLst>
                                            <p:cond delay="0"/>
                                          </p:stCondLst>
                                        </p:cTn>
                                        <p:tgtEl>
                                          <p:spTgt spid="4">
                                            <p:txEl>
                                              <p:pRg st="5" end="5"/>
                                            </p:txEl>
                                          </p:spTgt>
                                        </p:tgtEl>
                                        <p:attrNameLst>
                                          <p:attrName>style.visibility</p:attrName>
                                        </p:attrNameLst>
                                      </p:cBhvr>
                                      <p:to>
                                        <p:strVal val="visible"/>
                                      </p:to>
                                    </p:set>
                                    <p:anim calcmode="lin" valueType="num">
                                      <p:cBhvr additive="base">
                                        <p:cTn id="94"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95" dur="500" fill="hold"/>
                                        <p:tgtEl>
                                          <p:spTgt spid="4">
                                            <p:txEl>
                                              <p:pRg st="5" end="5"/>
                                            </p:txEl>
                                          </p:spTgt>
                                        </p:tgtEl>
                                        <p:attrNameLst>
                                          <p:attrName>ppt_y</p:attrName>
                                        </p:attrNameLst>
                                      </p:cBhvr>
                                      <p:tavLst>
                                        <p:tav tm="0">
                                          <p:val>
                                            <p:strVal val="1+#ppt_h/2"/>
                                          </p:val>
                                        </p:tav>
                                        <p:tav tm="100000">
                                          <p:val>
                                            <p:strVal val="#ppt_y"/>
                                          </p:val>
                                        </p:tav>
                                      </p:tavLst>
                                    </p:anim>
                                  </p:childTnLst>
                                </p:cTn>
                              </p:par>
                              <p:par>
                                <p:cTn id="96" presetID="2" presetClass="entr" presetSubtype="4" fill="hold" nodeType="withEffect">
                                  <p:stCondLst>
                                    <p:cond delay="0"/>
                                  </p:stCondLst>
                                  <p:childTnLst>
                                    <p:set>
                                      <p:cBhvr>
                                        <p:cTn id="97" dur="1" fill="hold">
                                          <p:stCondLst>
                                            <p:cond delay="0"/>
                                          </p:stCondLst>
                                        </p:cTn>
                                        <p:tgtEl>
                                          <p:spTgt spid="4">
                                            <p:txEl>
                                              <p:pRg st="6" end="6"/>
                                            </p:txEl>
                                          </p:spTgt>
                                        </p:tgtEl>
                                        <p:attrNameLst>
                                          <p:attrName>style.visibility</p:attrName>
                                        </p:attrNameLst>
                                      </p:cBhvr>
                                      <p:to>
                                        <p:strVal val="visible"/>
                                      </p:to>
                                    </p:set>
                                    <p:anim calcmode="lin" valueType="num">
                                      <p:cBhvr additive="base">
                                        <p:cTn id="98"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99"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FBC68-7573-4946-9C14-C5D99BC683EA}"/>
              </a:ext>
            </a:extLst>
          </p:cNvPr>
          <p:cNvSpPr>
            <a:spLocks noGrp="1"/>
          </p:cNvSpPr>
          <p:nvPr>
            <p:ph type="title"/>
          </p:nvPr>
        </p:nvSpPr>
        <p:spPr>
          <a:xfrm>
            <a:off x="391378" y="320675"/>
            <a:ext cx="11407487" cy="1325563"/>
          </a:xfrm>
        </p:spPr>
        <p:txBody>
          <a:bodyPr>
            <a:normAutofit/>
          </a:bodyPr>
          <a:lstStyle/>
          <a:p>
            <a:r>
              <a:rPr lang="en-US" sz="5400">
                <a:solidFill>
                  <a:schemeClr val="accent5"/>
                </a:solidFill>
              </a:rPr>
              <a:t>Take-aways:</a:t>
            </a:r>
          </a:p>
        </p:txBody>
      </p:sp>
      <p:graphicFrame>
        <p:nvGraphicFramePr>
          <p:cNvPr id="5" name="Content Placeholder 2">
            <a:extLst>
              <a:ext uri="{FF2B5EF4-FFF2-40B4-BE49-F238E27FC236}">
                <a16:creationId xmlns:a16="http://schemas.microsoft.com/office/drawing/2014/main" id="{B8528719-98AB-4AFB-AD5A-9B63BE7138AA}"/>
              </a:ext>
            </a:extLst>
          </p:cNvPr>
          <p:cNvGraphicFramePr>
            <a:graphicFrameLocks noGrp="1"/>
          </p:cNvGraphicFramePr>
          <p:nvPr>
            <p:ph idx="1"/>
            <p:extLst>
              <p:ext uri="{D42A27DB-BD31-4B8C-83A1-F6EECF244321}">
                <p14:modId xmlns:p14="http://schemas.microsoft.com/office/powerpoint/2010/main" val="3823556028"/>
              </p:ext>
            </p:extLst>
          </p:nvPr>
        </p:nvGraphicFramePr>
        <p:xfrm>
          <a:off x="391379" y="1825625"/>
          <a:ext cx="11407487"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061929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955</Words>
  <Application>Microsoft Office PowerPoint</Application>
  <PresentationFormat>Widescreen</PresentationFormat>
  <Paragraphs>95</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Calibri</vt:lpstr>
      <vt:lpstr>Calibri Light</vt:lpstr>
      <vt:lpstr>Consolas</vt:lpstr>
      <vt:lpstr>Wingdings 3</vt:lpstr>
      <vt:lpstr>Office Theme</vt:lpstr>
      <vt:lpstr>Classes and Objects</vt:lpstr>
      <vt:lpstr>Classes:</vt:lpstr>
      <vt:lpstr>Examples of Watch Class:</vt:lpstr>
      <vt:lpstr>Example 2 Card Game:</vt:lpstr>
      <vt:lpstr>Note:   Classes are like body definitions, and objects are like a particular person</vt:lpstr>
      <vt:lpstr>Classes: Example   </vt:lpstr>
      <vt:lpstr>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Classes and Objects</dc:title>
  <dc:creator>Yarrington, Debra</dc:creator>
  <cp:lastModifiedBy>Yarrington, Debra</cp:lastModifiedBy>
  <cp:revision>4</cp:revision>
  <dcterms:created xsi:type="dcterms:W3CDTF">2020-09-08T00:26:56Z</dcterms:created>
  <dcterms:modified xsi:type="dcterms:W3CDTF">2020-09-08T00:46:56Z</dcterms:modified>
</cp:coreProperties>
</file>