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88" r:id="rId3"/>
    <p:sldId id="389" r:id="rId4"/>
    <p:sldId id="391" r:id="rId5"/>
    <p:sldId id="390" r:id="rId6"/>
    <p:sldId id="39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F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58" d="100"/>
          <a:sy n="58" d="100"/>
        </p:scale>
        <p:origin x="58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9666B-61D8-4680-A969-A613B6F19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A76C5C-CEDD-4CAE-85DE-7082CF1D2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968E5-B36F-4A7C-A2FE-C47BE3BB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1C03D-8C43-4676-8D4A-D9E207EBA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6C406-090C-40E0-861C-51D6A1F1D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42CB9-54DD-421E-A023-99739C386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89028-1324-4E85-9FE2-1539CC9F5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ACA5D-1919-4AF5-A6B7-056640A4E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65744-0E0C-4066-97AC-001418C3B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D23F7-0B8B-424F-9CEB-2FE28FB4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1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BF9802-B519-4C6D-B1A4-9C2ADB2C5B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BF38FC-0AE9-4A0F-8858-1D2D6D935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88BA8-9BE6-4D98-AA52-FB526E503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4C2E3-4369-42C2-A84C-643DA4E6E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D1FDF-8136-4F37-8A6A-6B72BE6EE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0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7FBC1-319C-4531-8B8E-2907897A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1763F-84BC-41B4-855F-C552FDA84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54888-9270-4BD3-B112-6FB8847BE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BF26E-88FA-4F82-B479-C0991E0D5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639AC-2F43-4215-BBDC-9CD769C78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58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65F3-F597-43E2-BE88-E7AA6F5F1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880DC5-979B-4743-AD3F-EB5E11AA9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2F249-FD6B-425A-B7D0-9BF667D19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12538-498A-4345-B19F-08F8BD5C3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9A48D-AF74-479E-9880-D19173FDE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22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F9EF-B25C-437F-A133-F4F1EB916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F9159-A25B-4D62-A799-E0B1E2C00E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D2BD7-38C8-4D46-9A67-767502444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01B01F-D6DC-40B3-B11F-C38FA7BEC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735990-652D-4E6C-8FDA-B92EAF2B6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69294-280F-4B81-941A-7AA985B51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29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B1755-117B-41FB-AC06-1AD26958D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E0061-0B4F-4557-8428-AB396FBD2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4BF479-F807-4DC2-828E-02A703995A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F81E39-EAF8-41D6-BC75-EAECE8A2D7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060C3C-187B-45B0-A066-252237A2D6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082602-5E84-43F3-BDCC-717F380D9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9E4D75-02A7-4974-AE90-E76C8659B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A5CD68-C7BD-47F9-A2D0-B21578923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86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E1631-26AA-4EF3-A9CD-8946C4F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C91EC-2C3F-480E-A8EF-A8346D68C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C44F9F-C974-4C38-B389-0322D8F07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27D110-4EE2-4FDA-876C-E27E8F533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9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DBF523-9DDF-4834-AA4B-248B046B3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D4C08F-4FDE-4AAC-B566-8C2C24FF8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340A4-941E-4287-A6C8-C8EAE3F15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4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0FF37-2FFE-44C5-B856-CA8A1B9BE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032C1-2B77-4B9D-8879-FD468B1E4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C0E0E-D44B-4B23-B167-61CEBF573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7231B-5ABB-4680-B2B7-630FE4AA6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1A792E-817B-4202-B7FE-E7698DEAE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4830A-F491-4E5B-B894-25F2E44EE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2E616-4947-481F-85FB-99A97D77C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FECE3A-6FB5-4E79-9E57-CE80D2617B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275660-B565-4941-84D8-53B58166D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0C09D6-D4BA-4DF7-8840-37DA5876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C8B8E7-BF29-4EBB-A515-2D69389D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FA9311-0A4C-4677-9B01-908A95684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7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99D62F-3A82-46D9-986D-12A2E689C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BDE3A-DC8E-43C0-97C3-0A0195DA9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17B9B-F851-4397-812D-DC04F97956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8F9AF-ADDB-49A8-9780-32388B55CE83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07E93-C2E7-48BC-A8BF-7251FC0F8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9C51C-70BB-44B9-8BB0-93626D7274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8456C-7EF9-4462-B533-81798B224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1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6F1F2C8-798B-4CCE-A851-94AFAF350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90F9F8-2BC0-4C3C-9007-376748B9A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908" y="1220919"/>
            <a:ext cx="5425781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Classes: Separating Declarations from Definitions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2ABEAF-8805-4951-8888-BEDFF6CFE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0908" y="3700594"/>
            <a:ext cx="5425781" cy="16557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How we should write classes in this class  (classes in class… ha </a:t>
            </a:r>
            <a:r>
              <a:rPr lang="en-US" dirty="0" err="1"/>
              <a:t>ha</a:t>
            </a:r>
            <a:r>
              <a:rPr lang="en-US" dirty="0"/>
              <a:t>… geek joke…)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02394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8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2903" y="43166"/>
            <a:ext cx="9171670" cy="6558573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class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Rect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int length;  </a:t>
            </a:r>
            <a:r>
              <a:rPr lang="en-US" sz="1600" b="1" dirty="0">
                <a:solidFill>
                  <a:srgbClr val="00B050"/>
                </a:solidFill>
                <a:latin typeface="Consolas" panose="020B0609020204030204" pitchFamily="49" charset="0"/>
              </a:rPr>
              <a:t>// default – private – different from structs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int width;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int area;</a:t>
            </a:r>
          </a:p>
          <a:p>
            <a:pPr marL="400050" lvl="1" indent="0">
              <a:spcBef>
                <a:spcPts val="100"/>
              </a:spcBef>
              <a:buNone/>
            </a:pP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public:   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//Everything below this is public!</a:t>
            </a:r>
          </a:p>
          <a:p>
            <a:pPr marL="400050" lvl="1" indent="0">
              <a:spcBef>
                <a:spcPts val="100"/>
              </a:spcBef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		// This is different from JAVA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Rect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{   // this is a constructor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length = 3;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width = 4;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area = length * width;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}  //Constructor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void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setLen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(int x)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{    </a:t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// Setters: why do I need this?  (do the same for width – why not area?)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length = x;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area = length * width;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} //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setLen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int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getLen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{  </a:t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//Getters  (do the same for width 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return length;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} //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getLen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int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getArea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()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{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return area;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} //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getArea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}; //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Rect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962315" y="4567228"/>
            <a:ext cx="4002258" cy="201167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92D05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600" dirty="0">
                <a:solidFill>
                  <a:srgbClr val="C00000"/>
                </a:solidFill>
              </a:rPr>
              <a:t>int main() {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dirty="0" err="1">
                <a:solidFill>
                  <a:srgbClr val="C00000"/>
                </a:solidFill>
              </a:rPr>
              <a:t>Rect</a:t>
            </a:r>
            <a:r>
              <a:rPr lang="en-US" dirty="0">
                <a:solidFill>
                  <a:srgbClr val="C00000"/>
                </a:solidFill>
              </a:rPr>
              <a:t> r;   // constructor happens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dirty="0" err="1">
                <a:solidFill>
                  <a:srgbClr val="C00000"/>
                </a:solidFill>
              </a:rPr>
              <a:t>r.setLen</a:t>
            </a:r>
            <a:r>
              <a:rPr lang="en-US" dirty="0">
                <a:solidFill>
                  <a:srgbClr val="C00000"/>
                </a:solidFill>
              </a:rPr>
              <a:t>(2);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dirty="0" err="1">
                <a:solidFill>
                  <a:srgbClr val="C00000"/>
                </a:solidFill>
              </a:rPr>
              <a:t>cout</a:t>
            </a:r>
            <a:r>
              <a:rPr lang="en-US" dirty="0">
                <a:solidFill>
                  <a:srgbClr val="C00000"/>
                </a:solidFill>
              </a:rPr>
              <a:t> &lt;&lt; </a:t>
            </a:r>
            <a:r>
              <a:rPr lang="en-US" dirty="0" err="1">
                <a:solidFill>
                  <a:srgbClr val="C00000"/>
                </a:solidFill>
              </a:rPr>
              <a:t>r.getLen</a:t>
            </a:r>
            <a:r>
              <a:rPr lang="en-US" dirty="0">
                <a:solidFill>
                  <a:srgbClr val="C00000"/>
                </a:solidFill>
              </a:rPr>
              <a:t>() &lt;&lt; </a:t>
            </a:r>
            <a:r>
              <a:rPr lang="en-US" dirty="0" err="1">
                <a:solidFill>
                  <a:srgbClr val="C00000"/>
                </a:solidFill>
              </a:rPr>
              <a:t>endl</a:t>
            </a:r>
            <a:r>
              <a:rPr lang="en-US" dirty="0">
                <a:solidFill>
                  <a:srgbClr val="C00000"/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dirty="0" err="1">
                <a:solidFill>
                  <a:srgbClr val="C00000"/>
                </a:solidFill>
              </a:rPr>
              <a:t>cout</a:t>
            </a:r>
            <a:r>
              <a:rPr lang="en-US" dirty="0">
                <a:solidFill>
                  <a:srgbClr val="C00000"/>
                </a:solidFill>
              </a:rPr>
              <a:t> &lt;&lt; </a:t>
            </a:r>
            <a:r>
              <a:rPr lang="en-US" dirty="0" err="1">
                <a:solidFill>
                  <a:srgbClr val="C00000"/>
                </a:solidFill>
              </a:rPr>
              <a:t>r.getArea</a:t>
            </a:r>
            <a:r>
              <a:rPr lang="en-US" dirty="0">
                <a:solidFill>
                  <a:srgbClr val="C00000"/>
                </a:solidFill>
              </a:rPr>
              <a:t>() &lt;&lt; </a:t>
            </a:r>
            <a:r>
              <a:rPr lang="en-US" dirty="0" err="1">
                <a:solidFill>
                  <a:srgbClr val="C00000"/>
                </a:solidFill>
              </a:rPr>
              <a:t>endl</a:t>
            </a:r>
            <a:r>
              <a:rPr lang="en-US" dirty="0">
                <a:solidFill>
                  <a:srgbClr val="C00000"/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dirty="0">
                <a:solidFill>
                  <a:srgbClr val="C00000"/>
                </a:solidFill>
              </a:rPr>
              <a:t>return 0;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600" dirty="0">
                <a:solidFill>
                  <a:srgbClr val="C00000"/>
                </a:solidFill>
              </a:rPr>
              <a:t>} //main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71" y="91638"/>
            <a:ext cx="2166258" cy="6706491"/>
          </a:xfr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en-US" b="1" dirty="0"/>
              <a:t>Classes:</a:t>
            </a:r>
            <a:br>
              <a:rPr lang="en-US" dirty="0"/>
            </a:br>
            <a:r>
              <a:rPr lang="en-US" sz="2700" i="1" dirty="0"/>
              <a:t>Method 1</a:t>
            </a:r>
            <a:br>
              <a:rPr lang="en-US" sz="2700" i="1" dirty="0"/>
            </a:br>
            <a:br>
              <a:rPr lang="en-US" sz="2700" i="1" dirty="0"/>
            </a:br>
            <a:r>
              <a:rPr lang="en-US" sz="2200" i="1" dirty="0">
                <a:solidFill>
                  <a:schemeClr val="tx1"/>
                </a:solidFill>
              </a:rPr>
              <a:t>Closest to what you’ve seen with Java…</a:t>
            </a:r>
            <a:br>
              <a:rPr lang="en-US" sz="2200" i="1" dirty="0">
                <a:solidFill>
                  <a:schemeClr val="tx1"/>
                </a:solidFill>
              </a:rPr>
            </a:br>
            <a:br>
              <a:rPr lang="en-US" sz="2200" i="1" dirty="0">
                <a:solidFill>
                  <a:schemeClr val="tx1"/>
                </a:solidFill>
              </a:rPr>
            </a:br>
            <a:r>
              <a:rPr lang="en-US" sz="2200" i="1" dirty="0">
                <a:solidFill>
                  <a:schemeClr val="tx1"/>
                </a:solidFill>
              </a:rPr>
              <a:t>And </a:t>
            </a:r>
            <a:r>
              <a:rPr lang="en-US" sz="2200" b="1" i="1" dirty="0">
                <a:solidFill>
                  <a:schemeClr val="tx1"/>
                </a:solidFill>
              </a:rPr>
              <a:t>NOT</a:t>
            </a:r>
            <a:r>
              <a:rPr lang="en-US" sz="2200" i="1" dirty="0">
                <a:solidFill>
                  <a:schemeClr val="tx1"/>
                </a:solidFill>
              </a:rPr>
              <a:t> how we’re doing it in this class!!</a:t>
            </a:r>
            <a:br>
              <a:rPr lang="en-US" sz="3100" i="1" dirty="0">
                <a:solidFill>
                  <a:schemeClr val="tx1"/>
                </a:solidFill>
              </a:rPr>
            </a:b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B3248D99-00C8-41CF-A755-AE484CF9103C}"/>
              </a:ext>
            </a:extLst>
          </p:cNvPr>
          <p:cNvSpPr/>
          <p:nvPr/>
        </p:nvSpPr>
        <p:spPr>
          <a:xfrm flipH="1">
            <a:off x="4136748" y="1268714"/>
            <a:ext cx="517072" cy="3831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D867B79-41EE-4E18-AEA1-FFE86A6B2D70}"/>
              </a:ext>
            </a:extLst>
          </p:cNvPr>
          <p:cNvCxnSpPr>
            <a:cxnSpLocks/>
          </p:cNvCxnSpPr>
          <p:nvPr/>
        </p:nvCxnSpPr>
        <p:spPr>
          <a:xfrm flipH="1">
            <a:off x="9029700" y="4428813"/>
            <a:ext cx="586248" cy="454100"/>
          </a:xfrm>
          <a:prstGeom prst="straightConnector1">
            <a:avLst/>
          </a:prstGeom>
          <a:ln w="76200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BE2C6F7-F03F-405D-8F7B-7632B9B22573}"/>
              </a:ext>
            </a:extLst>
          </p:cNvPr>
          <p:cNvSpPr txBox="1"/>
          <p:nvPr/>
        </p:nvSpPr>
        <p:spPr>
          <a:xfrm>
            <a:off x="8335809" y="3851689"/>
            <a:ext cx="4077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Note: No parentheses when calling  the constructor with no input parameters</a:t>
            </a:r>
          </a:p>
        </p:txBody>
      </p:sp>
    </p:spTree>
    <p:extLst>
      <p:ext uri="{BB962C8B-B14F-4D97-AF65-F5344CB8AC3E}">
        <p14:creationId xmlns:p14="http://schemas.microsoft.com/office/powerpoint/2010/main" val="194019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27" y="70850"/>
            <a:ext cx="2526112" cy="6724650"/>
          </a:xfrm>
          <a:solidFill>
            <a:schemeClr val="accent4">
              <a:lumMod val="40000"/>
              <a:lumOff val="60000"/>
            </a:schemeClr>
          </a:solidFill>
          <a:ln w="7620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r>
              <a:rPr lang="en-US" b="1" dirty="0"/>
              <a:t>Classes:</a:t>
            </a:r>
            <a:br>
              <a:rPr lang="en-US" dirty="0"/>
            </a:br>
            <a:r>
              <a:rPr lang="en-US" sz="2700" i="1" dirty="0"/>
              <a:t>method 2</a:t>
            </a:r>
            <a:br>
              <a:rPr lang="en-US" sz="2700" i="1" dirty="0"/>
            </a:br>
            <a:br>
              <a:rPr lang="en-US" sz="2700" i="1" dirty="0"/>
            </a:br>
            <a:r>
              <a:rPr lang="en-US" sz="2700" i="1" dirty="0"/>
              <a:t>Separating declaration from definition</a:t>
            </a:r>
            <a:br>
              <a:rPr lang="en-US" sz="2700" i="1" dirty="0"/>
            </a:br>
            <a:br>
              <a:rPr lang="en-US" sz="2700" i="1" dirty="0"/>
            </a:br>
            <a:r>
              <a:rPr lang="en-US" sz="2700" i="1" dirty="0"/>
              <a:t>Again, mostly how we’re </a:t>
            </a:r>
            <a:r>
              <a:rPr lang="en-US" sz="2700" b="1" i="1" dirty="0"/>
              <a:t>NOT</a:t>
            </a:r>
            <a:r>
              <a:rPr lang="en-US" sz="2700" i="1" dirty="0"/>
              <a:t> doing it in this class!</a:t>
            </a:r>
            <a:br>
              <a:rPr lang="en-US" sz="2700" i="1" dirty="0"/>
            </a:br>
            <a:r>
              <a:rPr lang="en-US" sz="2700" i="1" dirty="0"/>
              <a:t>(Maybe occasionally if we’re being lazy…)</a:t>
            </a:r>
            <a:br>
              <a:rPr lang="en-US" dirty="0"/>
            </a:b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DD8E9AE-2ADD-49FF-AFFF-3CC7CEF710B1}"/>
              </a:ext>
            </a:extLst>
          </p:cNvPr>
          <p:cNvSpPr/>
          <p:nvPr/>
        </p:nvSpPr>
        <p:spPr>
          <a:xfrm>
            <a:off x="2730043" y="2743670"/>
            <a:ext cx="8301963" cy="4025429"/>
          </a:xfrm>
          <a:prstGeom prst="rect">
            <a:avLst/>
          </a:prstGeom>
          <a:solidFill>
            <a:srgbClr val="00B0F0">
              <a:alpha val="4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2935" y="88900"/>
            <a:ext cx="7828318" cy="672465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class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Rect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length;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width;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area;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public: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Rect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(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x,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y);  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//Just method declarations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void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setLen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x);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getLen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		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getArea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}; //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Rect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header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accent5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accent5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chemeClr val="accent5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550" dirty="0">
              <a:solidFill>
                <a:schemeClr val="accent5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Rect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::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Rect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(int x, int y) {   //Method definitions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	length = x;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	width = y;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	area = length * width;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void 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Rect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::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setLen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int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 x) {  //add 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setWidth</a:t>
            </a:r>
            <a:endParaRPr lang="en-US" sz="1550" dirty="0">
              <a:solidFill>
                <a:schemeClr val="accent5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	length = x;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	area = length * width;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int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Rect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:: 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getLen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() {  // add 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getWidth</a:t>
            </a:r>
            <a:endParaRPr lang="en-US" sz="1550" dirty="0">
              <a:solidFill>
                <a:schemeClr val="accent5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	return length;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int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Rect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::</a:t>
            </a:r>
            <a:r>
              <a:rPr lang="en-US" sz="155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getArea</a:t>
            </a: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rPr>
              <a:t>	return area;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550" dirty="0">
                <a:solidFill>
                  <a:schemeClr val="accent5">
                    <a:lumMod val="50000"/>
                  </a:schemeClr>
                </a:solidFill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012512" y="4826023"/>
            <a:ext cx="4126861" cy="1969477"/>
          </a:xfrm>
          <a:prstGeom prst="rect">
            <a:avLst/>
          </a:prstGeom>
          <a:solidFill>
            <a:srgbClr val="A6FF64"/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int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 main() {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Rect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 r(3,4);   // constructor happens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r.setLen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(2);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//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cout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 &lt;&lt;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r.length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 &lt;&lt;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endl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cout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 &lt;&lt;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r.getLen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() &lt;&lt;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endl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cout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 &lt;&lt;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r.getArea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() &lt;&lt;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</a:rPr>
              <a:t>endl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return 0;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} //main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B862B10-2F38-4BD3-97B3-99892EE646EB}"/>
              </a:ext>
            </a:extLst>
          </p:cNvPr>
          <p:cNvCxnSpPr>
            <a:cxnSpLocks/>
            <a:stCxn id="8" idx="1"/>
          </p:cNvCxnSpPr>
          <p:nvPr/>
        </p:nvCxnSpPr>
        <p:spPr>
          <a:xfrm flipH="1" flipV="1">
            <a:off x="2953710" y="2394546"/>
            <a:ext cx="427596" cy="164458"/>
          </a:xfrm>
          <a:prstGeom prst="straightConnector1">
            <a:avLst/>
          </a:prstGeom>
          <a:ln w="10477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E990E24-3C0A-443C-8A0C-25993055292C}"/>
              </a:ext>
            </a:extLst>
          </p:cNvPr>
          <p:cNvSpPr txBox="1"/>
          <p:nvPr/>
        </p:nvSpPr>
        <p:spPr>
          <a:xfrm>
            <a:off x="3381306" y="2374338"/>
            <a:ext cx="4538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End of Class Declaration (Note the semicolon!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024386-F365-4D2A-AE30-62C2B48C9048}"/>
              </a:ext>
            </a:extLst>
          </p:cNvPr>
          <p:cNvSpPr txBox="1"/>
          <p:nvPr/>
        </p:nvSpPr>
        <p:spPr>
          <a:xfrm>
            <a:off x="2730043" y="2699219"/>
            <a:ext cx="70387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// </a:t>
            </a:r>
            <a:r>
              <a:rPr lang="en-US" b="1" dirty="0" err="1">
                <a:solidFill>
                  <a:schemeClr val="bg1"/>
                </a:solidFill>
              </a:rPr>
              <a:t>Rect</a:t>
            </a:r>
            <a:r>
              <a:rPr lang="en-US" b="1" dirty="0">
                <a:solidFill>
                  <a:schemeClr val="bg1"/>
                </a:solidFill>
              </a:rPr>
              <a:t> Class Definitions</a:t>
            </a:r>
          </a:p>
          <a:p>
            <a:r>
              <a:rPr lang="en-US" b="1" dirty="0">
                <a:solidFill>
                  <a:schemeClr val="bg1"/>
                </a:solidFill>
              </a:rPr>
              <a:t>//(Note the </a:t>
            </a:r>
            <a:r>
              <a:rPr lang="en-US" b="1" dirty="0" err="1">
                <a:solidFill>
                  <a:schemeClr val="bg1"/>
                </a:solidFill>
              </a:rPr>
              <a:t>Rect</a:t>
            </a:r>
            <a:r>
              <a:rPr lang="en-US" b="1" dirty="0">
                <a:solidFill>
                  <a:schemeClr val="bg1"/>
                </a:solidFill>
              </a:rPr>
              <a:t>:: before each method.</a:t>
            </a:r>
          </a:p>
          <a:p>
            <a:r>
              <a:rPr lang="en-US" b="1" dirty="0">
                <a:solidFill>
                  <a:schemeClr val="bg1"/>
                </a:solidFill>
              </a:rPr>
              <a:t>//That indicates that  the method belongs to the class Rect.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BCDDEAE-28E6-4C25-948D-CDB9B1472DE7}"/>
              </a:ext>
            </a:extLst>
          </p:cNvPr>
          <p:cNvCxnSpPr/>
          <p:nvPr/>
        </p:nvCxnSpPr>
        <p:spPr>
          <a:xfrm flipH="1">
            <a:off x="9130843" y="4545686"/>
            <a:ext cx="331114" cy="499960"/>
          </a:xfrm>
          <a:prstGeom prst="straightConnector1">
            <a:avLst/>
          </a:prstGeom>
          <a:ln w="889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B479675-81DF-4AE9-BF37-C7CEA706066E}"/>
              </a:ext>
            </a:extLst>
          </p:cNvPr>
          <p:cNvSpPr txBox="1"/>
          <p:nvPr/>
        </p:nvSpPr>
        <p:spPr>
          <a:xfrm>
            <a:off x="8459845" y="3854954"/>
            <a:ext cx="3759427" cy="923330"/>
          </a:xfrm>
          <a:prstGeom prst="rect">
            <a:avLst/>
          </a:prstGeom>
          <a:solidFill>
            <a:schemeClr val="bg2"/>
          </a:solidFill>
          <a:ln w="28575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In this example, the constructor has 2 </a:t>
            </a:r>
          </a:p>
          <a:p>
            <a:r>
              <a:rPr lang="en-US" dirty="0"/>
              <a:t>input parameters, so we use </a:t>
            </a:r>
          </a:p>
          <a:p>
            <a:r>
              <a:rPr lang="en-US" dirty="0"/>
              <a:t>parentheses and send in two values</a:t>
            </a:r>
          </a:p>
        </p:txBody>
      </p:sp>
    </p:spTree>
    <p:extLst>
      <p:ext uri="{BB962C8B-B14F-4D97-AF65-F5344CB8AC3E}">
        <p14:creationId xmlns:p14="http://schemas.microsoft.com/office/powerpoint/2010/main" val="2455066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D72937-5ED5-4158-AE6D-A91301687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Classes: How we’re doing it in this class!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9EC9A-CF99-4E61-B135-0197247D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Create a separate header file (yep, file) with a .</a:t>
            </a:r>
            <a:r>
              <a:rPr lang="en-US" dirty="0" err="1"/>
              <a:t>hpp</a:t>
            </a:r>
            <a:r>
              <a:rPr lang="en-US" dirty="0"/>
              <a:t> extension, and include the class declarations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 separate .</a:t>
            </a:r>
            <a:r>
              <a:rPr lang="en-US" dirty="0" err="1"/>
              <a:t>cpp</a:t>
            </a:r>
            <a:r>
              <a:rPr lang="en-US" dirty="0"/>
              <a:t> file (named THE SAME as the header file, except for the extension)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separate .</a:t>
            </a:r>
            <a:r>
              <a:rPr lang="en-US" dirty="0" err="1"/>
              <a:t>cpp</a:t>
            </a:r>
            <a:r>
              <a:rPr lang="en-US" dirty="0"/>
              <a:t> file: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Write the method definitions (remember to include the </a:t>
            </a:r>
            <a:r>
              <a:rPr lang="en-US" dirty="0" err="1"/>
              <a:t>classname</a:t>
            </a:r>
            <a:r>
              <a:rPr lang="en-US" dirty="0"/>
              <a:t>:: before each method</a:t>
            </a:r>
          </a:p>
          <a:p>
            <a:pPr lvl="2"/>
            <a:r>
              <a:rPr lang="en-US" dirty="0"/>
              <a:t>E.g.,  </a:t>
            </a:r>
            <a:r>
              <a:rPr lang="en-US" dirty="0" err="1"/>
              <a:t>rect</a:t>
            </a:r>
            <a:r>
              <a:rPr lang="en-US" dirty="0"/>
              <a:t>::</a:t>
            </a:r>
            <a:r>
              <a:rPr lang="en-US" dirty="0" err="1"/>
              <a:t>getArea</a:t>
            </a:r>
            <a:r>
              <a:rPr lang="en-US" dirty="0"/>
              <a:t>() {…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Include at the top of the .</a:t>
            </a:r>
            <a:r>
              <a:rPr lang="en-US" dirty="0" err="1"/>
              <a:t>cpp</a:t>
            </a:r>
            <a:r>
              <a:rPr lang="en-US" dirty="0"/>
              <a:t> #include “classname.hpp” (with whatever the class name 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 separate file for the main function.</a:t>
            </a:r>
          </a:p>
          <a:p>
            <a:pPr lvl="1"/>
            <a:r>
              <a:rPr lang="en-US" dirty="0"/>
              <a:t>Include only the classname.hpp in the main file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946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40" y="88900"/>
            <a:ext cx="11473867" cy="904441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/>
              <a:t>Classes:  Example of </a:t>
            </a:r>
            <a:r>
              <a:rPr lang="en-US" b="1" i="1" dirty="0"/>
              <a:t>using header files </a:t>
            </a:r>
            <a:br>
              <a:rPr lang="en-US" b="1" i="1" dirty="0"/>
            </a:br>
            <a:r>
              <a:rPr lang="en-US" sz="2800" b="1" i="1" dirty="0"/>
              <a:t>(AKA, how we’re doing it in this class)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844" y="1098596"/>
            <a:ext cx="3458894" cy="5670504"/>
          </a:xfrm>
          <a:solidFill>
            <a:schemeClr val="bg2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In header file (Rect.hpp)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class </a:t>
            </a:r>
            <a:r>
              <a:rPr lang="en-US" sz="1400" b="1" dirty="0" err="1">
                <a:solidFill>
                  <a:srgbClr val="FF0000"/>
                </a:solidFill>
              </a:rPr>
              <a:t>Rect</a:t>
            </a:r>
            <a:r>
              <a:rPr lang="en-US" sz="1400" b="1" dirty="0">
                <a:solidFill>
                  <a:srgbClr val="FF0000"/>
                </a:solidFill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int length;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int width;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int area;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public: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</a:t>
            </a:r>
            <a:r>
              <a:rPr lang="en-US" sz="1400" b="1" dirty="0" err="1">
                <a:solidFill>
                  <a:srgbClr val="FF0000"/>
                </a:solidFill>
              </a:rPr>
              <a:t>Rect</a:t>
            </a:r>
            <a:r>
              <a:rPr lang="en-US" sz="1400" b="1" dirty="0">
                <a:solidFill>
                  <a:srgbClr val="FF0000"/>
                </a:solidFill>
              </a:rPr>
              <a:t> (int x, int y);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void </a:t>
            </a:r>
            <a:r>
              <a:rPr lang="en-US" sz="1400" b="1" dirty="0" err="1">
                <a:solidFill>
                  <a:srgbClr val="FF0000"/>
                </a:solidFill>
              </a:rPr>
              <a:t>setLen</a:t>
            </a:r>
            <a:r>
              <a:rPr lang="en-US" sz="1400" b="1" dirty="0">
                <a:solidFill>
                  <a:srgbClr val="FF0000"/>
                </a:solidFill>
              </a:rPr>
              <a:t>(int x);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void </a:t>
            </a:r>
            <a:r>
              <a:rPr lang="en-US" sz="1400" b="1" dirty="0" err="1">
                <a:solidFill>
                  <a:srgbClr val="FF0000"/>
                </a:solidFill>
              </a:rPr>
              <a:t>setWid</a:t>
            </a:r>
            <a:r>
              <a:rPr lang="en-US" sz="1400" b="1" dirty="0">
                <a:solidFill>
                  <a:srgbClr val="FF0000"/>
                </a:solidFill>
              </a:rPr>
              <a:t>(int x);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int </a:t>
            </a:r>
            <a:r>
              <a:rPr lang="en-US" sz="1400" b="1" dirty="0" err="1">
                <a:solidFill>
                  <a:srgbClr val="FF0000"/>
                </a:solidFill>
              </a:rPr>
              <a:t>getLen</a:t>
            </a:r>
            <a:r>
              <a:rPr lang="en-US" sz="1400" b="1" dirty="0">
                <a:solidFill>
                  <a:srgbClr val="FF0000"/>
                </a:solidFill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int </a:t>
            </a:r>
            <a:r>
              <a:rPr lang="en-US" sz="1400" b="1" dirty="0" err="1">
                <a:solidFill>
                  <a:srgbClr val="FF0000"/>
                </a:solidFill>
              </a:rPr>
              <a:t>getWid</a:t>
            </a:r>
            <a:r>
              <a:rPr lang="en-US" sz="1400" b="1" dirty="0">
                <a:solidFill>
                  <a:srgbClr val="FF0000"/>
                </a:solidFill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	int </a:t>
            </a:r>
            <a:r>
              <a:rPr lang="en-US" sz="1400" b="1" dirty="0" err="1">
                <a:solidFill>
                  <a:srgbClr val="FF0000"/>
                </a:solidFill>
              </a:rPr>
              <a:t>getArea</a:t>
            </a:r>
            <a:r>
              <a:rPr lang="en-US" sz="1400" b="1" dirty="0">
                <a:solidFill>
                  <a:srgbClr val="FF0000"/>
                </a:solidFill>
              </a:rPr>
              <a:t>();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</a:rPr>
              <a:t>}; //</a:t>
            </a:r>
            <a:r>
              <a:rPr lang="en-US" sz="1400" dirty="0" err="1">
                <a:solidFill>
                  <a:srgbClr val="FF0000"/>
                </a:solidFill>
              </a:rPr>
              <a:t>Rect</a:t>
            </a:r>
            <a:r>
              <a:rPr lang="en-US" sz="1400" dirty="0">
                <a:solidFill>
                  <a:srgbClr val="FF0000"/>
                </a:solidFill>
              </a:rPr>
              <a:t> header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856806" y="1098596"/>
            <a:ext cx="3865002" cy="567050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In main file (MainProg.cpp)</a:t>
            </a:r>
          </a:p>
          <a:p>
            <a:pPr marL="0" indent="0">
              <a:spcBef>
                <a:spcPts val="100"/>
              </a:spcBef>
              <a:buNone/>
            </a:pP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#include &lt;</a:t>
            </a:r>
            <a:r>
              <a:rPr lang="en-US" sz="1400" b="1" dirty="0" err="1">
                <a:solidFill>
                  <a:srgbClr val="FF0000"/>
                </a:solidFill>
              </a:rPr>
              <a:t>iostream</a:t>
            </a:r>
            <a:r>
              <a:rPr lang="en-US" sz="1400" b="1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#include &lt;</a:t>
            </a:r>
            <a:r>
              <a:rPr lang="en-US" sz="1400" b="1" dirty="0" err="1">
                <a:solidFill>
                  <a:srgbClr val="FF0000"/>
                </a:solidFill>
              </a:rPr>
              <a:t>stdlib.h</a:t>
            </a:r>
            <a:r>
              <a:rPr lang="en-US" sz="1400" b="1" dirty="0">
                <a:solidFill>
                  <a:srgbClr val="FF0000"/>
                </a:solidFill>
              </a:rPr>
              <a:t>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#include &lt;string&gt;</a:t>
            </a:r>
          </a:p>
          <a:p>
            <a:pPr marL="0" indent="0">
              <a:spcBef>
                <a:spcPts val="100"/>
              </a:spcBef>
              <a:buNone/>
            </a:pP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#include "Rect.hpp"</a:t>
            </a:r>
          </a:p>
          <a:p>
            <a:pPr marL="0" indent="0">
              <a:spcBef>
                <a:spcPts val="100"/>
              </a:spcBef>
              <a:buNone/>
            </a:pP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using namespace </a:t>
            </a:r>
            <a:r>
              <a:rPr lang="en-US" sz="1400" b="1" dirty="0" err="1">
                <a:solidFill>
                  <a:srgbClr val="FF0000"/>
                </a:solidFill>
              </a:rPr>
              <a:t>std</a:t>
            </a:r>
            <a:r>
              <a:rPr lang="en-US" sz="1400" b="1" dirty="0">
                <a:solidFill>
                  <a:srgbClr val="FF000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FF0000"/>
                </a:solidFill>
              </a:rPr>
              <a:t>int</a:t>
            </a:r>
            <a:r>
              <a:rPr lang="en-US" sz="1400" dirty="0">
                <a:solidFill>
                  <a:srgbClr val="FF0000"/>
                </a:solidFill>
              </a:rPr>
              <a:t> main() {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rgbClr val="FF0000"/>
                </a:solidFill>
              </a:rPr>
              <a:t>Rect</a:t>
            </a:r>
            <a:r>
              <a:rPr lang="en-US" sz="1400" dirty="0">
                <a:solidFill>
                  <a:srgbClr val="FF0000"/>
                </a:solidFill>
              </a:rPr>
              <a:t> r(3,4);   // constructor happens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rgbClr val="FF0000"/>
                </a:solidFill>
              </a:rPr>
              <a:t>r.setLen</a:t>
            </a:r>
            <a:r>
              <a:rPr lang="en-US" sz="1400" dirty="0">
                <a:solidFill>
                  <a:srgbClr val="FF0000"/>
                </a:solidFill>
              </a:rPr>
              <a:t>(2);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rgbClr val="FF0000"/>
                </a:solidFill>
              </a:rPr>
              <a:t>r.setWid</a:t>
            </a:r>
            <a:r>
              <a:rPr lang="en-US" sz="1400" dirty="0">
                <a:solidFill>
                  <a:srgbClr val="FF0000"/>
                </a:solidFill>
              </a:rPr>
              <a:t>(3);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rgbClr val="FF0000"/>
                </a:solidFill>
              </a:rPr>
              <a:t>cout</a:t>
            </a:r>
            <a:r>
              <a:rPr lang="en-US" sz="1400" dirty="0">
                <a:solidFill>
                  <a:srgbClr val="FF0000"/>
                </a:solidFill>
              </a:rPr>
              <a:t> &lt;&lt; </a:t>
            </a:r>
            <a:r>
              <a:rPr lang="en-US" sz="1400" dirty="0" err="1">
                <a:solidFill>
                  <a:srgbClr val="FF0000"/>
                </a:solidFill>
              </a:rPr>
              <a:t>r.getLen</a:t>
            </a:r>
            <a:r>
              <a:rPr lang="en-US" sz="1400" dirty="0">
                <a:solidFill>
                  <a:srgbClr val="FF0000"/>
                </a:solidFill>
              </a:rPr>
              <a:t>() &lt;&lt; </a:t>
            </a:r>
            <a:r>
              <a:rPr lang="en-US" sz="1400" dirty="0" err="1">
                <a:solidFill>
                  <a:srgbClr val="FF0000"/>
                </a:solidFill>
              </a:rPr>
              <a:t>endl</a:t>
            </a:r>
            <a:r>
              <a:rPr lang="en-US" sz="1400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 err="1">
                <a:solidFill>
                  <a:srgbClr val="FF0000"/>
                </a:solidFill>
              </a:rPr>
              <a:t>cout</a:t>
            </a:r>
            <a:r>
              <a:rPr lang="en-US" sz="1400" dirty="0">
                <a:solidFill>
                  <a:srgbClr val="FF0000"/>
                </a:solidFill>
              </a:rPr>
              <a:t> &lt;&lt; </a:t>
            </a:r>
            <a:r>
              <a:rPr lang="en-US" sz="1400" dirty="0" err="1">
                <a:solidFill>
                  <a:srgbClr val="FF0000"/>
                </a:solidFill>
              </a:rPr>
              <a:t>r.getArea</a:t>
            </a:r>
            <a:r>
              <a:rPr lang="en-US" sz="1400" dirty="0">
                <a:solidFill>
                  <a:srgbClr val="FF0000"/>
                </a:solidFill>
              </a:rPr>
              <a:t>() &lt;&lt; </a:t>
            </a:r>
            <a:r>
              <a:rPr lang="en-US" sz="1400" dirty="0" err="1">
                <a:solidFill>
                  <a:srgbClr val="FF0000"/>
                </a:solidFill>
              </a:rPr>
              <a:t>endl</a:t>
            </a:r>
            <a:r>
              <a:rPr lang="en-US" sz="1400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return 0;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} //main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939636" y="1098596"/>
            <a:ext cx="3656916" cy="567050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In separate file (Rect.cpp)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#include "Rect.hpp"</a:t>
            </a:r>
            <a:endParaRPr lang="en-US" sz="1400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endParaRPr lang="en-US" sz="14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b="1" dirty="0" err="1">
                <a:solidFill>
                  <a:srgbClr val="FF0000"/>
                </a:solidFill>
              </a:rPr>
              <a:t>Rect</a:t>
            </a:r>
            <a:r>
              <a:rPr lang="en-US" sz="1400" b="1" dirty="0">
                <a:solidFill>
                  <a:srgbClr val="FF0000"/>
                </a:solidFill>
              </a:rPr>
              <a:t>::</a:t>
            </a:r>
            <a:r>
              <a:rPr lang="en-US" sz="1400" b="1" dirty="0" err="1">
                <a:solidFill>
                  <a:srgbClr val="FF0000"/>
                </a:solidFill>
              </a:rPr>
              <a:t>Rect</a:t>
            </a:r>
            <a:r>
              <a:rPr lang="en-US" sz="1400" b="1" dirty="0">
                <a:solidFill>
                  <a:srgbClr val="FF0000"/>
                </a:solidFill>
              </a:rPr>
              <a:t>(</a:t>
            </a:r>
            <a:r>
              <a:rPr lang="en-US" sz="1400" b="1" dirty="0" err="1">
                <a:solidFill>
                  <a:srgbClr val="FF0000"/>
                </a:solidFill>
              </a:rPr>
              <a:t>int</a:t>
            </a:r>
            <a:r>
              <a:rPr lang="en-US" sz="1400" b="1" dirty="0">
                <a:solidFill>
                  <a:srgbClr val="FF0000"/>
                </a:solidFill>
              </a:rPr>
              <a:t> x, </a:t>
            </a:r>
            <a:r>
              <a:rPr lang="en-US" sz="1400" b="1" dirty="0" err="1">
                <a:solidFill>
                  <a:srgbClr val="FF0000"/>
                </a:solidFill>
              </a:rPr>
              <a:t>int</a:t>
            </a:r>
            <a:r>
              <a:rPr lang="en-US" sz="1400" b="1" dirty="0">
                <a:solidFill>
                  <a:srgbClr val="FF0000"/>
                </a:solidFill>
              </a:rPr>
              <a:t> y) {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	length = x;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	width = y;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	area = length * width;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b="1" dirty="0">
                <a:solidFill>
                  <a:srgbClr val="FF0000"/>
                </a:solidFill>
              </a:rPr>
              <a:t>void </a:t>
            </a:r>
            <a:r>
              <a:rPr lang="en-US" sz="1400" b="1" dirty="0" err="1">
                <a:solidFill>
                  <a:srgbClr val="FF0000"/>
                </a:solidFill>
              </a:rPr>
              <a:t>Rect</a:t>
            </a:r>
            <a:r>
              <a:rPr lang="en-US" sz="1400" b="1" dirty="0">
                <a:solidFill>
                  <a:srgbClr val="FF0000"/>
                </a:solidFill>
              </a:rPr>
              <a:t>::</a:t>
            </a:r>
            <a:r>
              <a:rPr lang="en-US" sz="1400" b="1" dirty="0" err="1">
                <a:solidFill>
                  <a:srgbClr val="FF0000"/>
                </a:solidFill>
              </a:rPr>
              <a:t>setLen</a:t>
            </a:r>
            <a:r>
              <a:rPr lang="en-US" sz="1400" b="1" dirty="0">
                <a:solidFill>
                  <a:srgbClr val="FF0000"/>
                </a:solidFill>
              </a:rPr>
              <a:t>(</a:t>
            </a:r>
            <a:r>
              <a:rPr lang="en-US" sz="1400" b="1" dirty="0" err="1">
                <a:solidFill>
                  <a:srgbClr val="FF0000"/>
                </a:solidFill>
              </a:rPr>
              <a:t>int</a:t>
            </a:r>
            <a:r>
              <a:rPr lang="en-US" sz="1400" b="1" dirty="0">
                <a:solidFill>
                  <a:srgbClr val="FF0000"/>
                </a:solidFill>
              </a:rPr>
              <a:t> x) {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	length = x;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	area = length * width;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b="1" dirty="0">
                <a:solidFill>
                  <a:srgbClr val="FF0000"/>
                </a:solidFill>
              </a:rPr>
              <a:t>void </a:t>
            </a:r>
            <a:r>
              <a:rPr lang="en-US" sz="1400" b="1" dirty="0" err="1">
                <a:solidFill>
                  <a:srgbClr val="FF0000"/>
                </a:solidFill>
              </a:rPr>
              <a:t>Rect</a:t>
            </a:r>
            <a:r>
              <a:rPr lang="en-US" sz="1400" b="1" dirty="0">
                <a:solidFill>
                  <a:srgbClr val="FF0000"/>
                </a:solidFill>
              </a:rPr>
              <a:t>::</a:t>
            </a:r>
            <a:r>
              <a:rPr lang="en-US" sz="1400" b="1" dirty="0" err="1">
                <a:solidFill>
                  <a:srgbClr val="FF0000"/>
                </a:solidFill>
              </a:rPr>
              <a:t>setWid</a:t>
            </a:r>
            <a:r>
              <a:rPr lang="en-US" sz="1400" b="1" dirty="0">
                <a:solidFill>
                  <a:srgbClr val="FF0000"/>
                </a:solidFill>
              </a:rPr>
              <a:t>(</a:t>
            </a:r>
            <a:r>
              <a:rPr lang="en-US" sz="1400" b="1" dirty="0" err="1">
                <a:solidFill>
                  <a:srgbClr val="FF0000"/>
                </a:solidFill>
              </a:rPr>
              <a:t>int</a:t>
            </a:r>
            <a:r>
              <a:rPr lang="en-US" sz="1400" b="1" dirty="0">
                <a:solidFill>
                  <a:srgbClr val="FF0000"/>
                </a:solidFill>
              </a:rPr>
              <a:t> x) {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	width = x;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	area = length * width;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b="1" dirty="0" err="1">
                <a:solidFill>
                  <a:srgbClr val="FF0000"/>
                </a:solidFill>
              </a:rPr>
              <a:t>int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Rect</a:t>
            </a:r>
            <a:r>
              <a:rPr lang="en-US" sz="1400" b="1" dirty="0">
                <a:solidFill>
                  <a:srgbClr val="FF0000"/>
                </a:solidFill>
              </a:rPr>
              <a:t>:: </a:t>
            </a:r>
            <a:r>
              <a:rPr lang="en-US" sz="1400" b="1" dirty="0" err="1">
                <a:solidFill>
                  <a:srgbClr val="FF0000"/>
                </a:solidFill>
              </a:rPr>
              <a:t>getLen</a:t>
            </a:r>
            <a:r>
              <a:rPr lang="en-US" sz="1400" b="1" dirty="0">
                <a:solidFill>
                  <a:srgbClr val="FF0000"/>
                </a:solidFill>
              </a:rPr>
              <a:t>() {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b="1" dirty="0">
                <a:solidFill>
                  <a:srgbClr val="FF0000"/>
                </a:solidFill>
              </a:rPr>
              <a:t>	return length;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b="1" dirty="0" err="1">
                <a:solidFill>
                  <a:srgbClr val="FF0000"/>
                </a:solidFill>
              </a:rPr>
              <a:t>int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Rect</a:t>
            </a:r>
            <a:r>
              <a:rPr lang="en-US" sz="1400" b="1" dirty="0">
                <a:solidFill>
                  <a:srgbClr val="FF0000"/>
                </a:solidFill>
              </a:rPr>
              <a:t>::</a:t>
            </a:r>
            <a:r>
              <a:rPr lang="en-US" sz="1400" b="1" dirty="0" err="1">
                <a:solidFill>
                  <a:srgbClr val="FF0000"/>
                </a:solidFill>
              </a:rPr>
              <a:t>getWid</a:t>
            </a:r>
            <a:r>
              <a:rPr lang="en-US" sz="1400" b="1" dirty="0">
                <a:solidFill>
                  <a:srgbClr val="FF0000"/>
                </a:solidFill>
              </a:rPr>
              <a:t>() {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b="1" dirty="0">
                <a:solidFill>
                  <a:srgbClr val="FF0000"/>
                </a:solidFill>
              </a:rPr>
              <a:t>	return width;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b="1" dirty="0" err="1">
                <a:solidFill>
                  <a:srgbClr val="FF0000"/>
                </a:solidFill>
              </a:rPr>
              <a:t>int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en-US" sz="1400" b="1" dirty="0" err="1">
                <a:solidFill>
                  <a:srgbClr val="FF0000"/>
                </a:solidFill>
              </a:rPr>
              <a:t>Rect</a:t>
            </a:r>
            <a:r>
              <a:rPr lang="en-US" sz="1400" b="1" dirty="0">
                <a:solidFill>
                  <a:srgbClr val="FF0000"/>
                </a:solidFill>
              </a:rPr>
              <a:t>::</a:t>
            </a:r>
            <a:r>
              <a:rPr lang="en-US" sz="1400" b="1" dirty="0" err="1">
                <a:solidFill>
                  <a:srgbClr val="FF0000"/>
                </a:solidFill>
              </a:rPr>
              <a:t>getArea</a:t>
            </a:r>
            <a:r>
              <a:rPr lang="en-US" sz="1400" b="1" dirty="0">
                <a:solidFill>
                  <a:srgbClr val="FF0000"/>
                </a:solidFill>
              </a:rPr>
              <a:t>() {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b="1" dirty="0">
                <a:solidFill>
                  <a:srgbClr val="FF0000"/>
                </a:solidFill>
              </a:rPr>
              <a:t>	return area;</a:t>
            </a:r>
          </a:p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en-US" sz="1400" dirty="0">
                <a:solidFill>
                  <a:srgbClr val="FF0000"/>
                </a:solidFill>
              </a:rPr>
              <a:t>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0998DFA-3381-4C6C-92F4-06866A020033}"/>
              </a:ext>
            </a:extLst>
          </p:cNvPr>
          <p:cNvCxnSpPr>
            <a:cxnSpLocks/>
          </p:cNvCxnSpPr>
          <p:nvPr/>
        </p:nvCxnSpPr>
        <p:spPr>
          <a:xfrm flipH="1" flipV="1">
            <a:off x="5521910" y="1728317"/>
            <a:ext cx="359195" cy="146532"/>
          </a:xfrm>
          <a:prstGeom prst="straightConnector1">
            <a:avLst/>
          </a:prstGeom>
          <a:ln w="889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9A9A088-B617-4DF8-B4D1-F51EFD18DD85}"/>
              </a:ext>
            </a:extLst>
          </p:cNvPr>
          <p:cNvSpPr txBox="1"/>
          <p:nvPr/>
        </p:nvSpPr>
        <p:spPr>
          <a:xfrm>
            <a:off x="5781997" y="1499055"/>
            <a:ext cx="194468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/>
              <a:t>Note including  .</a:t>
            </a:r>
            <a:r>
              <a:rPr lang="en-US" sz="1700" dirty="0" err="1"/>
              <a:t>hpp</a:t>
            </a:r>
            <a:r>
              <a:rPr lang="en-US" sz="1700" dirty="0"/>
              <a:t> here in .</a:t>
            </a:r>
            <a:r>
              <a:rPr lang="en-US" sz="1700" dirty="0" err="1"/>
              <a:t>cpp</a:t>
            </a:r>
            <a:r>
              <a:rPr lang="en-US" sz="1700" dirty="0"/>
              <a:t> (and not vice versa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A1994FC-2022-447D-AD53-2EF8803BD2F7}"/>
              </a:ext>
            </a:extLst>
          </p:cNvPr>
          <p:cNvCxnSpPr>
            <a:cxnSpLocks/>
          </p:cNvCxnSpPr>
          <p:nvPr/>
        </p:nvCxnSpPr>
        <p:spPr>
          <a:xfrm flipH="1" flipV="1">
            <a:off x="9430112" y="2663548"/>
            <a:ext cx="359195" cy="146532"/>
          </a:xfrm>
          <a:prstGeom prst="straightConnector1">
            <a:avLst/>
          </a:prstGeom>
          <a:ln w="889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1E06F9E-E318-459F-BB3C-4F8F77C60F88}"/>
              </a:ext>
            </a:extLst>
          </p:cNvPr>
          <p:cNvSpPr txBox="1"/>
          <p:nvPr/>
        </p:nvSpPr>
        <p:spPr>
          <a:xfrm>
            <a:off x="9783217" y="2427709"/>
            <a:ext cx="194468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/>
              <a:t>Again, including  .</a:t>
            </a:r>
            <a:r>
              <a:rPr lang="en-US" sz="1700" dirty="0" err="1"/>
              <a:t>hpp</a:t>
            </a:r>
            <a:r>
              <a:rPr lang="en-US" sz="1700" dirty="0"/>
              <a:t> and not .</a:t>
            </a:r>
            <a:r>
              <a:rPr lang="en-US" sz="1700" dirty="0" err="1"/>
              <a:t>cpp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630247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019042-2A52-4881-B8CB-CE139A9E6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Take-aways!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DFBDA-C214-4175-94C8-6386BED0A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Every project with a class will have at least 3 files:</a:t>
            </a:r>
          </a:p>
          <a:p>
            <a:r>
              <a:rPr lang="en-US" dirty="0"/>
              <a:t>A header (.</a:t>
            </a:r>
            <a:r>
              <a:rPr lang="en-US" dirty="0" err="1"/>
              <a:t>hpp</a:t>
            </a:r>
            <a:r>
              <a:rPr lang="en-US" dirty="0"/>
              <a:t>) file for class declaration</a:t>
            </a:r>
          </a:p>
          <a:p>
            <a:r>
              <a:rPr lang="en-US" dirty="0"/>
              <a:t>A .</a:t>
            </a:r>
            <a:r>
              <a:rPr lang="en-US" dirty="0" err="1"/>
              <a:t>cpp</a:t>
            </a:r>
            <a:r>
              <a:rPr lang="en-US" dirty="0"/>
              <a:t> file for class definitions</a:t>
            </a:r>
          </a:p>
          <a:p>
            <a:r>
              <a:rPr lang="en-US" dirty="0"/>
              <a:t>A Main</a:t>
            </a:r>
          </a:p>
          <a:p>
            <a:r>
              <a:rPr lang="en-US" dirty="0"/>
              <a:t>The .</a:t>
            </a:r>
            <a:r>
              <a:rPr lang="en-US" dirty="0" err="1"/>
              <a:t>cpp</a:t>
            </a:r>
            <a:r>
              <a:rPr lang="en-US" dirty="0"/>
              <a:t> and the main should include the header file</a:t>
            </a:r>
          </a:p>
          <a:p>
            <a:r>
              <a:rPr lang="en-US" dirty="0"/>
              <a:t>The header file SHOULD NOT include the .</a:t>
            </a:r>
            <a:r>
              <a:rPr lang="en-US" dirty="0" err="1"/>
              <a:t>cpp</a:t>
            </a:r>
            <a:r>
              <a:rPr lang="en-US" dirty="0"/>
              <a:t> file (major crazy errors when you do this, </a:t>
            </a:r>
            <a:r>
              <a:rPr lang="en-US"/>
              <a:t>so just don’t)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46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1050</Words>
  <Application>Microsoft Office PowerPoint</Application>
  <PresentationFormat>Widescreen</PresentationFormat>
  <Paragraphs>160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Consolas</vt:lpstr>
      <vt:lpstr>Wingdings 3</vt:lpstr>
      <vt:lpstr>Office Theme</vt:lpstr>
      <vt:lpstr>Classes: Separating Declarations from Definitions</vt:lpstr>
      <vt:lpstr>Classes: Method 1  Closest to what you’ve seen with Java…  And NOT how we’re doing it in this class!! </vt:lpstr>
      <vt:lpstr>Classes: method 2  Separating declaration from definition  Again, mostly how we’re NOT doing it in this class! (Maybe occasionally if we’re being lazy…) </vt:lpstr>
      <vt:lpstr>Classes: How we’re doing it in this class!</vt:lpstr>
      <vt:lpstr>Classes:  Example of using header files  (AKA, how we’re doing it in this class)</vt:lpstr>
      <vt:lpstr>Take-aways!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Classes: Separating Declarations from Definitions</dc:title>
  <dc:creator>Yarrington, Debra</dc:creator>
  <cp:lastModifiedBy>Yarrington, Debra</cp:lastModifiedBy>
  <cp:revision>2</cp:revision>
  <dcterms:created xsi:type="dcterms:W3CDTF">2020-09-08T02:11:11Z</dcterms:created>
  <dcterms:modified xsi:type="dcterms:W3CDTF">2020-09-08T02:14:11Z</dcterms:modified>
</cp:coreProperties>
</file>