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71" r:id="rId3"/>
    <p:sldId id="304" r:id="rId4"/>
    <p:sldId id="373" r:id="rId5"/>
    <p:sldId id="329" r:id="rId6"/>
    <p:sldId id="332" r:id="rId7"/>
    <p:sldId id="3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734" autoAdjust="0"/>
    <p:restoredTop sz="94660"/>
  </p:normalViewPr>
  <p:slideViewPr>
    <p:cSldViewPr snapToGrid="0">
      <p:cViewPr varScale="1">
        <p:scale>
          <a:sx n="96" d="100"/>
          <a:sy n="96" d="100"/>
        </p:scale>
        <p:origin x="62" y="1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0F5F-8E78-42F4-ADDC-957E63C43C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28EBF3-B50F-43E9-9607-4CEADBD530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70F31-A2D3-4C07-A71E-20E5B29B3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6263C-0CBC-4671-8129-F47CF0B3DA4B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36C05-E9A1-4B02-BD91-36AC0AF17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9C3944-8766-4D71-9C14-86E46F9A9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1613-EB4E-4D2D-9D8A-34C5A9668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502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65FD0-84FB-422C-A7AC-C098B4FE1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284FC0-E7A9-4DEC-8C80-CFED41262B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0CE4A-1D76-425A-9E0E-44B6ADB24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6263C-0CBC-4671-8129-F47CF0B3DA4B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EF1224-71A2-496C-9855-B1CAE56D8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E339F-2924-4DAA-83BF-94A8A59ED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1613-EB4E-4D2D-9D8A-34C5A9668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31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DFFF6A-3824-47FF-9593-F75B413E02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983589-523C-4C01-9FF3-502DA52E3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54939-08B0-4E2A-9C59-33D42039D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6263C-0CBC-4671-8129-F47CF0B3DA4B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70B83-6DA7-4400-B13D-51E97FECD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9EE9F-CC95-4AC6-AB4D-D617C7A19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1613-EB4E-4D2D-9D8A-34C5A9668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406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612EA-CC53-4553-986B-A120B8476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2FC1A-4A94-4A4F-9ECD-7CCE90C16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DE633-6D6E-4E9D-A1AA-5345F441C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6263C-0CBC-4671-8129-F47CF0B3DA4B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D5B5B-F1C7-4A15-A047-2CCAED26F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B7D25-48DA-4F12-96CE-ECF8B39EB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1613-EB4E-4D2D-9D8A-34C5A9668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65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A79D9-7A96-4272-88FD-E0CE5523E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1C132F-9D99-450B-8A5B-91F34F57A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FAE51-1B9A-4654-B87C-999BC1854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6263C-0CBC-4671-8129-F47CF0B3DA4B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4ADFD-5599-4D28-834A-715B0790A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F7370-0695-4C81-9632-9A9B4502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1613-EB4E-4D2D-9D8A-34C5A9668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54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04105-A725-4D87-A39E-F7720CAB1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01864-7CC9-4640-A1B1-2BA52079E0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9FD319-DAF1-4F51-875F-6BBB7D6CB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B2293B-2F21-4DB7-81E0-88F790961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6263C-0CBC-4671-8129-F47CF0B3DA4B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D63D2F-2563-4D7C-86C9-377AD6ED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24863F-345F-4828-A8C3-AB8959D48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1613-EB4E-4D2D-9D8A-34C5A9668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8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3D439-B6BB-4F6F-8F43-B73DE98E2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8A1624-C22D-4A5C-93E4-3AB264523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395475-427D-477D-B507-92C30B5F63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5CC9E-E279-4E66-81A5-E769095CA8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9E511C-E4D1-495B-A9FB-B05306013C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D32CBE-67A6-4E45-9F5B-BE4F71930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6263C-0CBC-4671-8129-F47CF0B3DA4B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676805-E830-455B-BF04-CBE1F904A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AA7784-DA3E-447F-B86E-719F16735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1613-EB4E-4D2D-9D8A-34C5A9668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41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67FE-8C7E-4EF0-9FB5-7D8590185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CB861-0E14-4492-BD41-0750095EC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6263C-0CBC-4671-8129-F47CF0B3DA4B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26F405-812A-43C6-B39D-BFF75FC99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BE4A8D-25E7-4502-A5CA-88669D3F0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1613-EB4E-4D2D-9D8A-34C5A9668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6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6E77E8-9982-41D1-8241-5946EEB05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6263C-0CBC-4671-8129-F47CF0B3DA4B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400E54-3B79-43BC-B183-4F57B89E9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AE5F54-D636-4610-894D-4E125821C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1613-EB4E-4D2D-9D8A-34C5A9668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576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04751-4B3F-4E51-9916-207585B2E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5FCAB-10AF-4670-8FE6-CAF084A30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7AF994-0B94-4297-8138-0862B5D42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47F8A-8B05-4069-A6E1-4178446CB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6263C-0CBC-4671-8129-F47CF0B3DA4B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212C56-0E55-42FE-BB54-994814ABE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468AE-4AFB-4904-9B3D-9E63FD8F4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1613-EB4E-4D2D-9D8A-34C5A9668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772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16F5B-223F-4784-8EF7-E1B088C40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FE0572-B5BE-4F63-B7A1-C2673DABC3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FFC15B-7415-48DB-BC5C-9A25084B44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6830A3-DFDC-4FD5-A078-BCF1BF89C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6263C-0CBC-4671-8129-F47CF0B3DA4B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EF67F9-3C23-4497-821A-5F33DE67D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620514-12B2-4FC4-A7AE-0FB5305F7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1613-EB4E-4D2D-9D8A-34C5A9668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046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FB7E84-74AA-4E66-80E4-512B7F69B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70B2A-F3F8-436D-BD9E-1864026E7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19CB1-713C-4587-B291-03C7F36645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6263C-0CBC-4671-8129-F47CF0B3DA4B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9A3C7-2ECD-4964-B7C2-34DF756B9C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CA7A3-746B-45CF-AFE6-BC0170EA28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C1613-EB4E-4D2D-9D8A-34C5A9668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06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6F1F2C8-798B-4CCE-A851-94AFAF350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37FFB-0216-48F8-A0B1-B06A588169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0908" y="1220919"/>
            <a:ext cx="5425781" cy="2387600"/>
          </a:xfrm>
        </p:spPr>
        <p:txBody>
          <a:bodyPr>
            <a:normAutofit/>
          </a:bodyPr>
          <a:lstStyle/>
          <a:p>
            <a:pPr algn="l"/>
            <a:r>
              <a:rPr lang="en-US" sz="5100"/>
              <a:t>Classes: Constructors and Overloading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DA1A3C-1D89-46E5-AB0D-335AF1982C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0908" y="3700594"/>
            <a:ext cx="5425781" cy="1655762"/>
          </a:xfrm>
        </p:spPr>
        <p:txBody>
          <a:bodyPr>
            <a:normAutofit/>
          </a:bodyPr>
          <a:lstStyle/>
          <a:p>
            <a:pPr algn="l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273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1140" y="418264"/>
            <a:ext cx="5386169" cy="614485"/>
          </a:xfrm>
          <a:solidFill>
            <a:schemeClr val="accent4">
              <a:lumMod val="40000"/>
              <a:lumOff val="60000"/>
            </a:schemeClr>
          </a:solidFill>
          <a:ln w="76200">
            <a:solidFill>
              <a:schemeClr val="accent2"/>
            </a:solidFill>
          </a:ln>
        </p:spPr>
        <p:txBody>
          <a:bodyPr>
            <a:normAutofit fontScale="90000"/>
          </a:bodyPr>
          <a:lstStyle/>
          <a:p>
            <a:r>
              <a:rPr lang="en-US" dirty="0"/>
              <a:t>Overloading Constructor: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961" y="418264"/>
            <a:ext cx="3193019" cy="3512181"/>
          </a:xfrm>
          <a:solidFill>
            <a:srgbClr val="92D050">
              <a:alpha val="76000"/>
            </a:srgbClr>
          </a:solidFill>
          <a:ln w="7620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solidFill>
                  <a:schemeClr val="tx1"/>
                </a:solidFill>
              </a:rPr>
              <a:t>In Rectangle.hpp</a:t>
            </a:r>
          </a:p>
          <a:p>
            <a:pPr marL="0" indent="0">
              <a:spcBef>
                <a:spcPts val="0"/>
              </a:spcBef>
              <a:buNone/>
            </a:pPr>
            <a:endParaRPr lang="en-US" sz="15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class </a:t>
            </a:r>
            <a:r>
              <a:rPr lang="en-US" sz="1500" dirty="0" err="1">
                <a:solidFill>
                  <a:schemeClr val="accent1">
                    <a:lumMod val="50000"/>
                  </a:schemeClr>
                </a:solidFill>
              </a:rPr>
              <a:t>Rect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	int length;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	int width;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	int area;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public: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lang="en-US" sz="1500" dirty="0" err="1">
                <a:solidFill>
                  <a:schemeClr val="accent1">
                    <a:lumMod val="50000"/>
                  </a:schemeClr>
                </a:solidFill>
              </a:rPr>
              <a:t>Rect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lang="en-US" sz="1500" dirty="0" err="1">
                <a:solidFill>
                  <a:schemeClr val="accent1">
                    <a:lumMod val="50000"/>
                  </a:schemeClr>
                </a:solidFill>
              </a:rPr>
              <a:t>Rect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(int x);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lang="en-US" sz="1500" dirty="0" err="1">
                <a:solidFill>
                  <a:schemeClr val="accent1">
                    <a:lumMod val="50000"/>
                  </a:schemeClr>
                </a:solidFill>
              </a:rPr>
              <a:t>Rect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 (int x, int y);</a:t>
            </a:r>
          </a:p>
          <a:p>
            <a:pPr marL="0" indent="0">
              <a:spcBef>
                <a:spcPts val="0"/>
              </a:spcBef>
              <a:buNone/>
            </a:pPr>
            <a:endParaRPr lang="en-US" sz="15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500" b="1" dirty="0">
                <a:solidFill>
                  <a:schemeClr val="accent1">
                    <a:lumMod val="50000"/>
                  </a:schemeClr>
                </a:solidFill>
              </a:rPr>
              <a:t>//…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b="1" dirty="0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int </a:t>
            </a:r>
            <a:r>
              <a:rPr lang="en-US" sz="1500" dirty="0" err="1">
                <a:solidFill>
                  <a:schemeClr val="accent1">
                    <a:lumMod val="50000"/>
                  </a:schemeClr>
                </a:solidFill>
              </a:rPr>
              <a:t>getArea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}; //</a:t>
            </a:r>
            <a:r>
              <a:rPr lang="en-US" sz="1500" dirty="0" err="1">
                <a:solidFill>
                  <a:schemeClr val="accent1">
                    <a:lumMod val="50000"/>
                  </a:schemeClr>
                </a:solidFill>
              </a:rPr>
              <a:t>Rect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 header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221237" y="1382333"/>
            <a:ext cx="4020221" cy="5057403"/>
          </a:xfrm>
          <a:prstGeom prst="rect">
            <a:avLst/>
          </a:prstGeom>
          <a:solidFill>
            <a:srgbClr val="00B0F0">
              <a:alpha val="93000"/>
            </a:srgbClr>
          </a:solidFill>
          <a:ln w="7620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solidFill>
                  <a:schemeClr val="tx1"/>
                </a:solidFill>
              </a:rPr>
              <a:t>In Rectangle.cpp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br>
              <a:rPr lang="en-US" sz="1500" b="1" dirty="0">
                <a:solidFill>
                  <a:srgbClr val="FF0000"/>
                </a:solidFill>
              </a:rPr>
            </a:br>
            <a:r>
              <a:rPr lang="en-US" sz="1500" dirty="0">
                <a:solidFill>
                  <a:schemeClr val="bg1"/>
                </a:solidFill>
              </a:rPr>
              <a:t>#include "Rect.hpp"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500" dirty="0" err="1">
                <a:solidFill>
                  <a:schemeClr val="bg1"/>
                </a:solidFill>
              </a:rPr>
              <a:t>Rect</a:t>
            </a:r>
            <a:r>
              <a:rPr lang="en-US" sz="1500" dirty="0">
                <a:solidFill>
                  <a:schemeClr val="bg1"/>
                </a:solidFill>
              </a:rPr>
              <a:t>::</a:t>
            </a:r>
            <a:r>
              <a:rPr lang="en-US" sz="1500" dirty="0" err="1">
                <a:solidFill>
                  <a:schemeClr val="bg1"/>
                </a:solidFill>
              </a:rPr>
              <a:t>Rect</a:t>
            </a:r>
            <a:r>
              <a:rPr lang="en-US" sz="1500" dirty="0">
                <a:solidFill>
                  <a:schemeClr val="bg1"/>
                </a:solidFill>
              </a:rPr>
              <a:t>() {   // constructor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</a:rPr>
              <a:t>	length = 6;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</a:rPr>
              <a:t>	width = 5;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</a:rPr>
              <a:t>	area = length * width;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</a:rPr>
              <a:t>}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500" dirty="0" err="1">
                <a:solidFill>
                  <a:schemeClr val="bg1"/>
                </a:solidFill>
              </a:rPr>
              <a:t>Rect</a:t>
            </a:r>
            <a:r>
              <a:rPr lang="en-US" sz="1500" dirty="0">
                <a:solidFill>
                  <a:schemeClr val="bg1"/>
                </a:solidFill>
              </a:rPr>
              <a:t>::</a:t>
            </a:r>
            <a:r>
              <a:rPr lang="en-US" sz="1500" dirty="0" err="1">
                <a:solidFill>
                  <a:schemeClr val="bg1"/>
                </a:solidFill>
              </a:rPr>
              <a:t>Rect</a:t>
            </a:r>
            <a:r>
              <a:rPr lang="en-US" sz="1500" dirty="0">
                <a:solidFill>
                  <a:schemeClr val="bg1"/>
                </a:solidFill>
              </a:rPr>
              <a:t>(</a:t>
            </a:r>
            <a:r>
              <a:rPr lang="en-US" sz="1500" dirty="0" err="1">
                <a:solidFill>
                  <a:schemeClr val="bg1"/>
                </a:solidFill>
              </a:rPr>
              <a:t>int</a:t>
            </a:r>
            <a:r>
              <a:rPr lang="en-US" sz="1500" dirty="0">
                <a:solidFill>
                  <a:schemeClr val="bg1"/>
                </a:solidFill>
              </a:rPr>
              <a:t> x) {   // constructor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</a:rPr>
              <a:t>	length = x;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</a:rPr>
              <a:t>	width = 4;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</a:rPr>
              <a:t>	area = length * width;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</a:rPr>
              <a:t>}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500" dirty="0" err="1">
                <a:solidFill>
                  <a:schemeClr val="bg1"/>
                </a:solidFill>
              </a:rPr>
              <a:t>Rect</a:t>
            </a:r>
            <a:r>
              <a:rPr lang="en-US" sz="1500" dirty="0">
                <a:solidFill>
                  <a:schemeClr val="bg1"/>
                </a:solidFill>
              </a:rPr>
              <a:t>::</a:t>
            </a:r>
            <a:r>
              <a:rPr lang="en-US" sz="1500" dirty="0" err="1">
                <a:solidFill>
                  <a:schemeClr val="bg1"/>
                </a:solidFill>
              </a:rPr>
              <a:t>Rect</a:t>
            </a:r>
            <a:r>
              <a:rPr lang="en-US" sz="1500" dirty="0">
                <a:solidFill>
                  <a:schemeClr val="bg1"/>
                </a:solidFill>
              </a:rPr>
              <a:t>(</a:t>
            </a:r>
            <a:r>
              <a:rPr lang="en-US" sz="1500" dirty="0" err="1">
                <a:solidFill>
                  <a:schemeClr val="bg1"/>
                </a:solidFill>
              </a:rPr>
              <a:t>int</a:t>
            </a:r>
            <a:r>
              <a:rPr lang="en-US" sz="1500" dirty="0">
                <a:solidFill>
                  <a:schemeClr val="bg1"/>
                </a:solidFill>
              </a:rPr>
              <a:t> x, </a:t>
            </a:r>
            <a:r>
              <a:rPr lang="en-US" sz="1500" dirty="0" err="1">
                <a:solidFill>
                  <a:schemeClr val="bg1"/>
                </a:solidFill>
              </a:rPr>
              <a:t>int</a:t>
            </a:r>
            <a:r>
              <a:rPr lang="en-US" sz="1500" dirty="0">
                <a:solidFill>
                  <a:schemeClr val="bg1"/>
                </a:solidFill>
              </a:rPr>
              <a:t> y) {  // constructor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</a:rPr>
              <a:t>	length = x;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</a:rPr>
              <a:t>	width = y;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</a:rPr>
              <a:t>	area = length * width;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</a:rPr>
              <a:t>}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</a:rPr>
              <a:t>//…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endParaRPr lang="en-US" sz="15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endParaRPr lang="en-US" sz="15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Font typeface="Wingdings 3" charset="2"/>
              <a:buNone/>
            </a:pPr>
            <a:r>
              <a:rPr lang="en-US" sz="1500" dirty="0" err="1">
                <a:solidFill>
                  <a:schemeClr val="bg1"/>
                </a:solidFill>
              </a:rPr>
              <a:t>int</a:t>
            </a:r>
            <a:r>
              <a:rPr lang="en-US" sz="1500" dirty="0">
                <a:solidFill>
                  <a:schemeClr val="bg1"/>
                </a:solidFill>
              </a:rPr>
              <a:t> </a:t>
            </a:r>
            <a:r>
              <a:rPr lang="en-US" sz="1500" dirty="0" err="1">
                <a:solidFill>
                  <a:schemeClr val="bg1"/>
                </a:solidFill>
              </a:rPr>
              <a:t>Rect</a:t>
            </a:r>
            <a:r>
              <a:rPr lang="en-US" sz="1500" dirty="0">
                <a:solidFill>
                  <a:schemeClr val="bg1"/>
                </a:solidFill>
              </a:rPr>
              <a:t>::</a:t>
            </a:r>
            <a:r>
              <a:rPr lang="en-US" sz="1500" dirty="0" err="1">
                <a:solidFill>
                  <a:schemeClr val="bg1"/>
                </a:solidFill>
              </a:rPr>
              <a:t>getArea</a:t>
            </a:r>
            <a:r>
              <a:rPr lang="en-US" sz="1500" dirty="0">
                <a:solidFill>
                  <a:schemeClr val="bg1"/>
                </a:solidFill>
              </a:rPr>
              <a:t>() {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Font typeface="Wingdings 3" charset="2"/>
              <a:buNone/>
            </a:pPr>
            <a:r>
              <a:rPr lang="en-US" sz="1500" dirty="0">
                <a:solidFill>
                  <a:schemeClr val="bg1"/>
                </a:solidFill>
              </a:rPr>
              <a:t>	return area;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Font typeface="Wingdings 3" charset="2"/>
              <a:buNone/>
            </a:pPr>
            <a:r>
              <a:rPr lang="en-US" sz="1500" dirty="0">
                <a:solidFill>
                  <a:schemeClr val="bg1"/>
                </a:solidFill>
              </a:rPr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776883" y="3429000"/>
            <a:ext cx="4895391" cy="3284988"/>
          </a:xfrm>
          <a:prstGeom prst="rect">
            <a:avLst/>
          </a:prstGeom>
          <a:solidFill>
            <a:srgbClr val="FFC000"/>
          </a:solidFill>
          <a:ln w="76200"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00"/>
              </a:spcBef>
              <a:buNone/>
            </a:pPr>
            <a:r>
              <a:rPr lang="en-US" sz="2000" b="1" dirty="0">
                <a:solidFill>
                  <a:schemeClr val="tx1"/>
                </a:solidFill>
              </a:rPr>
              <a:t>Running main: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#include "Rect.hpp"</a:t>
            </a:r>
          </a:p>
          <a:p>
            <a:pPr marL="0" indent="0">
              <a:buNone/>
            </a:pP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main() {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Rect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r(3,4);   // constructor happens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Rect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r2;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Rect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r3(4);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cout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&lt;&lt;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r.getArea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() &lt;&lt;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endl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cout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&lt;&lt; r2.getArea() &lt;&lt;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endl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cout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&lt;&lt; r3.getArea() &lt;&lt;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endl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return 0;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} //main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098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933" y="114300"/>
            <a:ext cx="11914117" cy="702996"/>
          </a:xfr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2800" b="1" dirty="0">
                <a:solidFill>
                  <a:schemeClr val="tx1"/>
                </a:solidFill>
              </a:rPr>
              <a:t>Coolness: We can also overload operators! ( e.g., +, =, etc.)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117" y="966737"/>
            <a:ext cx="5938058" cy="3411302"/>
          </a:xfrm>
          <a:solidFill>
            <a:srgbClr val="92D050"/>
          </a:solidFill>
          <a:ln w="7620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sz="2200" b="1" i="1" dirty="0">
                <a:solidFill>
                  <a:schemeClr val="accent1">
                    <a:lumMod val="50000"/>
                  </a:schemeClr>
                </a:solidFill>
              </a:rPr>
              <a:t>In Box.hpp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class Box 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      </a:t>
            </a: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length;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      </a:t>
            </a: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width;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      </a:t>
            </a: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height;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  public: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fr-FR" sz="2200" dirty="0">
                <a:solidFill>
                  <a:schemeClr val="accent1">
                    <a:lumMod val="50000"/>
                  </a:schemeClr>
                </a:solidFill>
              </a:rPr>
              <a:t>        Box (</a:t>
            </a:r>
            <a:r>
              <a:rPr lang="fr-FR" sz="2200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fr-FR" sz="2200" dirty="0">
                <a:solidFill>
                  <a:schemeClr val="accent1">
                    <a:lumMod val="50000"/>
                  </a:schemeClr>
                </a:solidFill>
              </a:rPr>
              <a:t> l, </a:t>
            </a:r>
            <a:r>
              <a:rPr lang="fr-FR" sz="2200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fr-FR" sz="2200" dirty="0">
                <a:solidFill>
                  <a:schemeClr val="accent1">
                    <a:lumMod val="50000"/>
                  </a:schemeClr>
                </a:solidFill>
              </a:rPr>
              <a:t> b, </a:t>
            </a:r>
            <a:r>
              <a:rPr lang="fr-FR" sz="2200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fr-FR" sz="2200" dirty="0">
                <a:solidFill>
                  <a:schemeClr val="accent1">
                    <a:lumMod val="50000"/>
                  </a:schemeClr>
                </a:solidFill>
              </a:rPr>
              <a:t> h);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       </a:t>
            </a: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getVolume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();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};</a:t>
            </a:r>
          </a:p>
          <a:p>
            <a:pPr marL="0" indent="0">
              <a:spcBef>
                <a:spcPts val="200"/>
              </a:spcBef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748176" y="3709553"/>
            <a:ext cx="4732866" cy="2013352"/>
          </a:xfrm>
          <a:prstGeom prst="rect">
            <a:avLst/>
          </a:prstGeom>
          <a:solidFill>
            <a:srgbClr val="FFC000"/>
          </a:solidFill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00"/>
              </a:spcBef>
              <a:buNone/>
            </a:pP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main() 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  Box box1(3, 2, 1); 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  Box box2(8, 6, 2);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cout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&lt;&lt; box1 + box2&lt;&lt;</a:t>
            </a: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endl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return 0;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}</a:t>
            </a:r>
          </a:p>
          <a:p>
            <a:pPr marL="0" indent="0">
              <a:spcBef>
                <a:spcPts val="200"/>
              </a:spcBef>
              <a:buNone/>
            </a:pP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897056" y="966740"/>
            <a:ext cx="5186993" cy="3903077"/>
          </a:xfrm>
          <a:prstGeom prst="rect">
            <a:avLst/>
          </a:prstGeom>
          <a:solidFill>
            <a:srgbClr val="00B0F0"/>
          </a:solidFill>
          <a:ln w="7620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00"/>
              </a:spcBef>
              <a:buNone/>
            </a:pPr>
            <a:r>
              <a:rPr lang="en-US" sz="2200" b="1" i="1" dirty="0">
                <a:solidFill>
                  <a:schemeClr val="accent1">
                    <a:lumMod val="50000"/>
                  </a:schemeClr>
                </a:solidFill>
              </a:rPr>
              <a:t>In Box.cpp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2200" dirty="0">
                <a:solidFill>
                  <a:schemeClr val="bg1"/>
                </a:solidFill>
              </a:rPr>
              <a:t>//constructor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fr-FR" sz="2200" dirty="0">
                <a:solidFill>
                  <a:schemeClr val="bg1"/>
                </a:solidFill>
              </a:rPr>
              <a:t>Box::Box(</a:t>
            </a:r>
            <a:r>
              <a:rPr lang="fr-FR" sz="2200" dirty="0" err="1">
                <a:solidFill>
                  <a:schemeClr val="bg1"/>
                </a:solidFill>
              </a:rPr>
              <a:t>int</a:t>
            </a:r>
            <a:r>
              <a:rPr lang="fr-FR" sz="2200" dirty="0">
                <a:solidFill>
                  <a:schemeClr val="bg1"/>
                </a:solidFill>
              </a:rPr>
              <a:t> l, </a:t>
            </a:r>
            <a:r>
              <a:rPr lang="fr-FR" sz="2200" dirty="0" err="1">
                <a:solidFill>
                  <a:schemeClr val="bg1"/>
                </a:solidFill>
              </a:rPr>
              <a:t>int</a:t>
            </a:r>
            <a:r>
              <a:rPr lang="fr-FR" sz="2200" dirty="0">
                <a:solidFill>
                  <a:schemeClr val="bg1"/>
                </a:solidFill>
              </a:rPr>
              <a:t> b, </a:t>
            </a:r>
            <a:r>
              <a:rPr lang="fr-FR" sz="2200" dirty="0" err="1">
                <a:solidFill>
                  <a:schemeClr val="bg1"/>
                </a:solidFill>
              </a:rPr>
              <a:t>int</a:t>
            </a:r>
            <a:r>
              <a:rPr lang="fr-FR" sz="2200" dirty="0">
                <a:solidFill>
                  <a:schemeClr val="bg1"/>
                </a:solidFill>
              </a:rPr>
              <a:t> h)</a:t>
            </a:r>
            <a:r>
              <a:rPr lang="en-US" sz="2200" dirty="0">
                <a:solidFill>
                  <a:schemeClr val="bg1"/>
                </a:solidFill>
              </a:rPr>
              <a:t> {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2200" dirty="0">
                <a:solidFill>
                  <a:schemeClr val="bg1"/>
                </a:solidFill>
              </a:rPr>
              <a:t>         length = l;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2200" dirty="0">
                <a:solidFill>
                  <a:schemeClr val="bg1"/>
                </a:solidFill>
              </a:rPr>
              <a:t>         width = b;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2200" dirty="0">
                <a:solidFill>
                  <a:schemeClr val="bg1"/>
                </a:solidFill>
              </a:rPr>
              <a:t>         height = h;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2200" dirty="0">
                <a:solidFill>
                  <a:schemeClr val="bg1"/>
                </a:solidFill>
              </a:rPr>
              <a:t>}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2200" dirty="0" err="1">
                <a:solidFill>
                  <a:schemeClr val="bg1"/>
                </a:solidFill>
              </a:rPr>
              <a:t>int</a:t>
            </a:r>
            <a:r>
              <a:rPr lang="en-US" sz="2200" dirty="0">
                <a:solidFill>
                  <a:schemeClr val="bg1"/>
                </a:solidFill>
              </a:rPr>
              <a:t> Box::</a:t>
            </a:r>
            <a:r>
              <a:rPr lang="en-US" sz="2200" dirty="0" err="1">
                <a:solidFill>
                  <a:schemeClr val="bg1"/>
                </a:solidFill>
              </a:rPr>
              <a:t>getVolume</a:t>
            </a:r>
            <a:r>
              <a:rPr lang="en-US" sz="2200" dirty="0">
                <a:solidFill>
                  <a:schemeClr val="bg1"/>
                </a:solidFill>
              </a:rPr>
              <a:t>() {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2200" dirty="0">
                <a:solidFill>
                  <a:schemeClr val="bg1"/>
                </a:solidFill>
              </a:rPr>
              <a:t>      return length * width * height;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2200" dirty="0">
                <a:solidFill>
                  <a:schemeClr val="bg1"/>
                </a:solidFill>
              </a:rPr>
              <a:t>}</a:t>
            </a:r>
          </a:p>
          <a:p>
            <a:pPr marL="0" indent="0">
              <a:spcBef>
                <a:spcPts val="1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4938" y="6084055"/>
            <a:ext cx="111113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/>
              <a:t>You want to “add” two boxes together.  Exactly what do you want to add?</a:t>
            </a:r>
          </a:p>
        </p:txBody>
      </p:sp>
    </p:spTree>
    <p:extLst>
      <p:ext uri="{BB962C8B-B14F-4D97-AF65-F5344CB8AC3E}">
        <p14:creationId xmlns:p14="http://schemas.microsoft.com/office/powerpoint/2010/main" val="403882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933" y="114300"/>
            <a:ext cx="11914117" cy="702996"/>
          </a:xfr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2800" dirty="0">
                <a:solidFill>
                  <a:schemeClr val="tx1"/>
                </a:solidFill>
              </a:rPr>
              <a:t>We can also overload operators! ( e.g., +, =, etc.)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117" y="966737"/>
            <a:ext cx="5938058" cy="3411302"/>
          </a:xfrm>
          <a:solidFill>
            <a:srgbClr val="92D050"/>
          </a:solidFill>
          <a:ln w="7620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sz="2200" b="1" i="1" dirty="0">
                <a:solidFill>
                  <a:schemeClr val="accent1">
                    <a:lumMod val="50000"/>
                  </a:schemeClr>
                </a:solidFill>
              </a:rPr>
              <a:t>In Box.hpp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class Box 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      </a:t>
            </a: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length;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      </a:t>
            </a: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width;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      </a:t>
            </a: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height;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  public: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fr-FR" sz="2200" dirty="0">
                <a:solidFill>
                  <a:schemeClr val="accent1">
                    <a:lumMod val="50000"/>
                  </a:schemeClr>
                </a:solidFill>
              </a:rPr>
              <a:t>        Box (</a:t>
            </a:r>
            <a:r>
              <a:rPr lang="fr-FR" sz="2200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fr-FR" sz="2200" dirty="0">
                <a:solidFill>
                  <a:schemeClr val="accent1">
                    <a:lumMod val="50000"/>
                  </a:schemeClr>
                </a:solidFill>
              </a:rPr>
              <a:t> l, </a:t>
            </a:r>
            <a:r>
              <a:rPr lang="fr-FR" sz="2200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fr-FR" sz="2200" dirty="0">
                <a:solidFill>
                  <a:schemeClr val="accent1">
                    <a:lumMod val="50000"/>
                  </a:schemeClr>
                </a:solidFill>
              </a:rPr>
              <a:t> b, </a:t>
            </a:r>
            <a:r>
              <a:rPr lang="fr-FR" sz="2200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fr-FR" sz="2200" dirty="0">
                <a:solidFill>
                  <a:schemeClr val="accent1">
                    <a:lumMod val="50000"/>
                  </a:schemeClr>
                </a:solidFill>
              </a:rPr>
              <a:t> h);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       int </a:t>
            </a: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getVolume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();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b="1" dirty="0"/>
              <a:t>        Box </a:t>
            </a:r>
            <a:r>
              <a:rPr lang="en-US" sz="2200" b="1" dirty="0">
                <a:solidFill>
                  <a:schemeClr val="tx1"/>
                </a:solidFill>
              </a:rPr>
              <a:t>operator+(Box b);</a:t>
            </a:r>
            <a:endParaRPr lang="en-US" sz="22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};</a:t>
            </a:r>
          </a:p>
          <a:p>
            <a:pPr marL="0" indent="0">
              <a:spcBef>
                <a:spcPts val="200"/>
              </a:spcBef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814052" y="4070702"/>
            <a:ext cx="5700250" cy="2672997"/>
          </a:xfrm>
          <a:prstGeom prst="rect">
            <a:avLst/>
          </a:prstGeom>
          <a:solidFill>
            <a:srgbClr val="FFC000"/>
          </a:solidFill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00"/>
              </a:spcBef>
              <a:buNone/>
            </a:pP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main() 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  Box box1(3, 2, 1); 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  Box box2(8, 6, 2);  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b="1" dirty="0">
                <a:solidFill>
                  <a:schemeClr val="tx1"/>
                </a:solidFill>
              </a:rPr>
              <a:t>   Box box3 = box1 + box2;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en-US" sz="2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int volume = box3.getVolume();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cout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&lt;&lt; “vol of box3 : " &lt;&lt; volume &lt;&lt;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endl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;</a:t>
            </a:r>
            <a:endParaRPr lang="en-US" sz="22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   return 0;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}</a:t>
            </a:r>
          </a:p>
          <a:p>
            <a:pPr marL="0" indent="0">
              <a:spcBef>
                <a:spcPts val="200"/>
              </a:spcBef>
              <a:buNone/>
            </a:pP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897056" y="966740"/>
            <a:ext cx="5186993" cy="5611041"/>
          </a:xfrm>
          <a:prstGeom prst="rect">
            <a:avLst/>
          </a:prstGeom>
          <a:solidFill>
            <a:srgbClr val="00B0F0"/>
          </a:solidFill>
          <a:ln w="7620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00"/>
              </a:spcBef>
              <a:buNone/>
            </a:pPr>
            <a:r>
              <a:rPr lang="en-US" sz="2200" b="1" i="1" dirty="0">
                <a:solidFill>
                  <a:schemeClr val="accent1">
                    <a:lumMod val="50000"/>
                  </a:schemeClr>
                </a:solidFill>
              </a:rPr>
              <a:t>In Box.cpp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chemeClr val="bg1"/>
                </a:solidFill>
              </a:rPr>
              <a:t>//constructor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000" dirty="0">
                <a:solidFill>
                  <a:schemeClr val="bg1"/>
                </a:solidFill>
              </a:rPr>
              <a:t>Box::Box(</a:t>
            </a:r>
            <a:r>
              <a:rPr lang="fr-FR" sz="2000" dirty="0" err="1">
                <a:solidFill>
                  <a:schemeClr val="bg1"/>
                </a:solidFill>
              </a:rPr>
              <a:t>int</a:t>
            </a:r>
            <a:r>
              <a:rPr lang="fr-FR" sz="2000" dirty="0">
                <a:solidFill>
                  <a:schemeClr val="bg1"/>
                </a:solidFill>
              </a:rPr>
              <a:t> l, </a:t>
            </a:r>
            <a:r>
              <a:rPr lang="fr-FR" sz="2000" dirty="0" err="1">
                <a:solidFill>
                  <a:schemeClr val="bg1"/>
                </a:solidFill>
              </a:rPr>
              <a:t>int</a:t>
            </a:r>
            <a:r>
              <a:rPr lang="fr-FR" sz="2000" dirty="0">
                <a:solidFill>
                  <a:schemeClr val="bg1"/>
                </a:solidFill>
              </a:rPr>
              <a:t> b, </a:t>
            </a:r>
            <a:r>
              <a:rPr lang="fr-FR" sz="2000" dirty="0" err="1">
                <a:solidFill>
                  <a:schemeClr val="bg1"/>
                </a:solidFill>
              </a:rPr>
              <a:t>int</a:t>
            </a:r>
            <a:r>
              <a:rPr lang="fr-FR" sz="2000" dirty="0">
                <a:solidFill>
                  <a:schemeClr val="bg1"/>
                </a:solidFill>
              </a:rPr>
              <a:t> h)</a:t>
            </a:r>
            <a:r>
              <a:rPr lang="en-US" sz="2000" dirty="0">
                <a:solidFill>
                  <a:schemeClr val="bg1"/>
                </a:solidFill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chemeClr val="bg1"/>
                </a:solidFill>
              </a:rPr>
              <a:t>         length = l;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chemeClr val="bg1"/>
                </a:solidFill>
              </a:rPr>
              <a:t>         width 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chemeClr val="bg1"/>
                </a:solidFill>
              </a:rPr>
              <a:t>         height = h;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chemeClr val="bg1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err="1">
                <a:solidFill>
                  <a:schemeClr val="bg1"/>
                </a:solidFill>
              </a:rPr>
              <a:t>int</a:t>
            </a:r>
            <a:r>
              <a:rPr lang="en-US" sz="2000" dirty="0">
                <a:solidFill>
                  <a:schemeClr val="bg1"/>
                </a:solidFill>
              </a:rPr>
              <a:t> Box::</a:t>
            </a:r>
            <a:r>
              <a:rPr lang="en-US" sz="2000" dirty="0" err="1">
                <a:solidFill>
                  <a:schemeClr val="bg1"/>
                </a:solidFill>
              </a:rPr>
              <a:t>getVolume</a:t>
            </a:r>
            <a:r>
              <a:rPr lang="en-US" sz="2000" dirty="0">
                <a:solidFill>
                  <a:schemeClr val="bg1"/>
                </a:solidFill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chemeClr val="bg1"/>
                </a:solidFill>
              </a:rPr>
              <a:t>      return length * width * height;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chemeClr val="bg1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spc="-80" dirty="0">
                <a:solidFill>
                  <a:schemeClr val="tx1"/>
                </a:solidFill>
              </a:rPr>
              <a:t>//Overload: add 2 Box objects.</a:t>
            </a:r>
            <a:endParaRPr lang="en-US" sz="2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</a:rPr>
              <a:t>Box Box::operator+(Box b) { </a:t>
            </a:r>
            <a:endParaRPr lang="en-US" sz="2000" b="1" spc="-8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</a:rPr>
              <a:t>   Box </a:t>
            </a:r>
            <a:r>
              <a:rPr lang="en-US" sz="2000" b="1" dirty="0" err="1">
                <a:solidFill>
                  <a:schemeClr val="tx1"/>
                </a:solidFill>
              </a:rPr>
              <a:t>newbox</a:t>
            </a:r>
            <a:r>
              <a:rPr lang="en-US" sz="2000" b="1" dirty="0">
                <a:solidFill>
                  <a:schemeClr val="tx1"/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</a:rPr>
              <a:t>   </a:t>
            </a:r>
            <a:r>
              <a:rPr lang="en-US" sz="2000" b="1" dirty="0" err="1">
                <a:solidFill>
                  <a:schemeClr val="tx1"/>
                </a:solidFill>
              </a:rPr>
              <a:t>newbox.length</a:t>
            </a:r>
            <a:r>
              <a:rPr lang="en-US" sz="2000" b="1" dirty="0">
                <a:solidFill>
                  <a:schemeClr val="tx1"/>
                </a:solidFill>
              </a:rPr>
              <a:t> = length + </a:t>
            </a:r>
            <a:r>
              <a:rPr lang="en-US" sz="2000" b="1" dirty="0" err="1">
                <a:solidFill>
                  <a:schemeClr val="tx1"/>
                </a:solidFill>
              </a:rPr>
              <a:t>b.length</a:t>
            </a:r>
            <a:r>
              <a:rPr lang="en-US" sz="2000" b="1" dirty="0">
                <a:solidFill>
                  <a:schemeClr val="tx1"/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</a:rPr>
              <a:t>   </a:t>
            </a:r>
            <a:r>
              <a:rPr lang="en-US" sz="2000" b="1" dirty="0" err="1">
                <a:solidFill>
                  <a:schemeClr val="tx1"/>
                </a:solidFill>
              </a:rPr>
              <a:t>newbox.width</a:t>
            </a:r>
            <a:r>
              <a:rPr lang="en-US" sz="2000" b="1" dirty="0">
                <a:solidFill>
                  <a:schemeClr val="tx1"/>
                </a:solidFill>
              </a:rPr>
              <a:t> = width + </a:t>
            </a:r>
            <a:r>
              <a:rPr lang="en-US" sz="2000" b="1" dirty="0" err="1">
                <a:solidFill>
                  <a:schemeClr val="tx1"/>
                </a:solidFill>
              </a:rPr>
              <a:t>b.width</a:t>
            </a:r>
            <a:r>
              <a:rPr lang="en-US" sz="2000" b="1" dirty="0">
                <a:solidFill>
                  <a:schemeClr val="tx1"/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</a:rPr>
              <a:t>   </a:t>
            </a:r>
            <a:r>
              <a:rPr lang="en-US" sz="2000" b="1" dirty="0" err="1">
                <a:solidFill>
                  <a:schemeClr val="tx1"/>
                </a:solidFill>
              </a:rPr>
              <a:t>newbox.height</a:t>
            </a:r>
            <a:r>
              <a:rPr lang="en-US" sz="2000" b="1" dirty="0">
                <a:solidFill>
                  <a:schemeClr val="tx1"/>
                </a:solidFill>
              </a:rPr>
              <a:t> = height + </a:t>
            </a:r>
            <a:r>
              <a:rPr lang="en-US" sz="2000" b="1" dirty="0" err="1">
                <a:solidFill>
                  <a:schemeClr val="tx1"/>
                </a:solidFill>
              </a:rPr>
              <a:t>b.height</a:t>
            </a:r>
            <a:r>
              <a:rPr lang="en-US" sz="2000" b="1" dirty="0">
                <a:solidFill>
                  <a:schemeClr val="tx1"/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</a:rPr>
              <a:t>   return </a:t>
            </a:r>
            <a:r>
              <a:rPr lang="en-US" sz="2000" b="1" dirty="0" err="1">
                <a:solidFill>
                  <a:schemeClr val="tx1"/>
                </a:solidFill>
              </a:rPr>
              <a:t>newbox</a:t>
            </a:r>
            <a:r>
              <a:rPr lang="en-US" sz="2000" b="1" dirty="0">
                <a:solidFill>
                  <a:schemeClr val="tx1"/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</a:rPr>
              <a:t>}</a:t>
            </a:r>
          </a:p>
          <a:p>
            <a:pPr marL="0" indent="0">
              <a:spcBef>
                <a:spcPts val="100"/>
              </a:spcBef>
              <a:buNone/>
            </a:pPr>
            <a:endParaRPr lang="en-US" sz="2200" dirty="0">
              <a:solidFill>
                <a:schemeClr val="bg1"/>
              </a:solidFill>
            </a:endParaRPr>
          </a:p>
          <a:p>
            <a:pPr marL="0" indent="0">
              <a:spcBef>
                <a:spcPts val="1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38C6FE0-A7E8-40DC-9899-F2F2B982475A}"/>
              </a:ext>
            </a:extLst>
          </p:cNvPr>
          <p:cNvCxnSpPr>
            <a:cxnSpLocks/>
          </p:cNvCxnSpPr>
          <p:nvPr/>
        </p:nvCxnSpPr>
        <p:spPr>
          <a:xfrm flipV="1">
            <a:off x="1607567" y="6091084"/>
            <a:ext cx="442455" cy="19582"/>
          </a:xfrm>
          <a:prstGeom prst="straightConnector1">
            <a:avLst/>
          </a:prstGeom>
          <a:ln w="1143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9A7D03A-F6B2-45D7-BCC8-CA473CFC1467}"/>
              </a:ext>
            </a:extLst>
          </p:cNvPr>
          <p:cNvSpPr txBox="1"/>
          <p:nvPr/>
        </p:nvSpPr>
        <p:spPr>
          <a:xfrm>
            <a:off x="-15888" y="5636177"/>
            <a:ext cx="1704569" cy="948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sz="1800" dirty="0">
                <a:solidFill>
                  <a:schemeClr val="tx1"/>
                </a:solidFill>
              </a:rPr>
              <a:t>Output: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dirty="0">
                <a:solidFill>
                  <a:schemeClr val="tx1"/>
                </a:solidFill>
              </a:rPr>
              <a:t>vol of Box3: 264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1983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933" y="114300"/>
            <a:ext cx="1182617" cy="702996"/>
          </a:xfr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2800" b="1" dirty="0">
                <a:solidFill>
                  <a:schemeClr val="tx1"/>
                </a:solidFill>
              </a:rPr>
              <a:t>==?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933" y="922493"/>
            <a:ext cx="4863313" cy="3468532"/>
          </a:xfrm>
          <a:solidFill>
            <a:srgbClr val="92D050"/>
          </a:solidFill>
          <a:ln w="7620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sz="15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 Box.hpp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</a:rPr>
              <a:t>class Box  {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</a:rPr>
              <a:t>public: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fr-FR" sz="1500" dirty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fr-FR" sz="1500" b="1" dirty="0">
                <a:solidFill>
                  <a:schemeClr val="accent1">
                    <a:lumMod val="75000"/>
                  </a:schemeClr>
                </a:solidFill>
              </a:rPr>
              <a:t>Box(</a:t>
            </a:r>
            <a:r>
              <a:rPr lang="fr-FR" sz="1500" b="1" dirty="0" err="1">
                <a:solidFill>
                  <a:schemeClr val="accent1">
                    <a:lumMod val="75000"/>
                  </a:schemeClr>
                </a:solidFill>
              </a:rPr>
              <a:t>int</a:t>
            </a:r>
            <a:r>
              <a:rPr lang="fr-FR" sz="1500" b="1" dirty="0">
                <a:solidFill>
                  <a:schemeClr val="accent1">
                    <a:lumMod val="75000"/>
                  </a:schemeClr>
                </a:solidFill>
              </a:rPr>
              <a:t> l=2, </a:t>
            </a:r>
            <a:r>
              <a:rPr lang="fr-FR" sz="1500" b="1" dirty="0" err="1">
                <a:solidFill>
                  <a:schemeClr val="accent1">
                    <a:lumMod val="75000"/>
                  </a:schemeClr>
                </a:solidFill>
              </a:rPr>
              <a:t>int</a:t>
            </a:r>
            <a:r>
              <a:rPr lang="fr-FR" sz="1500" b="1" dirty="0">
                <a:solidFill>
                  <a:schemeClr val="accent1">
                    <a:lumMod val="75000"/>
                  </a:schemeClr>
                </a:solidFill>
              </a:rPr>
              <a:t> b=2, </a:t>
            </a:r>
            <a:r>
              <a:rPr lang="fr-FR" sz="1500" b="1" dirty="0" err="1">
                <a:solidFill>
                  <a:schemeClr val="accent1">
                    <a:lumMod val="75000"/>
                  </a:schemeClr>
                </a:solidFill>
              </a:rPr>
              <a:t>int</a:t>
            </a:r>
            <a:r>
              <a:rPr lang="fr-FR" sz="1500" b="1" dirty="0">
                <a:solidFill>
                  <a:schemeClr val="accent1">
                    <a:lumMod val="75000"/>
                  </a:schemeClr>
                </a:solidFill>
              </a:rPr>
              <a:t> h=2);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en-US" sz="1500" b="1" dirty="0" err="1">
                <a:solidFill>
                  <a:schemeClr val="accent1">
                    <a:lumMod val="75000"/>
                  </a:schemeClr>
                </a:solidFill>
              </a:rPr>
              <a:t>int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500" b="1" dirty="0" err="1">
                <a:solidFill>
                  <a:schemeClr val="accent1">
                    <a:lumMod val="75000"/>
                  </a:schemeClr>
                </a:solidFill>
              </a:rPr>
              <a:t>getVolume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</a:rPr>
              <a:t>();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75000"/>
                  </a:schemeClr>
                </a:solidFill>
              </a:rPr>
              <a:t>      Box 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</a:rPr>
              <a:t>operator+(Box b); 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</a:rPr>
              <a:t>void </a:t>
            </a:r>
            <a:r>
              <a:rPr lang="en-US" sz="1500" b="1" dirty="0" err="1">
                <a:solidFill>
                  <a:schemeClr val="accent1">
                    <a:lumMod val="75000"/>
                  </a:schemeClr>
                </a:solidFill>
              </a:rPr>
              <a:t>setHeight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500" b="1" dirty="0" err="1">
                <a:solidFill>
                  <a:schemeClr val="accent1">
                    <a:lumMod val="75000"/>
                  </a:schemeClr>
                </a:solidFill>
              </a:rPr>
              <a:t>int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</a:rPr>
              <a:t> x);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</a:rPr>
              <a:t>double </a:t>
            </a:r>
            <a:r>
              <a:rPr lang="en-US" sz="1500" b="1" dirty="0" err="1">
                <a:solidFill>
                  <a:schemeClr val="accent1">
                    <a:lumMod val="75000"/>
                  </a:schemeClr>
                </a:solidFill>
              </a:rPr>
              <a:t>getHeight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</a:rPr>
              <a:t>();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tx1"/>
                </a:solidFill>
              </a:rPr>
              <a:t>      </a:t>
            </a:r>
            <a:r>
              <a:rPr lang="en-US" sz="1500" b="1" dirty="0" err="1">
                <a:solidFill>
                  <a:schemeClr val="tx1"/>
                </a:solidFill>
              </a:rPr>
              <a:t>bool</a:t>
            </a:r>
            <a:r>
              <a:rPr lang="en-US" sz="1500" b="1" dirty="0">
                <a:solidFill>
                  <a:schemeClr val="tx1"/>
                </a:solidFill>
              </a:rPr>
              <a:t> operator==(Box b);</a:t>
            </a:r>
          </a:p>
          <a:p>
            <a:pPr marL="0" indent="0">
              <a:spcBef>
                <a:spcPts val="100"/>
              </a:spcBef>
              <a:buNone/>
            </a:pPr>
            <a:endParaRPr lang="en-US" sz="1500" dirty="0">
              <a:solidFill>
                <a:srgbClr val="FF0000"/>
              </a:solidFill>
            </a:endParaRP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</a:rPr>
              <a:t>private: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en-US" sz="1500" b="1" dirty="0" err="1">
                <a:solidFill>
                  <a:schemeClr val="accent1">
                    <a:lumMod val="75000"/>
                  </a:schemeClr>
                </a:solidFill>
              </a:rPr>
              <a:t>int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</a:rPr>
              <a:t> length;     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en-US" sz="1500" b="1" dirty="0" err="1">
                <a:solidFill>
                  <a:schemeClr val="accent1">
                    <a:lumMod val="75000"/>
                  </a:schemeClr>
                </a:solidFill>
              </a:rPr>
              <a:t>int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</a:rPr>
              <a:t> width; 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en-US" sz="1500" b="1" dirty="0" err="1">
                <a:solidFill>
                  <a:schemeClr val="accent1">
                    <a:lumMod val="75000"/>
                  </a:schemeClr>
                </a:solidFill>
              </a:rPr>
              <a:t>int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</a:rPr>
              <a:t> height; 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75000"/>
                  </a:schemeClr>
                </a:solidFill>
              </a:rPr>
              <a:t>};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695950" y="114300"/>
            <a:ext cx="6496050" cy="6593997"/>
          </a:xfrm>
          <a:prstGeom prst="rect">
            <a:avLst/>
          </a:prstGeom>
          <a:solidFill>
            <a:srgbClr val="00B0F0"/>
          </a:solidFill>
          <a:ln w="7620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spcBef>
                <a:spcPts val="100"/>
              </a:spcBef>
              <a:buNone/>
            </a:pPr>
            <a:r>
              <a:rPr lang="en-US" sz="15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 Box.cpp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b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int</a:t>
            </a:r>
            <a:r>
              <a:rPr lang="en-US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 Box::</a:t>
            </a:r>
            <a:r>
              <a:rPr lang="en-US" sz="1500" b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getHeight</a:t>
            </a:r>
            <a:r>
              <a:rPr lang="en-US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() {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return height;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}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void Box::</a:t>
            </a:r>
            <a:r>
              <a:rPr lang="en-US" sz="1500" b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setHeight</a:t>
            </a:r>
            <a:r>
              <a:rPr lang="en-US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(</a:t>
            </a:r>
            <a:r>
              <a:rPr lang="en-US" sz="1500" b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int</a:t>
            </a:r>
            <a:r>
              <a:rPr lang="en-US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 x) {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  height = x;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}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b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Int</a:t>
            </a:r>
            <a:r>
              <a:rPr lang="en-US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 Box::</a:t>
            </a:r>
            <a:r>
              <a:rPr lang="en-US" sz="1500" b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getVolume</a:t>
            </a:r>
            <a:r>
              <a:rPr lang="en-US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() {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     return length * width * height;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}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fr-FR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Box::Box(</a:t>
            </a:r>
            <a:r>
              <a:rPr lang="fr-FR" sz="1500" b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int</a:t>
            </a:r>
            <a:r>
              <a:rPr lang="fr-FR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 l, </a:t>
            </a:r>
            <a:r>
              <a:rPr lang="fr-FR" sz="1500" b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int</a:t>
            </a:r>
            <a:r>
              <a:rPr lang="fr-FR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 b, </a:t>
            </a:r>
            <a:r>
              <a:rPr lang="fr-FR" sz="1500" b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int</a:t>
            </a:r>
            <a:r>
              <a:rPr lang="fr-FR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 h)</a:t>
            </a: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 {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         </a:t>
            </a:r>
            <a:r>
              <a:rPr lang="en-US" sz="1500" dirty="0" err="1">
                <a:solidFill>
                  <a:schemeClr val="bg1"/>
                </a:solidFill>
                <a:latin typeface="Arial Narrow" panose="020B0606020202030204" pitchFamily="34" charset="0"/>
              </a:rPr>
              <a:t>cout</a:t>
            </a: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 &lt;&lt;"Constructor called." &lt;&lt; </a:t>
            </a:r>
            <a:r>
              <a:rPr lang="en-US" sz="1500" b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endl</a:t>
            </a:r>
            <a:r>
              <a:rPr lang="en-US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         length = l;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         width = b;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         height = h;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}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Box </a:t>
            </a:r>
            <a:r>
              <a:rPr lang="en-US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Box::operator+(Box b)   {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   Box </a:t>
            </a:r>
            <a:r>
              <a:rPr lang="en-US" sz="1500" dirty="0" err="1">
                <a:solidFill>
                  <a:schemeClr val="bg1"/>
                </a:solidFill>
                <a:latin typeface="Arial Narrow" panose="020B0606020202030204" pitchFamily="34" charset="0"/>
              </a:rPr>
              <a:t>newbox</a:t>
            </a: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   </a:t>
            </a:r>
            <a:r>
              <a:rPr lang="en-US" sz="1500" dirty="0" err="1">
                <a:solidFill>
                  <a:schemeClr val="bg1"/>
                </a:solidFill>
                <a:latin typeface="Arial Narrow" panose="020B0606020202030204" pitchFamily="34" charset="0"/>
              </a:rPr>
              <a:t>newbox.length</a:t>
            </a: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 = length + </a:t>
            </a:r>
            <a:r>
              <a:rPr lang="en-US" sz="1500" dirty="0" err="1">
                <a:solidFill>
                  <a:schemeClr val="bg1"/>
                </a:solidFill>
                <a:latin typeface="Arial Narrow" panose="020B0606020202030204" pitchFamily="34" charset="0"/>
              </a:rPr>
              <a:t>b.length</a:t>
            </a: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   </a:t>
            </a:r>
            <a:r>
              <a:rPr lang="en-US" sz="1500" dirty="0" err="1">
                <a:solidFill>
                  <a:schemeClr val="bg1"/>
                </a:solidFill>
                <a:latin typeface="Arial Narrow" panose="020B0606020202030204" pitchFamily="34" charset="0"/>
              </a:rPr>
              <a:t>newbox.width</a:t>
            </a: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 = width+ </a:t>
            </a:r>
            <a:r>
              <a:rPr lang="en-US" sz="1500" dirty="0" err="1">
                <a:solidFill>
                  <a:schemeClr val="bg1"/>
                </a:solidFill>
                <a:latin typeface="Arial Narrow" panose="020B0606020202030204" pitchFamily="34" charset="0"/>
              </a:rPr>
              <a:t>b.width</a:t>
            </a: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   </a:t>
            </a:r>
            <a:r>
              <a:rPr lang="en-US" sz="1500" dirty="0" err="1">
                <a:solidFill>
                  <a:schemeClr val="bg1"/>
                </a:solidFill>
                <a:latin typeface="Arial Narrow" panose="020B0606020202030204" pitchFamily="34" charset="0"/>
              </a:rPr>
              <a:t>newbox.height</a:t>
            </a: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 = height + </a:t>
            </a:r>
            <a:r>
              <a:rPr lang="en-US" sz="1500" dirty="0" err="1">
                <a:solidFill>
                  <a:schemeClr val="bg1"/>
                </a:solidFill>
                <a:latin typeface="Arial Narrow" panose="020B0606020202030204" pitchFamily="34" charset="0"/>
              </a:rPr>
              <a:t>b.height</a:t>
            </a: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   </a:t>
            </a:r>
            <a:r>
              <a:rPr lang="en-US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return </a:t>
            </a:r>
            <a:r>
              <a:rPr lang="en-US" sz="1500" b="1" dirty="0" err="1">
                <a:solidFill>
                  <a:schemeClr val="bg1"/>
                </a:solidFill>
                <a:latin typeface="Arial Narrow" panose="020B0606020202030204" pitchFamily="34" charset="0"/>
              </a:rPr>
              <a:t>newbox</a:t>
            </a:r>
            <a:r>
              <a:rPr lang="en-US" sz="1500" b="1" dirty="0">
                <a:solidFill>
                  <a:schemeClr val="bg1"/>
                </a:solidFill>
                <a:latin typeface="Arial Narrow" panose="020B0606020202030204" pitchFamily="34" charset="0"/>
              </a:rPr>
              <a:t>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bg1"/>
                </a:solidFill>
                <a:latin typeface="Arial Narrow" panose="020B0606020202030204" pitchFamily="34" charset="0"/>
              </a:rPr>
              <a:t>}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bool Box::operator ==(Box b)   {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tx1"/>
                </a:solidFill>
                <a:latin typeface="Arial Narrow" panose="020B0606020202030204" pitchFamily="34" charset="0"/>
              </a:rPr>
              <a:t>   </a:t>
            </a:r>
            <a:r>
              <a:rPr lang="en-US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return (length ==</a:t>
            </a:r>
            <a:r>
              <a:rPr lang="en-US" sz="15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b.length</a:t>
            </a:r>
            <a:r>
              <a:rPr lang="en-US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) &amp;&amp; (width == </a:t>
            </a:r>
            <a:r>
              <a:rPr lang="en-US" sz="15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b.width</a:t>
            </a:r>
            <a:r>
              <a:rPr lang="en-US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) &amp;&amp; (height == </a:t>
            </a:r>
            <a:r>
              <a:rPr lang="en-US" sz="15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b.height</a:t>
            </a:r>
            <a:r>
              <a:rPr lang="en-US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500" dirty="0">
                <a:solidFill>
                  <a:schemeClr val="tx1"/>
                </a:solidFill>
                <a:latin typeface="Arial Narrow" panose="020B0606020202030204" pitchFamily="34" charset="0"/>
              </a:rPr>
              <a:t>}</a:t>
            </a:r>
            <a:endParaRPr lang="en-US" sz="15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028826" y="3115434"/>
            <a:ext cx="4000500" cy="3592863"/>
          </a:xfrm>
          <a:prstGeom prst="rect">
            <a:avLst/>
          </a:prstGeom>
          <a:solidFill>
            <a:srgbClr val="FFC000"/>
          </a:solidFill>
          <a:ln w="762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00"/>
              </a:spcBef>
              <a:buNone/>
            </a:pPr>
            <a:r>
              <a:rPr lang="en-US" sz="1500" b="1" dirty="0" err="1">
                <a:solidFill>
                  <a:schemeClr val="accent1">
                    <a:lumMod val="50000"/>
                  </a:schemeClr>
                </a:solidFill>
              </a:rPr>
              <a:t>int</a:t>
            </a:r>
            <a:r>
              <a:rPr lang="en-US" sz="1500" b="1" dirty="0">
                <a:solidFill>
                  <a:schemeClr val="accent1">
                    <a:lumMod val="50000"/>
                  </a:schemeClr>
                </a:solidFill>
              </a:rPr>
              <a:t> main( )   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{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   Box box1(3, 2, 1);    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   Box box2(8, 6, 2);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   Box box4(3,1,2);</a:t>
            </a:r>
          </a:p>
          <a:p>
            <a:pPr marL="0" indent="0">
              <a:spcBef>
                <a:spcPts val="100"/>
              </a:spcBef>
              <a:buNone/>
            </a:pPr>
            <a:endParaRPr lang="en-US" sz="15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spcBef>
                <a:spcPts val="100"/>
              </a:spcBef>
              <a:buNone/>
            </a:pPr>
            <a:r>
              <a:rPr lang="en-US" sz="1500" b="1" dirty="0">
                <a:solidFill>
                  <a:schemeClr val="accent1">
                    <a:lumMod val="50000"/>
                  </a:schemeClr>
                </a:solidFill>
              </a:rPr>
              <a:t>   if (box1==box4)) {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         </a:t>
            </a:r>
            <a:r>
              <a:rPr lang="en-US" sz="1500" dirty="0" err="1">
                <a:solidFill>
                  <a:schemeClr val="accent1">
                    <a:lumMod val="50000"/>
                  </a:schemeClr>
                </a:solidFill>
              </a:rPr>
              <a:t>cout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 &lt;&lt; "boxes are equal " &lt;&lt; </a:t>
            </a:r>
            <a:r>
              <a:rPr lang="en-US" sz="1500" b="1" dirty="0" err="1">
                <a:solidFill>
                  <a:schemeClr val="accent1">
                    <a:lumMod val="50000"/>
                  </a:schemeClr>
                </a:solidFill>
              </a:rPr>
              <a:t>endl</a:t>
            </a:r>
            <a:r>
              <a:rPr lang="en-US" sz="1500" b="1" dirty="0">
                <a:solidFill>
                  <a:schemeClr val="accent1">
                    <a:lumMod val="50000"/>
                  </a:schemeClr>
                </a:solidFill>
              </a:rPr>
              <a:t>;</a:t>
            </a:r>
            <a:endParaRPr lang="en-US" sz="15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   }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en-US" sz="1500" b="1" dirty="0">
                <a:solidFill>
                  <a:schemeClr val="accent1">
                    <a:lumMod val="50000"/>
                  </a:schemeClr>
                </a:solidFill>
              </a:rPr>
              <a:t>else {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         </a:t>
            </a:r>
            <a:r>
              <a:rPr lang="en-US" sz="1500" dirty="0" err="1">
                <a:solidFill>
                  <a:schemeClr val="accent1">
                    <a:lumMod val="50000"/>
                  </a:schemeClr>
                </a:solidFill>
              </a:rPr>
              <a:t>cout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 &lt;&lt; "boxes are not equal" &lt;&lt; </a:t>
            </a:r>
            <a:r>
              <a:rPr lang="en-US" sz="1500" b="1" dirty="0" err="1">
                <a:solidFill>
                  <a:schemeClr val="accent1">
                    <a:lumMod val="50000"/>
                  </a:schemeClr>
                </a:solidFill>
              </a:rPr>
              <a:t>endl</a:t>
            </a:r>
            <a:r>
              <a:rPr lang="en-US" sz="1500" b="1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   }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en-US" sz="1500" b="1" dirty="0">
                <a:solidFill>
                  <a:schemeClr val="accent1">
                    <a:lumMod val="50000"/>
                  </a:schemeClr>
                </a:solidFill>
              </a:rPr>
              <a:t>return 0;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80481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Some other operators you may want to overload: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+	  -	  *	   / 		%      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^	  &amp;	  |	   == 	!=      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&amp;&amp;     ||	  =	   ++    	 -- 	 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+=     	  -=			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551671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1B1A51-A80C-4ADE-AED9-BE8A7B418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Take </a:t>
            </a:r>
            <a:r>
              <a:rPr lang="en-US" dirty="0" err="1">
                <a:solidFill>
                  <a:srgbClr val="FFFFFF"/>
                </a:solidFill>
              </a:rPr>
              <a:t>Aways</a:t>
            </a:r>
            <a:r>
              <a:rPr lang="en-US" dirty="0">
                <a:solidFill>
                  <a:srgbClr val="FFFFFF"/>
                </a:solidFill>
              </a:rPr>
              <a:t>: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0EB88-FE19-46C9-AF03-166E0FA0E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en-US" dirty="0"/>
              <a:t>We can overload the constructor</a:t>
            </a:r>
          </a:p>
          <a:p>
            <a:pPr lvl="1"/>
            <a:r>
              <a:rPr lang="en-US" dirty="0"/>
              <a:t>The constructor with the parameters that match the instantiation will be executed</a:t>
            </a:r>
          </a:p>
          <a:p>
            <a:r>
              <a:rPr lang="en-US" dirty="0"/>
              <a:t>We can also overload operators!!!</a:t>
            </a:r>
          </a:p>
          <a:p>
            <a:pPr lvl="1"/>
            <a:r>
              <a:rPr lang="en-US" dirty="0"/>
              <a:t>We’re defining a class!!!</a:t>
            </a:r>
          </a:p>
          <a:p>
            <a:pPr lvl="1"/>
            <a:r>
              <a:rPr lang="en-US" dirty="0"/>
              <a:t>So we want to define what different operators mean for objects of that class</a:t>
            </a:r>
          </a:p>
          <a:p>
            <a:pPr lvl="1"/>
            <a:r>
              <a:rPr lang="en-US" dirty="0"/>
              <a:t>This is cool.</a:t>
            </a:r>
          </a:p>
        </p:txBody>
      </p:sp>
    </p:spTree>
    <p:extLst>
      <p:ext uri="{BB962C8B-B14F-4D97-AF65-F5344CB8AC3E}">
        <p14:creationId xmlns:p14="http://schemas.microsoft.com/office/powerpoint/2010/main" val="2064939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1032</Words>
  <Application>Microsoft Office PowerPoint</Application>
  <PresentationFormat>Widescreen</PresentationFormat>
  <Paragraphs>190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Wingdings 3</vt:lpstr>
      <vt:lpstr>Office Theme</vt:lpstr>
      <vt:lpstr>Classes: Constructors and Overloading</vt:lpstr>
      <vt:lpstr>Overloading Constructor:</vt:lpstr>
      <vt:lpstr>Coolness: We can also overload operators! ( e.g., +, =, etc.)</vt:lpstr>
      <vt:lpstr>We can also overload operators! ( e.g., +, =, etc.)</vt:lpstr>
      <vt:lpstr>==?</vt:lpstr>
      <vt:lpstr>Some other operators you may want to overload:</vt:lpstr>
      <vt:lpstr>Take 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Classes: Constructors and Overloading</dc:title>
  <dc:creator>Yarrington, Debra</dc:creator>
  <cp:lastModifiedBy>Yarrington, Debra</cp:lastModifiedBy>
  <cp:revision>4</cp:revision>
  <dcterms:created xsi:type="dcterms:W3CDTF">2020-09-08T04:04:43Z</dcterms:created>
  <dcterms:modified xsi:type="dcterms:W3CDTF">2020-09-08T05:00:03Z</dcterms:modified>
</cp:coreProperties>
</file>