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2"/>
  </p:notesMasterIdLst>
  <p:sldIdLst>
    <p:sldId id="373" r:id="rId2"/>
    <p:sldId id="370" r:id="rId3"/>
    <p:sldId id="369" r:id="rId4"/>
    <p:sldId id="262" r:id="rId5"/>
    <p:sldId id="264" r:id="rId6"/>
    <p:sldId id="265" r:id="rId7"/>
    <p:sldId id="267" r:id="rId8"/>
    <p:sldId id="269" r:id="rId9"/>
    <p:sldId id="272" r:id="rId10"/>
    <p:sldId id="377" r:id="rId11"/>
  </p:sldIdLst>
  <p:sldSz cx="10160000" cy="7620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E6B"/>
    <a:srgbClr val="008080"/>
    <a:srgbClr val="C4FF00"/>
    <a:srgbClr val="728235"/>
    <a:srgbClr val="FFCED4"/>
    <a:srgbClr val="92D050"/>
    <a:srgbClr val="4472C4"/>
    <a:srgbClr val="AE3C6D"/>
    <a:srgbClr val="A92E64"/>
    <a:srgbClr val="BF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0929"/>
  </p:normalViewPr>
  <p:slideViewPr>
    <p:cSldViewPr>
      <p:cViewPr>
        <p:scale>
          <a:sx n="75" d="100"/>
          <a:sy n="75" d="100"/>
        </p:scale>
        <p:origin x="643" y="-2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18449D96-3F7C-4F52-BBBB-E18C63F6E4A0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89C4C1-9D72-4602-8665-1D6D6F3D9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242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069D-9A1A-4B63-ACD0-2EAADC4D9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33BAD-044D-4235-88C3-33800AA12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BA713-B26B-4470-B78D-3842A133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2C856-75A3-477E-B6AF-5A9132AB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59FED-23B5-4A91-83DB-6C75EDC9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FB53-B9DD-4DC6-ADD8-18D78197A7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39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1A14-76FE-453D-BC17-0307CA8F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3416A-823D-494D-8FAB-F42D28A2C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E341-5094-4BB2-AEF3-FF29FFBC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FD437-331D-4E6F-A810-7D46BEE0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0B00B-9F83-4662-B0BE-4F1BD623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7CE2-57A5-4816-ABCE-FE0F92C346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77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7F68A-C1DC-4014-A7F0-E623A028E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C0213-B5E3-46ED-9CAF-4CC94A468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5B949-13C0-40C1-883B-30378102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39C0-D6F3-4A59-BD43-2179A478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35759-67BE-47CF-A07C-0C3362DC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C377-8C1E-44C7-A4D8-39C9B336A8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77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C832-CAD5-4F4C-B6BA-F8020A6E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6E025-EEEC-428F-BF02-7804A555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BB383-EC4E-43CB-905B-3E46D779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A069-546A-459B-A45A-B4E6E7EC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4265-2056-49BF-885B-460D2AB8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E9CF-ACFF-4F6B-A645-8A8920A252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83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1AD2-CB6D-4C67-AE76-1CDBDED9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CA89-1AD9-45EF-B507-2DACB740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72311-1F86-4A55-9C10-087B7EBD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BC67-8EAA-4C2A-B046-C24D5383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0C41-B17F-4BE7-8624-6693FA57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62C6-AAFB-447E-9E03-4579ACA520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28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4161-6E92-4BC3-B0B9-5614046D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0386E-2BEC-48A7-A552-610D4F713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F49E3-EFF1-40EC-9C37-74B950933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F4F9D-AA7B-42E5-98B8-6B910983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F783A-BB92-4521-959A-5660EF02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D6BB6-9759-4E90-872C-0C41BA6E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D851-0F75-45B4-B172-68BB48F40C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07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687F-438F-4C18-A49B-6B803F05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F57DB-37E6-476F-BAA2-675D4AC28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234A5-4CB6-415D-912F-6E94F9D17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85147-00DC-47EC-8C85-8FC43EC0E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001F9-D5A2-4FE2-9F57-407339378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4A12D-CD3C-4D25-AD91-60AE146D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006D7-753D-45F3-85F3-5EFD896E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B8111-F049-4D7A-859A-D9562FB1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63C-B8CC-4105-9687-6488E58BFB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55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C102-0793-4440-B15B-05B6363E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453BC-2D96-460D-9758-9A5252E7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F0946-777A-4FC2-AA85-07FED96D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4D3E7-2034-4B7A-985C-3B262EEB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6CC4-7CDB-4DB9-9047-9498F067D4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60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C6A1B9-5B07-4516-BB6A-0DEFBC855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7D944-544B-4E36-B4FF-C493D616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BF918-AEA9-42C4-AF5F-5826AB94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0775-A405-4609-8609-F390A85987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1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20F0-9005-440E-BEA3-8D78E0B2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5BA7C-580C-4FED-8E90-5A8A3765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92074-80B1-49D0-8B8A-98F3619C6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1B66C-DA4D-412A-9C19-FE6959C2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81D7C-8851-4658-A16F-C52CF9F2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2686F-20E9-4E21-BB27-091ED319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5B89-DDC2-4E3F-95C0-C7C64D5650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3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8605-2920-48C0-833C-671C94C0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09175-06A4-4FC9-B771-BC28C6B1C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B10F9-C3CB-44C7-B905-E24C1B2D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3F7AE-AF98-43F6-AA67-F45E27F7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63519-B263-4848-A387-BA22E92D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154AC-CF62-42BE-8CE0-2783A699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3497-1A62-4C18-8C29-93A07CD2B6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5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8BF60-1EB6-4CAE-AE0E-B223E979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5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4709B-CD0E-41FD-B9BA-CB4FCBED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E1F12-AEBC-4BB1-AAFD-EBBACA9B8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1E580-3D10-4505-816A-3E38C9501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71B50-69CE-4ADD-8EE0-0FA220E6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E4B9-8F03-41A4-AB47-C002B05895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90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36257" y="2136257"/>
            <a:ext cx="7639798" cy="336728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737023" y="3516998"/>
            <a:ext cx="4839549" cy="33655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936509" y="2317511"/>
            <a:ext cx="7619524" cy="29845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290616" y="1902661"/>
            <a:ext cx="5342558" cy="3407222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66921-964B-4D1D-9913-F91923F6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34" y="3074562"/>
            <a:ext cx="2400690" cy="3413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Implementing Dijkstra’s Shortest Path from a Single Node algorithm</a:t>
            </a:r>
          </a:p>
        </p:txBody>
      </p:sp>
      <p:pic>
        <p:nvPicPr>
          <p:cNvPr id="5" name="Content Placeholder 4" descr="Chart, radar chart&#10;&#10;Description automatically generated">
            <a:extLst>
              <a:ext uri="{FF2B5EF4-FFF2-40B4-BE49-F238E27FC236}">
                <a16:creationId xmlns:a16="http://schemas.microsoft.com/office/drawing/2014/main" id="{5BBD6E3D-4EF9-4DCC-AB1A-A4967A515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23" y="1002496"/>
            <a:ext cx="6021457" cy="56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47266" y="3706518"/>
            <a:ext cx="2743200" cy="355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Web of wires connecting pins">
            <a:extLst>
              <a:ext uri="{FF2B5EF4-FFF2-40B4-BE49-F238E27FC236}">
                <a16:creationId xmlns:a16="http://schemas.microsoft.com/office/drawing/2014/main" id="{9BD6EFEA-D697-4DC5-8466-5BB55455E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4" r="42944" b="-1"/>
          <a:stretch/>
        </p:blipFill>
        <p:spPr>
          <a:xfrm>
            <a:off x="6287217" y="359465"/>
            <a:ext cx="3603249" cy="6903053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1C89C42-AF83-451A-81EA-472844755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11" y="692527"/>
            <a:ext cx="9087544" cy="623098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095E-D8CA-441F-A1A7-AF5A5CA8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32" y="1320707"/>
            <a:ext cx="4931268" cy="812893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B8A97-665C-4CA4-B29C-3CE2BB534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32" y="2209800"/>
            <a:ext cx="4931267" cy="4572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To implement Dijkstra’s algorithm: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You always pick the next vertex with the shortest path so far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You must keep track of: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Visited Vertices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Current Path cost to each vertex that can be reached so far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The Vertex from which you got the shortest path.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If you keep adding the next vertex with the shortest path until you add all the vertices, you will end up with the shortest path from a single source to all other vertices so far!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i="1" dirty="0"/>
              <a:t>(How do you figure out the path?  That’s coming!)</a:t>
            </a:r>
          </a:p>
        </p:txBody>
      </p:sp>
    </p:spTree>
    <p:extLst>
      <p:ext uri="{BB962C8B-B14F-4D97-AF65-F5344CB8AC3E}">
        <p14:creationId xmlns:p14="http://schemas.microsoft.com/office/powerpoint/2010/main" val="313489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8458200" cy="914400"/>
          </a:xfrm>
        </p:spPr>
        <p:txBody>
          <a:bodyPr/>
          <a:lstStyle/>
          <a:p>
            <a:r>
              <a:rPr lang="en-US" b="1" dirty="0"/>
              <a:t>To Implement (Dijkstra):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76F28-D618-4270-AF9B-4A9D1C060238}"/>
              </a:ext>
            </a:extLst>
          </p:cNvPr>
          <p:cNvSpPr/>
          <p:nvPr/>
        </p:nvSpPr>
        <p:spPr>
          <a:xfrm>
            <a:off x="0" y="1600200"/>
            <a:ext cx="10160000" cy="2057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877A8-EF94-4ACB-9BCF-A7BEC8E854A9}"/>
              </a:ext>
            </a:extLst>
          </p:cNvPr>
          <p:cNvSpPr/>
          <p:nvPr/>
        </p:nvSpPr>
        <p:spPr>
          <a:xfrm>
            <a:off x="0" y="3657600"/>
            <a:ext cx="10160000" cy="1447800"/>
          </a:xfrm>
          <a:prstGeom prst="rect">
            <a:avLst/>
          </a:prstGeom>
          <a:solidFill>
            <a:srgbClr val="FFCED4"/>
          </a:solidFill>
          <a:ln>
            <a:solidFill>
              <a:srgbClr val="FFC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B93B10-F6EE-4AB8-9AA3-92042D802B42}"/>
              </a:ext>
            </a:extLst>
          </p:cNvPr>
          <p:cNvSpPr/>
          <p:nvPr/>
        </p:nvSpPr>
        <p:spPr>
          <a:xfrm>
            <a:off x="0" y="5105400"/>
            <a:ext cx="101600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06" y="1143000"/>
            <a:ext cx="89154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You need the Graph (represented as a matrix)</a:t>
            </a:r>
          </a:p>
          <a:p>
            <a:endParaRPr lang="en-US" dirty="0"/>
          </a:p>
          <a:p>
            <a:r>
              <a:rPr lang="en-US" sz="2800" dirty="0"/>
              <a:t>You need a set of </a:t>
            </a:r>
            <a:r>
              <a:rPr lang="en-US" sz="2800" b="1" dirty="0"/>
              <a:t>visited vertices</a:t>
            </a:r>
          </a:p>
          <a:p>
            <a:pPr lvl="1"/>
            <a:r>
              <a:rPr lang="en-US" sz="1900" dirty="0"/>
              <a:t>E.g., if starting vertex is 0</a:t>
            </a:r>
          </a:p>
          <a:p>
            <a:pPr lvl="1"/>
            <a:r>
              <a:rPr lang="en-US" sz="1900" dirty="0"/>
              <a:t>an array of Boolean values</a:t>
            </a:r>
          </a:p>
          <a:p>
            <a:pPr lvl="1"/>
            <a:r>
              <a:rPr lang="en-US" sz="1900" dirty="0"/>
              <a:t>length is the number of vertices in the graph, </a:t>
            </a:r>
          </a:p>
          <a:p>
            <a:pPr lvl="1"/>
            <a:r>
              <a:rPr lang="en-US" sz="1900" dirty="0"/>
              <a:t>all vertices initialized to False, </a:t>
            </a:r>
          </a:p>
          <a:p>
            <a:pPr lvl="1"/>
            <a:r>
              <a:rPr lang="en-US" sz="1900" dirty="0"/>
              <a:t>when a vertex is visited, it becomes True</a:t>
            </a:r>
            <a:br>
              <a:rPr lang="en-US" sz="1900" dirty="0"/>
            </a:br>
            <a:endParaRPr lang="en-US" sz="1900" dirty="0"/>
          </a:p>
          <a:p>
            <a:pPr lvl="1"/>
            <a:endParaRPr lang="en-US" dirty="0"/>
          </a:p>
          <a:p>
            <a:r>
              <a:rPr lang="en-US" sz="2800" dirty="0"/>
              <a:t>You need an array of </a:t>
            </a:r>
            <a:r>
              <a:rPr lang="en-US" sz="2800" b="1" dirty="0"/>
              <a:t>costs</a:t>
            </a:r>
            <a:r>
              <a:rPr lang="en-US" sz="2800" dirty="0"/>
              <a:t> (think, distances</a:t>
            </a:r>
            <a:r>
              <a:rPr lang="en-US" dirty="0"/>
              <a:t>)</a:t>
            </a:r>
          </a:p>
          <a:p>
            <a:pPr lvl="1"/>
            <a:r>
              <a:rPr lang="en-US" sz="1900" dirty="0"/>
              <a:t>To each of the edges from the starting vertex</a:t>
            </a:r>
          </a:p>
          <a:p>
            <a:pPr lvl="1"/>
            <a:r>
              <a:rPr lang="en-US" sz="1900" dirty="0"/>
              <a:t>It will start out being initialized to infinity for all vertices</a:t>
            </a:r>
          </a:p>
          <a:p>
            <a:pPr lvl="2"/>
            <a:r>
              <a:rPr lang="en-US" sz="1500" dirty="0"/>
              <a:t>As we add vertices to our set of visited vertices, we update the costs</a:t>
            </a:r>
          </a:p>
          <a:p>
            <a:pPr lvl="2"/>
            <a:br>
              <a:rPr lang="en-US" dirty="0"/>
            </a:br>
            <a:endParaRPr lang="en-US" dirty="0"/>
          </a:p>
          <a:p>
            <a:r>
              <a:rPr lang="en-US" sz="2800" dirty="0"/>
              <a:t>You will need an array of “</a:t>
            </a:r>
            <a:r>
              <a:rPr lang="en-US" sz="2800" b="1" dirty="0"/>
              <a:t>Previous vertex</a:t>
            </a:r>
            <a:r>
              <a:rPr lang="en-US" sz="2800" dirty="0"/>
              <a:t>”</a:t>
            </a:r>
          </a:p>
          <a:p>
            <a:pPr lvl="1"/>
            <a:r>
              <a:rPr lang="en-US" sz="1900" dirty="0"/>
              <a:t>As you add vertices to the visited array, you </a:t>
            </a:r>
            <a:br>
              <a:rPr lang="en-US" sz="1900" dirty="0"/>
            </a:br>
            <a:r>
              <a:rPr lang="en-US" sz="1900" dirty="0"/>
              <a:t>update the costs to get to the vertices.  </a:t>
            </a:r>
          </a:p>
          <a:p>
            <a:pPr lvl="1"/>
            <a:r>
              <a:rPr lang="en-US" sz="1900" dirty="0"/>
              <a:t>If it costs less to go through the newly added vertex to get to a vertex, we update the previous vertex to be the newly added vertex.</a:t>
            </a:r>
          </a:p>
          <a:p>
            <a:pPr lvl="1"/>
            <a:r>
              <a:rPr lang="en-US" sz="1900" dirty="0"/>
              <a:t>This might be easier to understand when you see it.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185FAAD7-EF32-4500-A6E8-FE8DB7330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56130"/>
              </p:ext>
            </p:extLst>
          </p:nvPr>
        </p:nvGraphicFramePr>
        <p:xfrm>
          <a:off x="7670800" y="76200"/>
          <a:ext cx="2362198" cy="163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45">
                  <a:extLst>
                    <a:ext uri="{9D8B030D-6E8A-4147-A177-3AD203B41FA5}">
                      <a16:colId xmlns:a16="http://schemas.microsoft.com/office/drawing/2014/main" val="3536507503"/>
                    </a:ext>
                  </a:extLst>
                </a:gridCol>
                <a:gridCol w="410266">
                  <a:extLst>
                    <a:ext uri="{9D8B030D-6E8A-4147-A177-3AD203B41FA5}">
                      <a16:colId xmlns:a16="http://schemas.microsoft.com/office/drawing/2014/main" val="1935185148"/>
                    </a:ext>
                  </a:extLst>
                </a:gridCol>
                <a:gridCol w="410266">
                  <a:extLst>
                    <a:ext uri="{9D8B030D-6E8A-4147-A177-3AD203B41FA5}">
                      <a16:colId xmlns:a16="http://schemas.microsoft.com/office/drawing/2014/main" val="119038408"/>
                    </a:ext>
                  </a:extLst>
                </a:gridCol>
                <a:gridCol w="410266">
                  <a:extLst>
                    <a:ext uri="{9D8B030D-6E8A-4147-A177-3AD203B41FA5}">
                      <a16:colId xmlns:a16="http://schemas.microsoft.com/office/drawing/2014/main" val="1030647103"/>
                    </a:ext>
                  </a:extLst>
                </a:gridCol>
                <a:gridCol w="365145">
                  <a:extLst>
                    <a:ext uri="{9D8B030D-6E8A-4147-A177-3AD203B41FA5}">
                      <a16:colId xmlns:a16="http://schemas.microsoft.com/office/drawing/2014/main" val="290099957"/>
                    </a:ext>
                  </a:extLst>
                </a:gridCol>
                <a:gridCol w="401110">
                  <a:extLst>
                    <a:ext uri="{9D8B030D-6E8A-4147-A177-3AD203B41FA5}">
                      <a16:colId xmlns:a16="http://schemas.microsoft.com/office/drawing/2014/main" val="710845600"/>
                    </a:ext>
                  </a:extLst>
                </a:gridCol>
              </a:tblGrid>
              <a:tr h="2384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1">
                        <a:solidFill>
                          <a:schemeClr val="bg1"/>
                        </a:solidFill>
                      </a:endParaRP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1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/>
                        <a:t>2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3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4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74797"/>
                  </a:ext>
                </a:extLst>
              </a:tr>
              <a:tr h="2384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86482"/>
                  </a:ext>
                </a:extLst>
              </a:tr>
              <a:tr h="2851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1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5456"/>
                  </a:ext>
                </a:extLst>
              </a:tr>
              <a:tr h="2851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1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46444"/>
                  </a:ext>
                </a:extLst>
              </a:tr>
              <a:tr h="2384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92518"/>
                  </a:ext>
                </a:extLst>
              </a:tr>
              <a:tr h="2384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2984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3731573-A79F-40DF-ABCE-287D3EEF7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13449"/>
              </p:ext>
            </p:extLst>
          </p:nvPr>
        </p:nvGraphicFramePr>
        <p:xfrm>
          <a:off x="5247005" y="1842860"/>
          <a:ext cx="4191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1903440826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91777178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70257964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17038560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5060252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959178646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5601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visited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True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False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False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False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False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836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E8D15C-FC91-4555-A7A0-5E709DDFB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57236"/>
              </p:ext>
            </p:extLst>
          </p:nvPr>
        </p:nvGraphicFramePr>
        <p:xfrm>
          <a:off x="6692899" y="3672840"/>
          <a:ext cx="317500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67">
                  <a:extLst>
                    <a:ext uri="{9D8B030D-6E8A-4147-A177-3AD203B41FA5}">
                      <a16:colId xmlns:a16="http://schemas.microsoft.com/office/drawing/2014/main" val="1903440826"/>
                    </a:ext>
                  </a:extLst>
                </a:gridCol>
                <a:gridCol w="529167">
                  <a:extLst>
                    <a:ext uri="{9D8B030D-6E8A-4147-A177-3AD203B41FA5}">
                      <a16:colId xmlns:a16="http://schemas.microsoft.com/office/drawing/2014/main" val="1917771783"/>
                    </a:ext>
                  </a:extLst>
                </a:gridCol>
                <a:gridCol w="529167">
                  <a:extLst>
                    <a:ext uri="{9D8B030D-6E8A-4147-A177-3AD203B41FA5}">
                      <a16:colId xmlns:a16="http://schemas.microsoft.com/office/drawing/2014/main" val="3702579647"/>
                    </a:ext>
                  </a:extLst>
                </a:gridCol>
                <a:gridCol w="529167">
                  <a:extLst>
                    <a:ext uri="{9D8B030D-6E8A-4147-A177-3AD203B41FA5}">
                      <a16:colId xmlns:a16="http://schemas.microsoft.com/office/drawing/2014/main" val="2170385609"/>
                    </a:ext>
                  </a:extLst>
                </a:gridCol>
                <a:gridCol w="529167">
                  <a:extLst>
                    <a:ext uri="{9D8B030D-6E8A-4147-A177-3AD203B41FA5}">
                      <a16:colId xmlns:a16="http://schemas.microsoft.com/office/drawing/2014/main" val="50602524"/>
                    </a:ext>
                  </a:extLst>
                </a:gridCol>
                <a:gridCol w="529167">
                  <a:extLst>
                    <a:ext uri="{9D8B030D-6E8A-4147-A177-3AD203B41FA5}">
                      <a16:colId xmlns:a16="http://schemas.microsoft.com/office/drawing/2014/main" val="3959178646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C33E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>
                    <a:solidFill>
                      <a:srgbClr val="C33E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rgbClr val="C33E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rgbClr val="C33E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rgbClr val="C33E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rgbClr val="C33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5601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Costs</a:t>
                      </a:r>
                    </a:p>
                  </a:txBody>
                  <a:tcPr>
                    <a:solidFill>
                      <a:srgbClr val="C33E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83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4C1DF4-80DD-4036-B711-6C633C08A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70516"/>
              </p:ext>
            </p:extLst>
          </p:nvPr>
        </p:nvGraphicFramePr>
        <p:xfrm>
          <a:off x="6603998" y="5300890"/>
          <a:ext cx="332740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67">
                  <a:extLst>
                    <a:ext uri="{9D8B030D-6E8A-4147-A177-3AD203B41FA5}">
                      <a16:colId xmlns:a16="http://schemas.microsoft.com/office/drawing/2014/main" val="1903440826"/>
                    </a:ext>
                  </a:extLst>
                </a:gridCol>
                <a:gridCol w="554567">
                  <a:extLst>
                    <a:ext uri="{9D8B030D-6E8A-4147-A177-3AD203B41FA5}">
                      <a16:colId xmlns:a16="http://schemas.microsoft.com/office/drawing/2014/main" val="1917771783"/>
                    </a:ext>
                  </a:extLst>
                </a:gridCol>
                <a:gridCol w="554567">
                  <a:extLst>
                    <a:ext uri="{9D8B030D-6E8A-4147-A177-3AD203B41FA5}">
                      <a16:colId xmlns:a16="http://schemas.microsoft.com/office/drawing/2014/main" val="3702579647"/>
                    </a:ext>
                  </a:extLst>
                </a:gridCol>
                <a:gridCol w="554567">
                  <a:extLst>
                    <a:ext uri="{9D8B030D-6E8A-4147-A177-3AD203B41FA5}">
                      <a16:colId xmlns:a16="http://schemas.microsoft.com/office/drawing/2014/main" val="2170385609"/>
                    </a:ext>
                  </a:extLst>
                </a:gridCol>
                <a:gridCol w="554567">
                  <a:extLst>
                    <a:ext uri="{9D8B030D-6E8A-4147-A177-3AD203B41FA5}">
                      <a16:colId xmlns:a16="http://schemas.microsoft.com/office/drawing/2014/main" val="50602524"/>
                    </a:ext>
                  </a:extLst>
                </a:gridCol>
                <a:gridCol w="554567">
                  <a:extLst>
                    <a:ext uri="{9D8B030D-6E8A-4147-A177-3AD203B41FA5}">
                      <a16:colId xmlns:a16="http://schemas.microsoft.com/office/drawing/2014/main" val="3959178646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5601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8368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3272EBB-11F2-4420-87BA-75CD36384D36}"/>
              </a:ext>
            </a:extLst>
          </p:cNvPr>
          <p:cNvSpPr txBox="1"/>
          <p:nvPr/>
        </p:nvSpPr>
        <p:spPr>
          <a:xfrm>
            <a:off x="12700" y="7020520"/>
            <a:ext cx="967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You can combine the cost and the previous arrays – into one structure –either an array of class objects with a cost and previous field, or into a matrix with the first row being costs and the second being previous vertex</a:t>
            </a:r>
          </a:p>
        </p:txBody>
      </p:sp>
    </p:spTree>
    <p:extLst>
      <p:ext uri="{BB962C8B-B14F-4D97-AF65-F5344CB8AC3E}">
        <p14:creationId xmlns:p14="http://schemas.microsoft.com/office/powerpoint/2010/main" val="136901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09D8-FC24-4E5A-833E-E431CE53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0" y="405695"/>
            <a:ext cx="6286500" cy="1472848"/>
          </a:xfrm>
        </p:spPr>
        <p:txBody>
          <a:bodyPr/>
          <a:lstStyle/>
          <a:p>
            <a:r>
              <a:rPr lang="en-US" dirty="0"/>
              <a:t>Idea: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F6D5-25E2-4C51-84DD-40263AA7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0" y="228601"/>
            <a:ext cx="4381500" cy="6634692"/>
          </a:xfrm>
        </p:spPr>
        <p:txBody>
          <a:bodyPr/>
          <a:lstStyle/>
          <a:p>
            <a:r>
              <a:rPr lang="en-US" dirty="0"/>
              <a:t>Shortest path from v1 to v4:</a:t>
            </a:r>
          </a:p>
          <a:p>
            <a:r>
              <a:rPr lang="en-US" dirty="0"/>
              <a:t>v1: cost to get to 1: 0.</a:t>
            </a:r>
          </a:p>
          <a:p>
            <a:r>
              <a:rPr lang="en-US" dirty="0"/>
              <a:t>Look at everything connected to v1 </a:t>
            </a:r>
          </a:p>
          <a:p>
            <a:pPr lvl="1"/>
            <a:r>
              <a:rPr lang="en-US" dirty="0"/>
              <a:t>v2, cost 1 , </a:t>
            </a:r>
          </a:p>
          <a:p>
            <a:pPr lvl="1"/>
            <a:r>
              <a:rPr lang="en-US" dirty="0"/>
              <a:t>v3, cost 4</a:t>
            </a:r>
          </a:p>
          <a:p>
            <a:pPr lvl="1"/>
            <a:r>
              <a:rPr lang="en-US" dirty="0"/>
              <a:t>v0, cost 0</a:t>
            </a:r>
          </a:p>
          <a:p>
            <a:r>
              <a:rPr lang="en-US" dirty="0"/>
              <a:t>V2 has shortest path from 1</a:t>
            </a:r>
          </a:p>
          <a:p>
            <a:r>
              <a:rPr lang="en-US" dirty="0"/>
              <a:t>So add v2 to your set of visited nodes</a:t>
            </a:r>
          </a:p>
          <a:p>
            <a:r>
              <a:rPr lang="en-US" dirty="0"/>
              <a:t>Look at everything v2 is connected to:</a:t>
            </a:r>
          </a:p>
          <a:p>
            <a:pPr lvl="1"/>
            <a:r>
              <a:rPr lang="en-US" dirty="0"/>
              <a:t>V3: 2</a:t>
            </a:r>
          </a:p>
          <a:p>
            <a:pPr lvl="1"/>
            <a:r>
              <a:rPr lang="en-US" dirty="0"/>
              <a:t>V1 (already visited)</a:t>
            </a:r>
          </a:p>
          <a:p>
            <a:pPr lvl="1"/>
            <a:r>
              <a:rPr lang="en-US" dirty="0"/>
              <a:t>Note: it is cheaper to go to v3 through v2 than to go directly </a:t>
            </a:r>
          </a:p>
          <a:p>
            <a:endParaRPr lang="en-US" dirty="0"/>
          </a:p>
        </p:txBody>
      </p:sp>
      <p:pic>
        <p:nvPicPr>
          <p:cNvPr id="4" name="Content Placeholder 4" descr="A picture containing watch&#10;&#10;Description automatically generated">
            <a:extLst>
              <a:ext uri="{FF2B5EF4-FFF2-40B4-BE49-F238E27FC236}">
                <a16:creationId xmlns:a16="http://schemas.microsoft.com/office/drawing/2014/main" id="{E1B2D35A-6249-45F1-BB47-A436D3E95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0" y="304800"/>
            <a:ext cx="2697893" cy="190201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0FCB9F34-159C-42E0-ACB4-B95BEFB79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5192"/>
              </p:ext>
            </p:extLst>
          </p:nvPr>
        </p:nvGraphicFramePr>
        <p:xfrm>
          <a:off x="355600" y="2356744"/>
          <a:ext cx="4415752" cy="338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130">
                  <a:extLst>
                    <a:ext uri="{9D8B030D-6E8A-4147-A177-3AD203B41FA5}">
                      <a16:colId xmlns:a16="http://schemas.microsoft.com/office/drawing/2014/main" val="3536507503"/>
                    </a:ext>
                  </a:extLst>
                </a:gridCol>
                <a:gridCol w="798328">
                  <a:extLst>
                    <a:ext uri="{9D8B030D-6E8A-4147-A177-3AD203B41FA5}">
                      <a16:colId xmlns:a16="http://schemas.microsoft.com/office/drawing/2014/main" val="1935185148"/>
                    </a:ext>
                  </a:extLst>
                </a:gridCol>
                <a:gridCol w="798328">
                  <a:extLst>
                    <a:ext uri="{9D8B030D-6E8A-4147-A177-3AD203B41FA5}">
                      <a16:colId xmlns:a16="http://schemas.microsoft.com/office/drawing/2014/main" val="119038408"/>
                    </a:ext>
                  </a:extLst>
                </a:gridCol>
                <a:gridCol w="798328">
                  <a:extLst>
                    <a:ext uri="{9D8B030D-6E8A-4147-A177-3AD203B41FA5}">
                      <a16:colId xmlns:a16="http://schemas.microsoft.com/office/drawing/2014/main" val="1030647103"/>
                    </a:ext>
                  </a:extLst>
                </a:gridCol>
                <a:gridCol w="620130">
                  <a:extLst>
                    <a:ext uri="{9D8B030D-6E8A-4147-A177-3AD203B41FA5}">
                      <a16:colId xmlns:a16="http://schemas.microsoft.com/office/drawing/2014/main" val="290099957"/>
                    </a:ext>
                  </a:extLst>
                </a:gridCol>
                <a:gridCol w="780508">
                  <a:extLst>
                    <a:ext uri="{9D8B030D-6E8A-4147-A177-3AD203B41FA5}">
                      <a16:colId xmlns:a16="http://schemas.microsoft.com/office/drawing/2014/main" val="710845600"/>
                    </a:ext>
                  </a:extLst>
                </a:gridCol>
              </a:tblGrid>
              <a:tr h="564532">
                <a:tc>
                  <a:txBody>
                    <a:bodyPr/>
                    <a:lstStyle/>
                    <a:p>
                      <a:endParaRPr lang="en-US" sz="2100" b="1">
                        <a:solidFill>
                          <a:schemeClr val="bg1"/>
                        </a:solidFill>
                      </a:endParaRP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0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1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4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74797"/>
                  </a:ext>
                </a:extLst>
              </a:tr>
              <a:tr h="564532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86482"/>
                  </a:ext>
                </a:extLst>
              </a:tr>
              <a:tr h="564532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1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5456"/>
                  </a:ext>
                </a:extLst>
              </a:tr>
              <a:tr h="564532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1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46444"/>
                  </a:ext>
                </a:extLst>
              </a:tr>
              <a:tr h="564532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92518"/>
                  </a:ext>
                </a:extLst>
              </a:tr>
              <a:tr h="564532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298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C90055-8E65-4B6D-BD7A-BF977B82AE10}"/>
              </a:ext>
            </a:extLst>
          </p:cNvPr>
          <p:cNvCxnSpPr/>
          <p:nvPr/>
        </p:nvCxnSpPr>
        <p:spPr>
          <a:xfrm>
            <a:off x="1879600" y="533400"/>
            <a:ext cx="8382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DFB0FAAF-273D-4784-AEAD-DE33C721198F}"/>
              </a:ext>
            </a:extLst>
          </p:cNvPr>
          <p:cNvSpPr/>
          <p:nvPr/>
        </p:nvSpPr>
        <p:spPr>
          <a:xfrm>
            <a:off x="965200" y="405695"/>
            <a:ext cx="578707" cy="12770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06AB2-1CBD-4984-B70D-0CF18400AB05}"/>
              </a:ext>
            </a:extLst>
          </p:cNvPr>
          <p:cNvSpPr txBox="1"/>
          <p:nvPr/>
        </p:nvSpPr>
        <p:spPr>
          <a:xfrm>
            <a:off x="363440" y="238714"/>
            <a:ext cx="6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Starting</a:t>
            </a:r>
          </a:p>
          <a:p>
            <a:r>
              <a:rPr lang="en-US" sz="1200" dirty="0">
                <a:solidFill>
                  <a:srgbClr val="00B0F0"/>
                </a:solidFill>
              </a:rPr>
              <a:t>Vertex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19398C7-8889-451C-BA2F-5CC117CCDAF2}"/>
              </a:ext>
            </a:extLst>
          </p:cNvPr>
          <p:cNvSpPr/>
          <p:nvPr/>
        </p:nvSpPr>
        <p:spPr>
          <a:xfrm flipH="1">
            <a:off x="1041401" y="2037081"/>
            <a:ext cx="457199" cy="15239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1D4F69-BAEE-49D9-8D2C-C34F4B69DFCB}"/>
              </a:ext>
            </a:extLst>
          </p:cNvPr>
          <p:cNvSpPr txBox="1"/>
          <p:nvPr/>
        </p:nvSpPr>
        <p:spPr>
          <a:xfrm>
            <a:off x="1419902" y="1890262"/>
            <a:ext cx="584968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B0F0"/>
                </a:solidFill>
              </a:rPr>
              <a:t>End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B0F0"/>
                </a:solidFill>
              </a:rPr>
              <a:t>Vertex</a:t>
            </a:r>
          </a:p>
        </p:txBody>
      </p:sp>
    </p:spTree>
    <p:extLst>
      <p:ext uri="{BB962C8B-B14F-4D97-AF65-F5344CB8AC3E}">
        <p14:creationId xmlns:p14="http://schemas.microsoft.com/office/powerpoint/2010/main" val="34537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0339" y="533400"/>
            <a:ext cx="917575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3B62AF"/>
                </a:solidFill>
                <a:latin typeface="Arial" charset="0"/>
              </a:rPr>
              <a:t>Dijkstra Example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9" y="1219200"/>
            <a:ext cx="9144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47520"/>
              </p:ext>
            </p:extLst>
          </p:nvPr>
        </p:nvGraphicFramePr>
        <p:xfrm>
          <a:off x="1117600" y="5448300"/>
          <a:ext cx="7696200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Dist</a:t>
                      </a:r>
                      <a:r>
                        <a:rPr lang="en-US" sz="1400" dirty="0">
                          <a:effectLst/>
                        </a:rPr>
                        <a:t>[v]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Predecessor[v]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Visited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5AA004-B266-4625-9B99-A7C877A37927}"/>
              </a:ext>
            </a:extLst>
          </p:cNvPr>
          <p:cNvSpPr txBox="1"/>
          <p:nvPr/>
        </p:nvSpPr>
        <p:spPr>
          <a:xfrm>
            <a:off x="533911" y="1905000"/>
            <a:ext cx="370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(Note: We’re starting at vertex 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26169-149C-48E9-ADC4-79C88A62A6A6}"/>
              </a:ext>
            </a:extLst>
          </p:cNvPr>
          <p:cNvSpPr/>
          <p:nvPr/>
        </p:nvSpPr>
        <p:spPr>
          <a:xfrm>
            <a:off x="355600" y="3962400"/>
            <a:ext cx="457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73B2917-4F4D-4B9C-996B-F6FD97D96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94309"/>
              </p:ext>
            </p:extLst>
          </p:nvPr>
        </p:nvGraphicFramePr>
        <p:xfrm>
          <a:off x="812800" y="2846244"/>
          <a:ext cx="3022088" cy="224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10">
                  <a:extLst>
                    <a:ext uri="{9D8B030D-6E8A-4147-A177-3AD203B41FA5}">
                      <a16:colId xmlns:a16="http://schemas.microsoft.com/office/drawing/2014/main" val="3536507503"/>
                    </a:ext>
                  </a:extLst>
                </a:gridCol>
                <a:gridCol w="546366">
                  <a:extLst>
                    <a:ext uri="{9D8B030D-6E8A-4147-A177-3AD203B41FA5}">
                      <a16:colId xmlns:a16="http://schemas.microsoft.com/office/drawing/2014/main" val="1935185148"/>
                    </a:ext>
                  </a:extLst>
                </a:gridCol>
                <a:gridCol w="546366">
                  <a:extLst>
                    <a:ext uri="{9D8B030D-6E8A-4147-A177-3AD203B41FA5}">
                      <a16:colId xmlns:a16="http://schemas.microsoft.com/office/drawing/2014/main" val="119038408"/>
                    </a:ext>
                  </a:extLst>
                </a:gridCol>
                <a:gridCol w="467430">
                  <a:extLst>
                    <a:ext uri="{9D8B030D-6E8A-4147-A177-3AD203B41FA5}">
                      <a16:colId xmlns:a16="http://schemas.microsoft.com/office/drawing/2014/main" val="1030647103"/>
                    </a:ext>
                  </a:extLst>
                </a:gridCol>
                <a:gridCol w="503346">
                  <a:extLst>
                    <a:ext uri="{9D8B030D-6E8A-4147-A177-3AD203B41FA5}">
                      <a16:colId xmlns:a16="http://schemas.microsoft.com/office/drawing/2014/main" val="290099957"/>
                    </a:ext>
                  </a:extLst>
                </a:gridCol>
                <a:gridCol w="534170">
                  <a:extLst>
                    <a:ext uri="{9D8B030D-6E8A-4147-A177-3AD203B41FA5}">
                      <a16:colId xmlns:a16="http://schemas.microsoft.com/office/drawing/2014/main" val="710845600"/>
                    </a:ext>
                  </a:extLst>
                </a:gridCol>
              </a:tblGrid>
              <a:tr h="37406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74797"/>
                  </a:ext>
                </a:extLst>
              </a:tr>
              <a:tr h="374069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86482"/>
                  </a:ext>
                </a:extLst>
              </a:tr>
              <a:tr h="374069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5456"/>
                  </a:ext>
                </a:extLst>
              </a:tr>
              <a:tr h="374069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46444"/>
                  </a:ext>
                </a:extLst>
              </a:tr>
              <a:tr h="374069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92518"/>
                  </a:ext>
                </a:extLst>
              </a:tr>
              <a:tr h="374069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29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4E4497-B5AD-4CB9-B0CB-E899508FFB70}"/>
              </a:ext>
            </a:extLst>
          </p:cNvPr>
          <p:cNvSpPr txBox="1"/>
          <p:nvPr/>
        </p:nvSpPr>
        <p:spPr>
          <a:xfrm>
            <a:off x="736600" y="2490128"/>
            <a:ext cx="253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Graph stored as a matrix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75849C-0E68-402F-92C6-ABD18764E299}"/>
              </a:ext>
            </a:extLst>
          </p:cNvPr>
          <p:cNvCxnSpPr>
            <a:cxnSpLocks/>
          </p:cNvCxnSpPr>
          <p:nvPr/>
        </p:nvCxnSpPr>
        <p:spPr>
          <a:xfrm>
            <a:off x="4089400" y="2286000"/>
            <a:ext cx="457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76200"/>
            <a:ext cx="935990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3B62AF"/>
                </a:solidFill>
                <a:latin typeface="Arial" charset="0"/>
              </a:rPr>
              <a:t>Dijkstra Example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84" y="2379870"/>
            <a:ext cx="6589499" cy="37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38E653-4457-43EB-9A3A-73282728B5C8}"/>
              </a:ext>
            </a:extLst>
          </p:cNvPr>
          <p:cNvSpPr/>
          <p:nvPr/>
        </p:nvSpPr>
        <p:spPr>
          <a:xfrm>
            <a:off x="3937000" y="4235435"/>
            <a:ext cx="2760231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8000" y="914400"/>
            <a:ext cx="4267200" cy="4124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Update distances with the distances to vertices that can be reached from A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Notes: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visited array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is set to True for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From A we have a direct connection to B and C, so costs to get to B and C are updated in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Distance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Since we got those costs (for B and C) by going from A, we update the predecessor to be A for both B and C in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Predecessor array</a:t>
            </a:r>
          </a:p>
          <a:p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92427"/>
              </p:ext>
            </p:extLst>
          </p:nvPr>
        </p:nvGraphicFramePr>
        <p:xfrm>
          <a:off x="516666" y="5257800"/>
          <a:ext cx="7611336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0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Distance[v]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Predecessor[v]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Visited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B4D2C4-F487-4AB0-8C2B-42393CC00902}"/>
              </a:ext>
            </a:extLst>
          </p:cNvPr>
          <p:cNvCxnSpPr>
            <a:cxnSpLocks/>
          </p:cNvCxnSpPr>
          <p:nvPr/>
        </p:nvCxnSpPr>
        <p:spPr>
          <a:xfrm flipH="1">
            <a:off x="3251200" y="4267200"/>
            <a:ext cx="533400" cy="21813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426EBB-D768-4454-BD9E-4C65CAD6FD04}"/>
              </a:ext>
            </a:extLst>
          </p:cNvPr>
          <p:cNvCxnSpPr>
            <a:cxnSpLocks/>
          </p:cNvCxnSpPr>
          <p:nvPr/>
        </p:nvCxnSpPr>
        <p:spPr>
          <a:xfrm>
            <a:off x="3784600" y="4267200"/>
            <a:ext cx="613934" cy="20985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D7E0F3B0-A1F8-47BA-9E6D-BB3281949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36425"/>
              </p:ext>
            </p:extLst>
          </p:nvPr>
        </p:nvGraphicFramePr>
        <p:xfrm>
          <a:off x="7006729" y="377364"/>
          <a:ext cx="2861171" cy="198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10">
                  <a:extLst>
                    <a:ext uri="{9D8B030D-6E8A-4147-A177-3AD203B41FA5}">
                      <a16:colId xmlns:a16="http://schemas.microsoft.com/office/drawing/2014/main" val="3536507503"/>
                    </a:ext>
                  </a:extLst>
                </a:gridCol>
                <a:gridCol w="517274">
                  <a:extLst>
                    <a:ext uri="{9D8B030D-6E8A-4147-A177-3AD203B41FA5}">
                      <a16:colId xmlns:a16="http://schemas.microsoft.com/office/drawing/2014/main" val="1935185148"/>
                    </a:ext>
                  </a:extLst>
                </a:gridCol>
                <a:gridCol w="517274">
                  <a:extLst>
                    <a:ext uri="{9D8B030D-6E8A-4147-A177-3AD203B41FA5}">
                      <a16:colId xmlns:a16="http://schemas.microsoft.com/office/drawing/2014/main" val="119038408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1030647103"/>
                    </a:ext>
                  </a:extLst>
                </a:gridCol>
                <a:gridCol w="476545">
                  <a:extLst>
                    <a:ext uri="{9D8B030D-6E8A-4147-A177-3AD203B41FA5}">
                      <a16:colId xmlns:a16="http://schemas.microsoft.com/office/drawing/2014/main" val="290099957"/>
                    </a:ext>
                  </a:extLst>
                </a:gridCol>
                <a:gridCol w="505727">
                  <a:extLst>
                    <a:ext uri="{9D8B030D-6E8A-4147-A177-3AD203B41FA5}">
                      <a16:colId xmlns:a16="http://schemas.microsoft.com/office/drawing/2014/main" val="710845600"/>
                    </a:ext>
                  </a:extLst>
                </a:gridCol>
              </a:tblGrid>
              <a:tr h="326422"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74797"/>
                  </a:ext>
                </a:extLst>
              </a:tr>
              <a:tr h="326422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86482"/>
                  </a:ext>
                </a:extLst>
              </a:tr>
              <a:tr h="326422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5456"/>
                  </a:ext>
                </a:extLst>
              </a:tr>
              <a:tr h="326422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46444"/>
                  </a:ext>
                </a:extLst>
              </a:tr>
              <a:tr h="326422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92518"/>
                  </a:ext>
                </a:extLst>
              </a:tr>
              <a:tr h="352726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298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AEA36D1-2B95-4726-843C-30FE3AE15515}"/>
              </a:ext>
            </a:extLst>
          </p:cNvPr>
          <p:cNvSpPr txBox="1"/>
          <p:nvPr/>
        </p:nvSpPr>
        <p:spPr>
          <a:xfrm>
            <a:off x="6930528" y="21248"/>
            <a:ext cx="253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Graph stored as a matrix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362200"/>
            <a:ext cx="5974428" cy="341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1C431B-2776-4E9B-A2BD-DCEF4FC2BD91}"/>
              </a:ext>
            </a:extLst>
          </p:cNvPr>
          <p:cNvSpPr/>
          <p:nvPr/>
        </p:nvSpPr>
        <p:spPr>
          <a:xfrm>
            <a:off x="827426" y="4222824"/>
            <a:ext cx="6287098" cy="169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62965"/>
              </p:ext>
            </p:extLst>
          </p:nvPr>
        </p:nvGraphicFramePr>
        <p:xfrm>
          <a:off x="4699000" y="5410200"/>
          <a:ext cx="5372698" cy="2049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Distance[v]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0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3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Predecessor[v]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null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C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Visited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True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False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True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False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False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DD5A47-687D-429B-94A0-2EF9627DD7DB}"/>
              </a:ext>
            </a:extLst>
          </p:cNvPr>
          <p:cNvSpPr/>
          <p:nvPr/>
        </p:nvSpPr>
        <p:spPr>
          <a:xfrm>
            <a:off x="3509388" y="3902530"/>
            <a:ext cx="3012497" cy="1321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C2B471-8F0C-4B04-A221-F798C399A069}"/>
              </a:ext>
            </a:extLst>
          </p:cNvPr>
          <p:cNvSpPr/>
          <p:nvPr/>
        </p:nvSpPr>
        <p:spPr>
          <a:xfrm>
            <a:off x="272335" y="914400"/>
            <a:ext cx="4267200" cy="6655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Distance to </a:t>
            </a:r>
            <a:r>
              <a:rPr lang="en-US" sz="2000" b="1" dirty="0">
                <a:solidFill>
                  <a:srgbClr val="728235"/>
                </a:solidFill>
              </a:rPr>
              <a:t>C</a:t>
            </a:r>
            <a:r>
              <a:rPr lang="en-US" sz="2000" dirty="0">
                <a:solidFill>
                  <a:srgbClr val="FF0000"/>
                </a:solidFill>
              </a:rPr>
              <a:t> from A was shortest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We’re adding C to our visited nodes</a:t>
            </a:r>
          </a:p>
          <a:p>
            <a:endParaRPr lang="en-US" sz="600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Notes: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visited array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is set to True for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From C we now have a direct connection to B,D, and E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Updating Distance and Predecessor Arrays: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Distance Array Costs are updated as follows:  </a:t>
            </a:r>
          </a:p>
          <a:p>
            <a:pPr marL="398463" lvl="1" indent="-166688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accent1">
                    <a:lumMod val="75000"/>
                  </a:schemeClr>
                </a:solidFill>
              </a:rPr>
              <a:t>If the distance from A to vertex x directly is less than the distance from A to vertex x via C, we do nothing</a:t>
            </a:r>
          </a:p>
          <a:p>
            <a:pPr marL="398463" lvl="1" indent="-166688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</a:rPr>
              <a:t>If the distance from A to x via C is less than the distance from A to B directly, we update the Distance to x as:</a:t>
            </a:r>
          </a:p>
          <a:p>
            <a:pPr marL="231775" lvl="1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500" b="1" dirty="0">
                <a:solidFill>
                  <a:srgbClr val="C00000"/>
                </a:solidFill>
              </a:rPr>
              <a:t>Distance[C] + </a:t>
            </a:r>
            <a:r>
              <a:rPr lang="en-US" sz="1500" b="1" dirty="0" err="1">
                <a:solidFill>
                  <a:srgbClr val="C00000"/>
                </a:solidFill>
              </a:rPr>
              <a:t>graphmatrix</a:t>
            </a:r>
            <a:r>
              <a:rPr lang="en-US" sz="1500" b="1" dirty="0">
                <a:solidFill>
                  <a:srgbClr val="C00000"/>
                </a:solidFill>
              </a:rPr>
              <a:t>[C][x]</a:t>
            </a:r>
          </a:p>
          <a:p>
            <a:pPr marL="398463" lvl="1"/>
            <a:r>
              <a:rPr lang="en-US" sz="1450" b="1" dirty="0">
                <a:solidFill>
                  <a:schemeClr val="accent1">
                    <a:lumMod val="75000"/>
                  </a:schemeClr>
                </a:solidFill>
              </a:rPr>
              <a:t> and set the Predecessor array at x to be C 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</a:rPr>
              <a:t>(because we went through C to get the lowest cost so far)</a:t>
            </a:r>
          </a:p>
          <a:p>
            <a:pPr marL="688975" lvl="2" indent="-231775">
              <a:buFont typeface="Arial" panose="020B0604020202020204" pitchFamily="34" charset="0"/>
              <a:buChar char="•"/>
            </a:pPr>
            <a:r>
              <a:rPr lang="en-US" sz="1450" dirty="0" err="1">
                <a:solidFill>
                  <a:schemeClr val="accent1">
                    <a:lumMod val="75000"/>
                  </a:schemeClr>
                </a:solidFill>
              </a:rPr>
              <a:t>E.g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</a:rPr>
              <a:t>, for B, this is calculated as follows: </a:t>
            </a:r>
          </a:p>
          <a:p>
            <a:pPr marL="1146175" lvl="3" indent="-231775"/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if (</a:t>
            </a: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</a:rPr>
              <a:t>dist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[b] &gt; </a:t>
            </a: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</a:rPr>
              <a:t>dist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[c] + </a:t>
            </a: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</a:rPr>
              <a:t>graphmatrix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[c][b]) {</a:t>
            </a:r>
          </a:p>
          <a:p>
            <a:pPr marL="1603375" lvl="4" indent="-231775"/>
            <a:r>
              <a:rPr lang="en-US" sz="1300" b="1" dirty="0" err="1">
                <a:solidFill>
                  <a:schemeClr val="accent6">
                    <a:lumMod val="50000"/>
                  </a:schemeClr>
                </a:solidFill>
              </a:rPr>
              <a:t>dist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</a:rPr>
              <a:t>[b] = </a:t>
            </a:r>
            <a:r>
              <a:rPr lang="en-US" sz="1300" b="1" dirty="0" err="1">
                <a:solidFill>
                  <a:schemeClr val="accent6">
                    <a:lumMod val="50000"/>
                  </a:schemeClr>
                </a:solidFill>
              </a:rPr>
              <a:t>dist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</a:rPr>
              <a:t>[c] + </a:t>
            </a:r>
            <a:r>
              <a:rPr lang="en-US" sz="1300" b="1" dirty="0" err="1">
                <a:solidFill>
                  <a:schemeClr val="accent6">
                    <a:lumMod val="50000"/>
                  </a:schemeClr>
                </a:solidFill>
              </a:rPr>
              <a:t>graphmatrix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</a:rPr>
              <a:t>[c][b]</a:t>
            </a:r>
          </a:p>
          <a:p>
            <a:pPr marL="1603375" lvl="4" indent="-231775"/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predecessor[b] = c</a:t>
            </a:r>
          </a:p>
          <a:p>
            <a:pPr marL="1146175" lvl="3" indent="-231775"/>
            <a:r>
              <a:rPr lang="en-US" sz="1300" dirty="0">
                <a:solidFill>
                  <a:srgbClr val="C4FF00"/>
                </a:solidFill>
              </a:rPr>
              <a:t>}</a:t>
            </a:r>
          </a:p>
          <a:p>
            <a:pPr marL="398463" lvl="1" indent="-166688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</a:rPr>
              <a:t>Do for all new connections (e.g., check B, D and E to see if cost is less via A or via the vertex we just added (C)</a:t>
            </a:r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4867" y="100784"/>
            <a:ext cx="917575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3B62AF"/>
                </a:solidFill>
                <a:latin typeface="Arial" charset="0"/>
              </a:rPr>
              <a:t>Dijkstra Example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799A7FD-8361-4D36-8A5D-98529A130B4B}"/>
              </a:ext>
            </a:extLst>
          </p:cNvPr>
          <p:cNvCxnSpPr>
            <a:cxnSpLocks/>
          </p:cNvCxnSpPr>
          <p:nvPr/>
        </p:nvCxnSpPr>
        <p:spPr>
          <a:xfrm>
            <a:off x="3306116" y="2133600"/>
            <a:ext cx="4364684" cy="4800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F739C0-F952-4848-9F02-D160DAF97907}"/>
              </a:ext>
            </a:extLst>
          </p:cNvPr>
          <p:cNvCxnSpPr>
            <a:cxnSpLocks/>
          </p:cNvCxnSpPr>
          <p:nvPr/>
        </p:nvCxnSpPr>
        <p:spPr>
          <a:xfrm>
            <a:off x="4165600" y="5882050"/>
            <a:ext cx="2682154" cy="210624"/>
          </a:xfrm>
          <a:prstGeom prst="straightConnector1">
            <a:avLst/>
          </a:prstGeom>
          <a:ln w="28575">
            <a:solidFill>
              <a:srgbClr val="C4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C09C3F-85F4-419B-AC73-B03E5DBB3756}"/>
              </a:ext>
            </a:extLst>
          </p:cNvPr>
          <p:cNvCxnSpPr>
            <a:cxnSpLocks/>
          </p:cNvCxnSpPr>
          <p:nvPr/>
        </p:nvCxnSpPr>
        <p:spPr>
          <a:xfrm>
            <a:off x="3098800" y="6324600"/>
            <a:ext cx="3698297" cy="224930"/>
          </a:xfrm>
          <a:prstGeom prst="straightConnector1">
            <a:avLst/>
          </a:prstGeom>
          <a:ln w="28575">
            <a:solidFill>
              <a:srgbClr val="C4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4D601F-171D-494A-B60C-A1918DF647AB}"/>
              </a:ext>
            </a:extLst>
          </p:cNvPr>
          <p:cNvCxnSpPr/>
          <p:nvPr/>
        </p:nvCxnSpPr>
        <p:spPr>
          <a:xfrm flipH="1">
            <a:off x="8661400" y="5181600"/>
            <a:ext cx="990600" cy="81858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D8AB63-05E0-468F-934B-6D2AB567D60E}"/>
              </a:ext>
            </a:extLst>
          </p:cNvPr>
          <p:cNvCxnSpPr>
            <a:cxnSpLocks/>
          </p:cNvCxnSpPr>
          <p:nvPr/>
        </p:nvCxnSpPr>
        <p:spPr>
          <a:xfrm flipH="1">
            <a:off x="8623002" y="5156208"/>
            <a:ext cx="1028998" cy="139332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D15196D-FE61-4C3C-94A8-3F6E84C45412}"/>
              </a:ext>
            </a:extLst>
          </p:cNvPr>
          <p:cNvSpPr txBox="1"/>
          <p:nvPr/>
        </p:nvSpPr>
        <p:spPr>
          <a:xfrm>
            <a:off x="8612095" y="4923364"/>
            <a:ext cx="152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Also Updated!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965948-2AF0-492A-8323-F38FC6715341}"/>
              </a:ext>
            </a:extLst>
          </p:cNvPr>
          <p:cNvCxnSpPr/>
          <p:nvPr/>
        </p:nvCxnSpPr>
        <p:spPr>
          <a:xfrm flipH="1">
            <a:off x="9510598" y="5224298"/>
            <a:ext cx="304800" cy="122311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E5CD72B-E90D-49FF-9B1F-E4A3B7D747FD}"/>
              </a:ext>
            </a:extLst>
          </p:cNvPr>
          <p:cNvCxnSpPr/>
          <p:nvPr/>
        </p:nvCxnSpPr>
        <p:spPr>
          <a:xfrm flipH="1">
            <a:off x="9423400" y="5218224"/>
            <a:ext cx="388065" cy="75312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8">
            <a:extLst>
              <a:ext uri="{FF2B5EF4-FFF2-40B4-BE49-F238E27FC236}">
                <a16:creationId xmlns:a16="http://schemas.microsoft.com/office/drawing/2014/main" id="{AF9798E7-242E-4BA9-903E-3402EE137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86334"/>
              </p:ext>
            </p:extLst>
          </p:nvPr>
        </p:nvGraphicFramePr>
        <p:xfrm>
          <a:off x="7006729" y="377364"/>
          <a:ext cx="2861171" cy="198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10">
                  <a:extLst>
                    <a:ext uri="{9D8B030D-6E8A-4147-A177-3AD203B41FA5}">
                      <a16:colId xmlns:a16="http://schemas.microsoft.com/office/drawing/2014/main" val="3536507503"/>
                    </a:ext>
                  </a:extLst>
                </a:gridCol>
                <a:gridCol w="517274">
                  <a:extLst>
                    <a:ext uri="{9D8B030D-6E8A-4147-A177-3AD203B41FA5}">
                      <a16:colId xmlns:a16="http://schemas.microsoft.com/office/drawing/2014/main" val="1935185148"/>
                    </a:ext>
                  </a:extLst>
                </a:gridCol>
                <a:gridCol w="517274">
                  <a:extLst>
                    <a:ext uri="{9D8B030D-6E8A-4147-A177-3AD203B41FA5}">
                      <a16:colId xmlns:a16="http://schemas.microsoft.com/office/drawing/2014/main" val="119038408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1030647103"/>
                    </a:ext>
                  </a:extLst>
                </a:gridCol>
                <a:gridCol w="476545">
                  <a:extLst>
                    <a:ext uri="{9D8B030D-6E8A-4147-A177-3AD203B41FA5}">
                      <a16:colId xmlns:a16="http://schemas.microsoft.com/office/drawing/2014/main" val="290099957"/>
                    </a:ext>
                  </a:extLst>
                </a:gridCol>
                <a:gridCol w="505727">
                  <a:extLst>
                    <a:ext uri="{9D8B030D-6E8A-4147-A177-3AD203B41FA5}">
                      <a16:colId xmlns:a16="http://schemas.microsoft.com/office/drawing/2014/main" val="710845600"/>
                    </a:ext>
                  </a:extLst>
                </a:gridCol>
              </a:tblGrid>
              <a:tr h="326422"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74797"/>
                  </a:ext>
                </a:extLst>
              </a:tr>
              <a:tr h="326422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86482"/>
                  </a:ext>
                </a:extLst>
              </a:tr>
              <a:tr h="326422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5456"/>
                  </a:ext>
                </a:extLst>
              </a:tr>
              <a:tr h="326422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46444"/>
                  </a:ext>
                </a:extLst>
              </a:tr>
              <a:tr h="326422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92518"/>
                  </a:ext>
                </a:extLst>
              </a:tr>
              <a:tr h="352726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2984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4B7B44E-8B87-4E8D-8837-FD2DEE1C7D42}"/>
              </a:ext>
            </a:extLst>
          </p:cNvPr>
          <p:cNvSpPr txBox="1"/>
          <p:nvPr/>
        </p:nvSpPr>
        <p:spPr>
          <a:xfrm>
            <a:off x="6930528" y="21248"/>
            <a:ext cx="253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Graph stored as a matrix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60400" y="304800"/>
            <a:ext cx="925195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3B62AF"/>
                </a:solidFill>
                <a:latin typeface="Arial" charset="0"/>
              </a:rPr>
              <a:t>Dijkstra Example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228724"/>
            <a:ext cx="5169760" cy="295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C2FFE6-62AF-4373-9568-5A0776863415}"/>
              </a:ext>
            </a:extLst>
          </p:cNvPr>
          <p:cNvSpPr/>
          <p:nvPr/>
        </p:nvSpPr>
        <p:spPr>
          <a:xfrm>
            <a:off x="3784600" y="3886200"/>
            <a:ext cx="3657600" cy="1956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1800" y="1558002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Take the next smallest path and add it to the visited set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46132-DF0B-4BF4-85D1-892C4EA04374}"/>
              </a:ext>
            </a:extLst>
          </p:cNvPr>
          <p:cNvSpPr/>
          <p:nvPr/>
        </p:nvSpPr>
        <p:spPr>
          <a:xfrm>
            <a:off x="3708400" y="4553432"/>
            <a:ext cx="6287098" cy="169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35870"/>
              </p:ext>
            </p:extLst>
          </p:nvPr>
        </p:nvGraphicFramePr>
        <p:xfrm>
          <a:off x="4528595" y="4494805"/>
          <a:ext cx="5575300" cy="251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6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3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Distance[v]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Predecessor[v]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Visited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True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B79C06C-63FE-4FEB-A179-57ED2B3B12C2}"/>
              </a:ext>
            </a:extLst>
          </p:cNvPr>
          <p:cNvSpPr/>
          <p:nvPr/>
        </p:nvSpPr>
        <p:spPr>
          <a:xfrm>
            <a:off x="185195" y="1600200"/>
            <a:ext cx="4267200" cy="5047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Distance to </a:t>
            </a:r>
            <a:r>
              <a:rPr lang="en-US" sz="2000" b="1" dirty="0">
                <a:solidFill>
                  <a:srgbClr val="728235"/>
                </a:solidFill>
              </a:rPr>
              <a:t>E</a:t>
            </a:r>
            <a:r>
              <a:rPr lang="en-US" sz="2000" dirty="0">
                <a:solidFill>
                  <a:srgbClr val="FF0000"/>
                </a:solidFill>
              </a:rPr>
              <a:t> is the shortest path addition that doesn’t include previously visited notes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We’re adding E to our visited nodes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Notes: 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visited array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is set to True for 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From E we now have a direct connection to D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Distance Array Costs are updated as follows:  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Distance to D before adding E: 11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Distance to D via E = Distance to E (5) + Distance from E to D (9) = 14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(you’d get the distance from E to D from the graph matrix)</a:t>
            </a:r>
            <a:b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In this case we don’t update the distance to E because we already have a shorter path to E</a:t>
            </a:r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E65FB6-16F2-40F1-9B0B-71FD9578B123}"/>
              </a:ext>
            </a:extLst>
          </p:cNvPr>
          <p:cNvCxnSpPr>
            <a:cxnSpLocks/>
          </p:cNvCxnSpPr>
          <p:nvPr/>
        </p:nvCxnSpPr>
        <p:spPr>
          <a:xfrm>
            <a:off x="3251200" y="3581400"/>
            <a:ext cx="60198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1D081C-5388-4175-B2FF-71D82A88A066}"/>
              </a:ext>
            </a:extLst>
          </p:cNvPr>
          <p:cNvCxnSpPr>
            <a:cxnSpLocks/>
          </p:cNvCxnSpPr>
          <p:nvPr/>
        </p:nvCxnSpPr>
        <p:spPr>
          <a:xfrm>
            <a:off x="3784600" y="4751199"/>
            <a:ext cx="5562600" cy="509408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2E68377E-D466-4405-82E4-63C020636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4340"/>
              </p:ext>
            </p:extLst>
          </p:nvPr>
        </p:nvGraphicFramePr>
        <p:xfrm>
          <a:off x="7006729" y="377364"/>
          <a:ext cx="2645271" cy="182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0">
                  <a:extLst>
                    <a:ext uri="{9D8B030D-6E8A-4147-A177-3AD203B41FA5}">
                      <a16:colId xmlns:a16="http://schemas.microsoft.com/office/drawing/2014/main" val="3536507503"/>
                    </a:ext>
                  </a:extLst>
                </a:gridCol>
                <a:gridCol w="478241">
                  <a:extLst>
                    <a:ext uri="{9D8B030D-6E8A-4147-A177-3AD203B41FA5}">
                      <a16:colId xmlns:a16="http://schemas.microsoft.com/office/drawing/2014/main" val="1935185148"/>
                    </a:ext>
                  </a:extLst>
                </a:gridCol>
                <a:gridCol w="478241">
                  <a:extLst>
                    <a:ext uri="{9D8B030D-6E8A-4147-A177-3AD203B41FA5}">
                      <a16:colId xmlns:a16="http://schemas.microsoft.com/office/drawing/2014/main" val="119038408"/>
                    </a:ext>
                  </a:extLst>
                </a:gridCol>
                <a:gridCol w="409147">
                  <a:extLst>
                    <a:ext uri="{9D8B030D-6E8A-4147-A177-3AD203B41FA5}">
                      <a16:colId xmlns:a16="http://schemas.microsoft.com/office/drawing/2014/main" val="1030647103"/>
                    </a:ext>
                  </a:extLst>
                </a:gridCol>
                <a:gridCol w="440586">
                  <a:extLst>
                    <a:ext uri="{9D8B030D-6E8A-4147-A177-3AD203B41FA5}">
                      <a16:colId xmlns:a16="http://schemas.microsoft.com/office/drawing/2014/main" val="290099957"/>
                    </a:ext>
                  </a:extLst>
                </a:gridCol>
                <a:gridCol w="467566">
                  <a:extLst>
                    <a:ext uri="{9D8B030D-6E8A-4147-A177-3AD203B41FA5}">
                      <a16:colId xmlns:a16="http://schemas.microsoft.com/office/drawing/2014/main" val="710845600"/>
                    </a:ext>
                  </a:extLst>
                </a:gridCol>
              </a:tblGrid>
              <a:tr h="292540">
                <a:tc>
                  <a:txBody>
                    <a:bodyPr/>
                    <a:lstStyle/>
                    <a:p>
                      <a:endParaRPr lang="en-US" sz="1150" b="1" dirty="0">
                        <a:solidFill>
                          <a:schemeClr val="bg1"/>
                        </a:solidFill>
                      </a:endParaRP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74797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86482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9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5456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46444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92518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298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1655044-E450-408E-90CF-0CC5AA659312}"/>
              </a:ext>
            </a:extLst>
          </p:cNvPr>
          <p:cNvSpPr txBox="1"/>
          <p:nvPr/>
        </p:nvSpPr>
        <p:spPr>
          <a:xfrm>
            <a:off x="6930528" y="21248"/>
            <a:ext cx="253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Graph stored as a matrix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60400" y="304800"/>
            <a:ext cx="925195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3B62AF"/>
                </a:solidFill>
                <a:latin typeface="Arial" charset="0"/>
              </a:rPr>
              <a:t>Dijkstra Example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337858"/>
            <a:ext cx="5333999" cy="30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FB1CD1-B01C-43AE-814B-33E97C77D36F}"/>
              </a:ext>
            </a:extLst>
          </p:cNvPr>
          <p:cNvSpPr/>
          <p:nvPr/>
        </p:nvSpPr>
        <p:spPr>
          <a:xfrm>
            <a:off x="3784600" y="3901330"/>
            <a:ext cx="3657600" cy="1578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5976"/>
              </p:ext>
            </p:extLst>
          </p:nvPr>
        </p:nvGraphicFramePr>
        <p:xfrm>
          <a:off x="4622800" y="4724400"/>
          <a:ext cx="5480048" cy="2748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39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D[v]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9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Pred[v]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9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Visited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True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1800" y="1558002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Take the next smallest path and add it to the visited set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B814D-FA5C-4028-A51F-8FED85647C19}"/>
              </a:ext>
            </a:extLst>
          </p:cNvPr>
          <p:cNvSpPr/>
          <p:nvPr/>
        </p:nvSpPr>
        <p:spPr>
          <a:xfrm>
            <a:off x="247650" y="1211132"/>
            <a:ext cx="4267200" cy="5586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At this point, the only 2 unvisited vertices are B and 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 looking at the Distance Matrix, B is the shortest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 that is added next.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Notes: 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visited array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is set to True for B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B has a direct connection to D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Distance Array Costs are updated as follows:  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Distance to D before adding B: 11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Distance to D via B = Distance to B (7) + Distance from B to D (2) = 9</a:t>
            </a:r>
          </a:p>
          <a:p>
            <a:pPr marL="688975" lvl="2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(you’d get the distance from B to D from the graph matrix)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So update distance array at D to 9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Update Pred of D to B (since we went through B to get that cost)</a:t>
            </a:r>
            <a:b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EED562-E9DD-4320-B3E9-573AA966443D}"/>
              </a:ext>
            </a:extLst>
          </p:cNvPr>
          <p:cNvCxnSpPr>
            <a:cxnSpLocks/>
          </p:cNvCxnSpPr>
          <p:nvPr/>
        </p:nvCxnSpPr>
        <p:spPr>
          <a:xfrm>
            <a:off x="3251200" y="3581400"/>
            <a:ext cx="3429000" cy="32158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DD018E-93FD-4D20-8579-4A00150E6C38}"/>
              </a:ext>
            </a:extLst>
          </p:cNvPr>
          <p:cNvCxnSpPr>
            <a:cxnSpLocks/>
          </p:cNvCxnSpPr>
          <p:nvPr/>
        </p:nvCxnSpPr>
        <p:spPr>
          <a:xfrm flipV="1">
            <a:off x="3556000" y="5486400"/>
            <a:ext cx="4800600" cy="7620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CE6A35-B5E5-487F-88A7-537809375C5A}"/>
              </a:ext>
            </a:extLst>
          </p:cNvPr>
          <p:cNvCxnSpPr>
            <a:cxnSpLocks/>
          </p:cNvCxnSpPr>
          <p:nvPr/>
        </p:nvCxnSpPr>
        <p:spPr>
          <a:xfrm>
            <a:off x="2381250" y="5951668"/>
            <a:ext cx="5899150" cy="2967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A3909071-A015-418B-AA2E-769CD1224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52864"/>
              </p:ext>
            </p:extLst>
          </p:nvPr>
        </p:nvGraphicFramePr>
        <p:xfrm>
          <a:off x="7006729" y="377364"/>
          <a:ext cx="2645271" cy="182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0">
                  <a:extLst>
                    <a:ext uri="{9D8B030D-6E8A-4147-A177-3AD203B41FA5}">
                      <a16:colId xmlns:a16="http://schemas.microsoft.com/office/drawing/2014/main" val="3536507503"/>
                    </a:ext>
                  </a:extLst>
                </a:gridCol>
                <a:gridCol w="478241">
                  <a:extLst>
                    <a:ext uri="{9D8B030D-6E8A-4147-A177-3AD203B41FA5}">
                      <a16:colId xmlns:a16="http://schemas.microsoft.com/office/drawing/2014/main" val="1935185148"/>
                    </a:ext>
                  </a:extLst>
                </a:gridCol>
                <a:gridCol w="478241">
                  <a:extLst>
                    <a:ext uri="{9D8B030D-6E8A-4147-A177-3AD203B41FA5}">
                      <a16:colId xmlns:a16="http://schemas.microsoft.com/office/drawing/2014/main" val="119038408"/>
                    </a:ext>
                  </a:extLst>
                </a:gridCol>
                <a:gridCol w="409147">
                  <a:extLst>
                    <a:ext uri="{9D8B030D-6E8A-4147-A177-3AD203B41FA5}">
                      <a16:colId xmlns:a16="http://schemas.microsoft.com/office/drawing/2014/main" val="1030647103"/>
                    </a:ext>
                  </a:extLst>
                </a:gridCol>
                <a:gridCol w="440586">
                  <a:extLst>
                    <a:ext uri="{9D8B030D-6E8A-4147-A177-3AD203B41FA5}">
                      <a16:colId xmlns:a16="http://schemas.microsoft.com/office/drawing/2014/main" val="290099957"/>
                    </a:ext>
                  </a:extLst>
                </a:gridCol>
                <a:gridCol w="467566">
                  <a:extLst>
                    <a:ext uri="{9D8B030D-6E8A-4147-A177-3AD203B41FA5}">
                      <a16:colId xmlns:a16="http://schemas.microsoft.com/office/drawing/2014/main" val="710845600"/>
                    </a:ext>
                  </a:extLst>
                </a:gridCol>
              </a:tblGrid>
              <a:tr h="292540">
                <a:tc>
                  <a:txBody>
                    <a:bodyPr/>
                    <a:lstStyle/>
                    <a:p>
                      <a:endParaRPr lang="en-US" sz="1150" b="1" dirty="0">
                        <a:solidFill>
                          <a:schemeClr val="bg1"/>
                        </a:solidFill>
                      </a:endParaRP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74797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86482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9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5456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46444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92518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298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6906FCC-9514-42EA-849D-BD53C3A2E43E}"/>
              </a:ext>
            </a:extLst>
          </p:cNvPr>
          <p:cNvSpPr txBox="1"/>
          <p:nvPr/>
        </p:nvSpPr>
        <p:spPr>
          <a:xfrm>
            <a:off x="6930528" y="21248"/>
            <a:ext cx="253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Graph stored as a matrix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36600" y="304800"/>
            <a:ext cx="917575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3B62AF"/>
                </a:solidFill>
                <a:latin typeface="Arial" charset="0"/>
              </a:rPr>
              <a:t>Dijkstra Example 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57" y="2275386"/>
            <a:ext cx="5759643" cy="3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F59A88-8BA9-46E4-9C92-F0CFA97D006D}"/>
              </a:ext>
            </a:extLst>
          </p:cNvPr>
          <p:cNvSpPr/>
          <p:nvPr/>
        </p:nvSpPr>
        <p:spPr>
          <a:xfrm>
            <a:off x="3708400" y="3810000"/>
            <a:ext cx="3048000" cy="1594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E4C93-B74B-4B0A-86B5-15386052ABDA}"/>
              </a:ext>
            </a:extLst>
          </p:cNvPr>
          <p:cNvSpPr/>
          <p:nvPr/>
        </p:nvSpPr>
        <p:spPr>
          <a:xfrm>
            <a:off x="279400" y="2057400"/>
            <a:ext cx="4267200" cy="3431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 is the only unvisited vertex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Add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We have the shortest path from A to every other vertex on the graph!!!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Now:</a:t>
            </a: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How do you find the shortest  path using our arrays?</a:t>
            </a:r>
            <a:b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9F69BC-46D0-4235-B95F-8655040BD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96408"/>
              </p:ext>
            </p:extLst>
          </p:nvPr>
        </p:nvGraphicFramePr>
        <p:xfrm>
          <a:off x="4470400" y="5029199"/>
          <a:ext cx="5627668" cy="2448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5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Distance[v]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Predecessor[v]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Visited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True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2E88C1-586A-4949-B5B3-333C3D40F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52864"/>
              </p:ext>
            </p:extLst>
          </p:nvPr>
        </p:nvGraphicFramePr>
        <p:xfrm>
          <a:off x="7006729" y="377364"/>
          <a:ext cx="2645271" cy="182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0">
                  <a:extLst>
                    <a:ext uri="{9D8B030D-6E8A-4147-A177-3AD203B41FA5}">
                      <a16:colId xmlns:a16="http://schemas.microsoft.com/office/drawing/2014/main" val="3536507503"/>
                    </a:ext>
                  </a:extLst>
                </a:gridCol>
                <a:gridCol w="478241">
                  <a:extLst>
                    <a:ext uri="{9D8B030D-6E8A-4147-A177-3AD203B41FA5}">
                      <a16:colId xmlns:a16="http://schemas.microsoft.com/office/drawing/2014/main" val="1935185148"/>
                    </a:ext>
                  </a:extLst>
                </a:gridCol>
                <a:gridCol w="478241">
                  <a:extLst>
                    <a:ext uri="{9D8B030D-6E8A-4147-A177-3AD203B41FA5}">
                      <a16:colId xmlns:a16="http://schemas.microsoft.com/office/drawing/2014/main" val="119038408"/>
                    </a:ext>
                  </a:extLst>
                </a:gridCol>
                <a:gridCol w="409147">
                  <a:extLst>
                    <a:ext uri="{9D8B030D-6E8A-4147-A177-3AD203B41FA5}">
                      <a16:colId xmlns:a16="http://schemas.microsoft.com/office/drawing/2014/main" val="1030647103"/>
                    </a:ext>
                  </a:extLst>
                </a:gridCol>
                <a:gridCol w="440586">
                  <a:extLst>
                    <a:ext uri="{9D8B030D-6E8A-4147-A177-3AD203B41FA5}">
                      <a16:colId xmlns:a16="http://schemas.microsoft.com/office/drawing/2014/main" val="290099957"/>
                    </a:ext>
                  </a:extLst>
                </a:gridCol>
                <a:gridCol w="467566">
                  <a:extLst>
                    <a:ext uri="{9D8B030D-6E8A-4147-A177-3AD203B41FA5}">
                      <a16:colId xmlns:a16="http://schemas.microsoft.com/office/drawing/2014/main" val="710845600"/>
                    </a:ext>
                  </a:extLst>
                </a:gridCol>
              </a:tblGrid>
              <a:tr h="292540">
                <a:tc>
                  <a:txBody>
                    <a:bodyPr/>
                    <a:lstStyle/>
                    <a:p>
                      <a:endParaRPr lang="en-US" sz="1150" b="1" dirty="0">
                        <a:solidFill>
                          <a:schemeClr val="bg1"/>
                        </a:solidFill>
                      </a:endParaRP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74797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86482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9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5456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46444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92518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r>
                        <a:rPr lang="en-US" sz="115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50" dirty="0"/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2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F09C42A-8FA2-4A19-A3E0-0DB9CD1C8D7D}"/>
              </a:ext>
            </a:extLst>
          </p:cNvPr>
          <p:cNvSpPr txBox="1"/>
          <p:nvPr/>
        </p:nvSpPr>
        <p:spPr>
          <a:xfrm>
            <a:off x="6930528" y="21248"/>
            <a:ext cx="253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Graph stored as a matrix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38772</TotalTime>
  <Words>1562</Words>
  <Application>Microsoft Office PowerPoint</Application>
  <PresentationFormat>Custom</PresentationFormat>
  <Paragraphs>546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Implementing Dijkstra’s Shortest Path from a Single Node algorithm</vt:lpstr>
      <vt:lpstr>To Implement (Dijkstra):</vt:lpstr>
      <vt:lpstr>Idea: </vt:lpstr>
      <vt:lpstr>Dijkstra Example</vt:lpstr>
      <vt:lpstr>Dijkstra Example</vt:lpstr>
      <vt:lpstr>Dijkstra Example</vt:lpstr>
      <vt:lpstr>Dijkstra Example</vt:lpstr>
      <vt:lpstr>Dijkstra Example</vt:lpstr>
      <vt:lpstr>Dijkstra Example </vt:lpstr>
      <vt:lpstr>Take-aways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Yarrington, Debra</cp:lastModifiedBy>
  <cp:revision>84</cp:revision>
  <dcterms:created xsi:type="dcterms:W3CDTF">2004-05-06T09:28:21Z</dcterms:created>
  <dcterms:modified xsi:type="dcterms:W3CDTF">2021-11-30T04:15:23Z</dcterms:modified>
</cp:coreProperties>
</file>