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0"/>
  </p:notesMasterIdLst>
  <p:sldIdLst>
    <p:sldId id="256" r:id="rId2"/>
    <p:sldId id="363" r:id="rId3"/>
    <p:sldId id="260" r:id="rId4"/>
    <p:sldId id="364" r:id="rId5"/>
    <p:sldId id="365" r:id="rId6"/>
    <p:sldId id="366" r:id="rId7"/>
    <p:sldId id="367" r:id="rId8"/>
    <p:sldId id="371" r:id="rId9"/>
  </p:sldIdLst>
  <p:sldSz cx="10160000" cy="762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E6B"/>
    <a:srgbClr val="008080"/>
    <a:srgbClr val="C4FF00"/>
    <a:srgbClr val="728235"/>
    <a:srgbClr val="FFCED4"/>
    <a:srgbClr val="92D050"/>
    <a:srgbClr val="4472C4"/>
    <a:srgbClr val="AE3C6D"/>
    <a:srgbClr val="A92E64"/>
    <a:srgbClr val="B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0929"/>
  </p:normalViewPr>
  <p:slideViewPr>
    <p:cSldViewPr>
      <p:cViewPr varScale="1">
        <p:scale>
          <a:sx n="63" d="100"/>
          <a:sy n="63" d="100"/>
        </p:scale>
        <p:origin x="103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18449D96-3F7C-4F52-BBBB-E18C63F6E4A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89C4C1-9D72-4602-8665-1D6D6F3D9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42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069D-9A1A-4B63-ACD0-2EAADC4D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3BAD-044D-4235-88C3-33800AA1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BA713-B26B-4470-B78D-3842A133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C856-75A3-477E-B6AF-5A9132AB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9FED-23B5-4A91-83DB-6C75EDC9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FB53-B9DD-4DC6-ADD8-18D78197A7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9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1A14-76FE-453D-BC17-0307CA8F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3416A-823D-494D-8FAB-F42D28A2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E341-5094-4BB2-AEF3-FF29FFBC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D437-331D-4E6F-A810-7D46BEE0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B00B-9F83-4662-B0BE-4F1BD623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7CE2-57A5-4816-ABCE-FE0F92C346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7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7F68A-C1DC-4014-A7F0-E623A028E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C0213-B5E3-46ED-9CAF-4CC94A468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B949-13C0-40C1-883B-30378102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39C0-D6F3-4A59-BD43-2179A478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5759-67BE-47CF-A07C-0C3362DC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C377-8C1E-44C7-A4D8-39C9B336A8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7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C832-CAD5-4F4C-B6BA-F8020A6E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E025-EEEC-428F-BF02-7804A555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B383-EC4E-43CB-905B-3E46D779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A069-546A-459B-A45A-B4E6E7EC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4265-2056-49BF-885B-460D2AB8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E9CF-ACFF-4F6B-A645-8A8920A25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8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1AD2-CB6D-4C67-AE76-1CDBDED9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CA89-1AD9-45EF-B507-2DACB740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72311-1F86-4A55-9C10-087B7EBD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BC67-8EAA-4C2A-B046-C24D5383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C41-B17F-4BE7-8624-6693FA57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62C6-AAFB-447E-9E03-4579ACA520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28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4161-6E92-4BC3-B0B9-5614046D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386E-2BEC-48A7-A552-610D4F713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49E3-EFF1-40EC-9C37-74B95093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4F9D-AA7B-42E5-98B8-6B910983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783A-BB92-4521-959A-5660EF02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D6BB6-9759-4E90-872C-0C41BA6E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D851-0F75-45B4-B172-68BB48F40C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07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687F-438F-4C18-A49B-6B803F05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57DB-37E6-476F-BAA2-675D4AC28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234A5-4CB6-415D-912F-6E94F9D1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85147-00DC-47EC-8C85-8FC43EC0E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001F9-D5A2-4FE2-9F57-407339378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4A12D-CD3C-4D25-AD91-60AE146D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006D7-753D-45F3-85F3-5EFD896E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8111-F049-4D7A-859A-D9562FB1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63C-B8CC-4105-9687-6488E58BFB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C102-0793-4440-B15B-05B6363E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453BC-2D96-460D-9758-9A5252E7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F0946-777A-4FC2-AA85-07FED96D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4D3E7-2034-4B7A-985C-3B262EEB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6CC4-7CDB-4DB9-9047-9498F067D4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60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6A1B9-5B07-4516-BB6A-0DEFBC85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7D944-544B-4E36-B4FF-C493D616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BF918-AEA9-42C4-AF5F-5826AB9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0775-A405-4609-8609-F390A85987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1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20F0-9005-440E-BEA3-8D78E0B2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BA7C-580C-4FED-8E90-5A8A3765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92074-80B1-49D0-8B8A-98F3619C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1B66C-DA4D-412A-9C19-FE6959C2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81D7C-8851-4658-A16F-C52CF9F2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2686F-20E9-4E21-BB27-091ED319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5B89-DDC2-4E3F-95C0-C7C64D5650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8605-2920-48C0-833C-671C94C0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09175-06A4-4FC9-B771-BC28C6B1C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B10F9-C3CB-44C7-B905-E24C1B2D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3F7AE-AF98-43F6-AA67-F45E27F7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63519-B263-4848-A387-BA22E92D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154AC-CF62-42BE-8CE0-2783A699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3497-1A62-4C18-8C29-93A07CD2B6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5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8BF60-1EB6-4CAE-AE0E-B223E979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4709B-CD0E-41FD-B9BA-CB4FCBED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1F12-AEBC-4BB1-AAFD-EBBACA9B8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E580-3D10-4505-816A-3E38C9501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1B50-69CE-4ADD-8EE0-0FA220E6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E4B9-8F03-41A4-AB47-C002B05895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90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19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background of dark mesh">
            <a:extLst>
              <a:ext uri="{FF2B5EF4-FFF2-40B4-BE49-F238E27FC236}">
                <a16:creationId xmlns:a16="http://schemas.microsoft.com/office/drawing/2014/main" id="{2E85710D-F11B-4960-8E9E-98F3AD8A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17776" b="1"/>
          <a:stretch/>
        </p:blipFill>
        <p:spPr>
          <a:xfrm>
            <a:off x="20" y="1"/>
            <a:ext cx="10159980" cy="7619999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70000" y="1247068"/>
            <a:ext cx="7620000" cy="3222798"/>
          </a:xfrm>
        </p:spPr>
        <p:txBody>
          <a:bodyPr lIns="0" tIns="0" rIns="0" bIns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Graphs:</a:t>
            </a:r>
            <a:br>
              <a:rPr lang="en-US">
                <a:solidFill>
                  <a:srgbClr val="FFFFFF"/>
                </a:solidFill>
                <a:latin typeface="Arial" charset="0"/>
              </a:rPr>
            </a:br>
            <a:r>
              <a:rPr lang="en-US">
                <a:solidFill>
                  <a:srgbClr val="FFFFFF"/>
                </a:solidFill>
                <a:latin typeface="Arial" charset="0"/>
              </a:rPr>
              <a:t>Shortest path and mst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0000" y="4621560"/>
            <a:ext cx="7620000" cy="1220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Dijkstra and Prim (and maybe Kruskal)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queen, sign&#10;&#10;Description automatically generated">
            <a:extLst>
              <a:ext uri="{FF2B5EF4-FFF2-40B4-BE49-F238E27FC236}">
                <a16:creationId xmlns:a16="http://schemas.microsoft.com/office/drawing/2014/main" id="{574E4DE5-3164-4EA2-ADF5-FEBD28D2D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-1" b="-1"/>
          <a:stretch/>
        </p:blipFill>
        <p:spPr>
          <a:xfrm>
            <a:off x="2" y="10"/>
            <a:ext cx="10159998" cy="76199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0F743E-50B8-4196-B23D-EABE23042671}"/>
              </a:ext>
            </a:extLst>
          </p:cNvPr>
          <p:cNvSpPr/>
          <p:nvPr/>
        </p:nvSpPr>
        <p:spPr>
          <a:xfrm>
            <a:off x="1428413" y="838200"/>
            <a:ext cx="8299787" cy="6019800"/>
          </a:xfrm>
          <a:prstGeom prst="roundRect">
            <a:avLst/>
          </a:prstGeom>
          <a:solidFill>
            <a:schemeClr val="bg1">
              <a:lumMod val="85000"/>
              <a:lumOff val="15000"/>
              <a:alpha val="51000"/>
            </a:scheme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E9E3D-D3C6-4396-899D-4F8148F3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6" y="938317"/>
            <a:ext cx="7903521" cy="1624198"/>
          </a:xfrm>
        </p:spPr>
        <p:txBody>
          <a:bodyPr>
            <a:normAutofit/>
          </a:bodyPr>
          <a:lstStyle/>
          <a:p>
            <a:r>
              <a:rPr lang="en-US" sz="4400" b="1" dirty="0"/>
              <a:t>New ADT: Graphs!!!</a:t>
            </a: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273147" y="381226"/>
            <a:ext cx="1410078" cy="2058436"/>
            <a:chOff x="790870" y="911082"/>
            <a:chExt cx="2191635" cy="244276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08E4-0A36-4E79-B00E-6B9885ED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446" y="2209800"/>
            <a:ext cx="7903529" cy="4648200"/>
          </a:xfrm>
        </p:spPr>
        <p:txBody>
          <a:bodyPr>
            <a:normAutofit/>
          </a:bodyPr>
          <a:lstStyle/>
          <a:p>
            <a:r>
              <a:rPr lang="en-US" sz="2600" dirty="0"/>
              <a:t>a graph is a finite set of vertices (nodes), and the edges that connect them</a:t>
            </a:r>
          </a:p>
          <a:p>
            <a:endParaRPr lang="en-US" sz="2100" dirty="0"/>
          </a:p>
          <a:p>
            <a:r>
              <a:rPr lang="en-US" sz="2400" dirty="0"/>
              <a:t>They’re really useful:</a:t>
            </a:r>
          </a:p>
          <a:p>
            <a:pPr lvl="1"/>
            <a:r>
              <a:rPr lang="en-US" sz="2100" dirty="0"/>
              <a:t>Social Network</a:t>
            </a:r>
          </a:p>
          <a:p>
            <a:pPr lvl="1"/>
            <a:r>
              <a:rPr lang="en-US" sz="2100" dirty="0"/>
              <a:t>Other networks</a:t>
            </a:r>
          </a:p>
          <a:p>
            <a:pPr lvl="1"/>
            <a:r>
              <a:rPr lang="en-US" sz="2100" dirty="0"/>
              <a:t>Routers</a:t>
            </a:r>
          </a:p>
          <a:p>
            <a:pPr lvl="1"/>
            <a:r>
              <a:rPr lang="en-US" sz="2100" dirty="0"/>
              <a:t>Maps</a:t>
            </a:r>
          </a:p>
          <a:p>
            <a:pPr lvl="1"/>
            <a:r>
              <a:rPr lang="en-US" sz="2100" dirty="0"/>
              <a:t>Metro/train/plane</a:t>
            </a:r>
          </a:p>
          <a:p>
            <a:pPr lvl="1"/>
            <a:r>
              <a:rPr lang="en-US" sz="2100" dirty="0"/>
              <a:t>Contact tracing</a:t>
            </a:r>
          </a:p>
          <a:p>
            <a:pPr lvl="1"/>
            <a:r>
              <a:rPr lang="en-US" sz="2100" dirty="0"/>
              <a:t>Solving murders/crimes (You’ve seen the boards on tv with the strings between the different events or people!)</a:t>
            </a:r>
          </a:p>
          <a:p>
            <a:pPr lvl="1"/>
            <a:r>
              <a:rPr lang="en-US" sz="2100" dirty="0"/>
              <a:t>Etc.  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52747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E06DC8-FAE4-4655-A487-4B9EB7CE7CF0}"/>
              </a:ext>
            </a:extLst>
          </p:cNvPr>
          <p:cNvSpPr/>
          <p:nvPr/>
        </p:nvSpPr>
        <p:spPr>
          <a:xfrm>
            <a:off x="0" y="0"/>
            <a:ext cx="10185400" cy="7620000"/>
          </a:xfrm>
          <a:prstGeom prst="rect">
            <a:avLst/>
          </a:prstGeom>
          <a:solidFill>
            <a:srgbClr val="72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9664700" cy="914400"/>
          </a:xfrm>
        </p:spPr>
        <p:txBody>
          <a:bodyPr lIns="0" tIns="0" rIns="0" b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b="1" dirty="0">
                <a:solidFill>
                  <a:schemeClr val="bg1"/>
                </a:solidFill>
                <a:latin typeface="Arial" charset="0"/>
              </a:rPr>
              <a:t>Directed vs Undirected Graphs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2FE0-16D2-409C-8824-24EC5CC3247C}"/>
              </a:ext>
            </a:extLst>
          </p:cNvPr>
          <p:cNvSpPr/>
          <p:nvPr/>
        </p:nvSpPr>
        <p:spPr>
          <a:xfrm>
            <a:off x="0" y="4572000"/>
            <a:ext cx="10160000" cy="2895600"/>
          </a:xfrm>
          <a:prstGeom prst="rect">
            <a:avLst/>
          </a:prstGeom>
          <a:solidFill>
            <a:srgbClr val="4369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F35E1-5128-466E-ACF9-FFECB47B8CAB}"/>
              </a:ext>
            </a:extLst>
          </p:cNvPr>
          <p:cNvSpPr/>
          <p:nvPr/>
        </p:nvSpPr>
        <p:spPr>
          <a:xfrm>
            <a:off x="12700" y="1288955"/>
            <a:ext cx="10160000" cy="31264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660400" y="1676400"/>
            <a:ext cx="5791200" cy="556260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b="1" i="1" dirty="0">
                <a:solidFill>
                  <a:srgbClr val="444444"/>
                </a:solidFill>
                <a:latin typeface="Arial" panose="020B0604020202020204" pitchFamily="34" charset="0"/>
              </a:rPr>
              <a:t>Directed graph:</a:t>
            </a:r>
            <a:br>
              <a:rPr lang="en-US" altLang="en-US" b="1" i="1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en-US" altLang="en-US" sz="1600" i="1" dirty="0">
                <a:solidFill>
                  <a:srgbClr val="444444"/>
                </a:solidFill>
                <a:latin typeface="Arial" panose="020B0604020202020204" pitchFamily="34" charset="0"/>
              </a:rPr>
              <a:t>(See the arrows? )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1600" i="1" dirty="0">
                <a:solidFill>
                  <a:srgbClr val="444444"/>
                </a:solidFill>
                <a:latin typeface="Arial" panose="020B0604020202020204" pitchFamily="34" charset="0"/>
              </a:rPr>
              <a:t>Directed means that, say, you wanted to go from vertex d to vertex r. 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1600" i="1" dirty="0">
                <a:solidFill>
                  <a:srgbClr val="444444"/>
                </a:solidFill>
                <a:latin typeface="Arial" panose="020B0604020202020204" pitchFamily="34" charset="0"/>
              </a:rPr>
              <a:t>You can’t directly, because there’s no directed (arrowed) edge between them pointing from d to r. 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1600" i="1" dirty="0">
                <a:solidFill>
                  <a:srgbClr val="444444"/>
                </a:solidFill>
                <a:latin typeface="Arial" panose="020B0604020202020204" pitchFamily="34" charset="0"/>
              </a:rPr>
              <a:t>You can, however, go directly from r to d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Undirected  Graph: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Now, you can go in either direction between vertices with connecting edges.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E.g., You can go from 1 to 2 and from 2 to 1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b="1" u="sng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609725"/>
            <a:ext cx="2433638" cy="235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5289660"/>
            <a:ext cx="2907936" cy="1765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AB96-FFE2-47A9-B4FD-2492B9AC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858" y="699186"/>
            <a:ext cx="5488742" cy="1429067"/>
          </a:xfrm>
        </p:spPr>
        <p:txBody>
          <a:bodyPr anchor="b">
            <a:normAutofit/>
          </a:bodyPr>
          <a:lstStyle/>
          <a:p>
            <a:r>
              <a:rPr lang="en-US"/>
              <a:t>How  to store a graph?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E8699-BD29-462B-A618-577A8BB1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859" y="2709333"/>
            <a:ext cx="5818941" cy="42060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Think about it… how can we store a graph?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400" dirty="0"/>
          </a:p>
          <a:p>
            <a:r>
              <a:rPr lang="en-US" sz="2400" dirty="0"/>
              <a:t>You thought of nodes with pointers, didn’t you? </a:t>
            </a:r>
          </a:p>
          <a:p>
            <a:r>
              <a:rPr lang="en-US" sz="2400" dirty="0"/>
              <a:t>Not necessarily the best way!!!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5EB2925-2ADF-49C7-A92F-3AB0D9B7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5828" b="-4"/>
          <a:stretch/>
        </p:blipFill>
        <p:spPr>
          <a:xfrm>
            <a:off x="20" y="10"/>
            <a:ext cx="3862972" cy="7619990"/>
          </a:xfrm>
          <a:prstGeom prst="rect">
            <a:avLst/>
          </a:prstGeom>
          <a:effectLst/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4111" y="2350130"/>
            <a:ext cx="5257800" cy="0"/>
          </a:xfrm>
          <a:prstGeom prst="line">
            <a:avLst/>
          </a:prstGeom>
          <a:ln w="19050">
            <a:solidFill>
              <a:srgbClr val="F3D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555C-F3AC-4C31-B0C5-9AC841E5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1" y="-33492"/>
            <a:ext cx="7619999" cy="1496382"/>
          </a:xfrm>
        </p:spPr>
        <p:txBody>
          <a:bodyPr anchor="b"/>
          <a:lstStyle/>
          <a:p>
            <a:r>
              <a:rPr lang="en-US" b="1" dirty="0"/>
              <a:t>How to store a graph:</a:t>
            </a:r>
            <a:br>
              <a:rPr lang="en-US" b="1" dirty="0"/>
            </a:br>
            <a:r>
              <a:rPr lang="en-US" b="1" dirty="0"/>
              <a:t>A MATRIX!!!</a:t>
            </a:r>
          </a:p>
        </p:txBody>
      </p:sp>
      <p:pic>
        <p:nvPicPr>
          <p:cNvPr id="5" name="Content Placeholder 4" descr="A group of me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9ED8D6D2-CDDD-48A8-BCD7-71B72757B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" y="-7715"/>
            <a:ext cx="2170134" cy="147060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E31339-F541-4F98-A71F-A01000A379C5}"/>
              </a:ext>
            </a:extLst>
          </p:cNvPr>
          <p:cNvSpPr txBox="1">
            <a:spLocks/>
          </p:cNvSpPr>
          <p:nvPr/>
        </p:nvSpPr>
        <p:spPr>
          <a:xfrm>
            <a:off x="4851400" y="1600200"/>
            <a:ext cx="5436600" cy="2913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Vertices become indices,</a:t>
            </a:r>
          </a:p>
          <a:p>
            <a:r>
              <a:rPr lang="en-US" sz="2400" dirty="0"/>
              <a:t>Weights are values that go into matrix.</a:t>
            </a:r>
            <a:endParaRPr lang="en-US" sz="800" dirty="0"/>
          </a:p>
          <a:p>
            <a:r>
              <a:rPr lang="en-US" sz="2400" dirty="0"/>
              <a:t>So for instance, the graph to the left would be a 7x7 matrix.  </a:t>
            </a:r>
          </a:p>
          <a:p>
            <a:pPr lvl="1"/>
            <a:r>
              <a:rPr lang="en-US" sz="2067" dirty="0"/>
              <a:t>Vertices are indices </a:t>
            </a:r>
          </a:p>
          <a:p>
            <a:pPr lvl="2"/>
            <a:r>
              <a:rPr lang="en-US" sz="1734" dirty="0"/>
              <a:t>A is equivalent to 0, </a:t>
            </a:r>
          </a:p>
          <a:p>
            <a:pPr lvl="2"/>
            <a:r>
              <a:rPr lang="en-US" sz="1734" dirty="0"/>
              <a:t>b is equivalent to 1,</a:t>
            </a:r>
          </a:p>
          <a:p>
            <a:pPr lvl="2"/>
            <a:r>
              <a:rPr lang="en-US" sz="1734" dirty="0"/>
              <a:t> </a:t>
            </a:r>
            <a:r>
              <a:rPr lang="en-US" sz="1734" dirty="0" err="1"/>
              <a:t>etc</a:t>
            </a:r>
            <a:r>
              <a:rPr lang="en-US" sz="1734" dirty="0"/>
              <a:t>, </a:t>
            </a:r>
          </a:p>
          <a:p>
            <a:pPr lvl="1"/>
            <a:r>
              <a:rPr lang="en-US" sz="2067" dirty="0"/>
              <a:t>edge costs are values in matrix</a:t>
            </a:r>
          </a:p>
          <a:p>
            <a:endParaRPr lang="en-US" sz="2400" dirty="0"/>
          </a:p>
        </p:txBody>
      </p:sp>
      <p:pic>
        <p:nvPicPr>
          <p:cNvPr id="8" name="Picture 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846FFF88-FDE7-488D-A927-BB5162C52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657469"/>
            <a:ext cx="3776426" cy="2485546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46D517D-155F-49BE-B5F0-A224A1372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67572"/>
              </p:ext>
            </p:extLst>
          </p:nvPr>
        </p:nvGraphicFramePr>
        <p:xfrm>
          <a:off x="508000" y="4389011"/>
          <a:ext cx="4419600" cy="284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10800250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126949186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54470251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2654467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933608546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89254791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2524863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246431838"/>
                    </a:ext>
                  </a:extLst>
                </a:gridCol>
              </a:tblGrid>
              <a:tr h="356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09045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3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Inf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Inf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03860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BF9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BF9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Inf</a:t>
                      </a:r>
                    </a:p>
                  </a:txBody>
                  <a:tcPr>
                    <a:solidFill>
                      <a:srgbClr val="BF9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Inf</a:t>
                      </a:r>
                    </a:p>
                  </a:txBody>
                  <a:tcPr>
                    <a:solidFill>
                      <a:srgbClr val="BF9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BF9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01472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73263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32198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26582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98180"/>
                  </a:ext>
                </a:extLst>
              </a:tr>
              <a:tr h="3562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5048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68A562-26E0-413F-9501-CB2191D8B642}"/>
              </a:ext>
            </a:extLst>
          </p:cNvPr>
          <p:cNvSpPr txBox="1">
            <a:spLocks/>
          </p:cNvSpPr>
          <p:nvPr/>
        </p:nvSpPr>
        <p:spPr>
          <a:xfrm>
            <a:off x="5132800" y="4389011"/>
            <a:ext cx="5257800" cy="408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008080"/>
                </a:highlight>
              </a:rPr>
              <a:t>A to b has an edge with a cost of 4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008080"/>
                </a:highlight>
              </a:rPr>
              <a:t>A to C has an edge with a cost of 3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008080"/>
                </a:highlight>
              </a:rPr>
              <a:t>A to D does not have a direct edge (cost is infinity)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008080"/>
                </a:highlight>
              </a:rPr>
              <a:t>A to E: no direct edge (cost is infinity)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Etc.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BF9A00"/>
                </a:highlight>
              </a:rPr>
              <a:t>B to A has an edge, cost of 4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BF9A00"/>
                </a:highlight>
              </a:rPr>
              <a:t>B to B cost is 0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BF9A00"/>
                </a:highlight>
              </a:rPr>
              <a:t>B to C: no edge, infinity cost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BF9A00"/>
                </a:highlight>
              </a:rPr>
              <a:t>B to D: no edge, infinity cost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highlight>
                  <a:srgbClr val="BF9A00"/>
                </a:highlight>
              </a:rPr>
              <a:t>B to E: edge with a cost of 12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Etc.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E58889-0739-4EA4-AEF8-5488DDC8F16E}"/>
              </a:ext>
            </a:extLst>
          </p:cNvPr>
          <p:cNvCxnSpPr>
            <a:cxnSpLocks/>
          </p:cNvCxnSpPr>
          <p:nvPr/>
        </p:nvCxnSpPr>
        <p:spPr>
          <a:xfrm flipV="1">
            <a:off x="0" y="1401036"/>
            <a:ext cx="10141385" cy="9656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9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8B1E8D-ABD1-4FF3-ADD5-341EB78A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334687" cy="3593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0F6C4-20C9-49E9-B0C4-2A9D9DE5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13" y="-152400"/>
            <a:ext cx="3904594" cy="233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>
                <a:solidFill>
                  <a:schemeClr val="accent6"/>
                </a:solidFill>
              </a:rPr>
              <a:t>Undirected</a:t>
            </a:r>
            <a:r>
              <a:rPr lang="en-US" sz="3500" dirty="0"/>
              <a:t> Graphs as Matrices: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05809" cy="35933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4721F-AAFC-4D23-AE73-EFE60B518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659" y="81281"/>
            <a:ext cx="982480" cy="258849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D344419-63C8-4E11-A45F-B99472229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FF9F1968-AC54-4318-AAF7-096C78276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E7012065-266F-4029-B4B7-FD7BC243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B3FB1FF-9294-4753-A701-5F1A60DAA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47BF0361-A460-41A8-B8AB-AA8CB2977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142FDE5-66C9-4994-8FE9-C38138C1E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68C08111-D16C-4AF8-8239-E0193D23E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650E11-87AF-4EE8-A42B-B909954F3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E0A44C1-AC53-45E1-A8E0-8A0387A19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F68D9D35-80B3-48D4-AF42-576CE1CBC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EB86BBF3-73C2-48FA-814D-63DAC0A6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5377DFB-9945-4165-89F7-F81A63E26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43006E3-CBDD-4372-AEB8-ED4A061BA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3DE5F40-81CC-4D38-B274-E3A814ACD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6CA7898E-913F-4C9B-B6ED-EE888B0B3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6864CF9-17C6-4128-8D51-654698352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EE990D4-BCBB-42D6-98B2-BCE926B5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19FAE8A-261B-4451-BBDF-B75E89B10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533D948-166C-481D-B8EC-B82502937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0A2CD0AD-F324-43BF-B854-F23D445E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1E67DF-4CE1-4216-ABD9-7B03CDD04AB4}"/>
              </a:ext>
            </a:extLst>
          </p:cNvPr>
          <p:cNvSpPr txBox="1">
            <a:spLocks/>
          </p:cNvSpPr>
          <p:nvPr/>
        </p:nvSpPr>
        <p:spPr>
          <a:xfrm>
            <a:off x="5659581" y="1371600"/>
            <a:ext cx="4320346" cy="2191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2000"/>
              </a:spcBef>
            </a:pPr>
            <a:r>
              <a:rPr lang="en-US" sz="1800" b="1" dirty="0"/>
              <a:t>Undirected: </a:t>
            </a:r>
            <a:r>
              <a:rPr lang="en-US" sz="1800" dirty="0"/>
              <a:t>if you can go directly from v1 to v2, you can go from v2 to v1, and it costs the same amount either way</a:t>
            </a:r>
          </a:p>
          <a:p>
            <a:pPr indent="-228600" defTabSz="914400">
              <a:spcBef>
                <a:spcPts val="2000"/>
              </a:spcBef>
            </a:pPr>
            <a:r>
              <a:rPr lang="en-US" sz="1800" dirty="0"/>
              <a:t>More formally, if a direct edge connects v1 and v2 with cost c, an equal edge must exist between v2 and v1 with the same cost c.</a:t>
            </a:r>
          </a:p>
          <a:p>
            <a:pPr indent="-228600" defTabSz="914400">
              <a:spcBef>
                <a:spcPts val="2000"/>
              </a:spcBef>
            </a:pPr>
            <a:r>
              <a:rPr lang="en-US" sz="1800" dirty="0"/>
              <a:t>If no arrows on graph edges, it’s undirected</a:t>
            </a:r>
            <a:endParaRPr lang="en-US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93315"/>
            <a:ext cx="505809" cy="4026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atch&#10;&#10;Description automatically generated">
            <a:extLst>
              <a:ext uri="{FF2B5EF4-FFF2-40B4-BE49-F238E27FC236}">
                <a16:creationId xmlns:a16="http://schemas.microsoft.com/office/drawing/2014/main" id="{4BDD261A-4E94-464E-8DD4-8F573017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524000"/>
            <a:ext cx="2697893" cy="19020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4185F0-A555-4AB4-B253-EC62797B482F}"/>
              </a:ext>
            </a:extLst>
          </p:cNvPr>
          <p:cNvSpPr txBox="1">
            <a:spLocks/>
          </p:cNvSpPr>
          <p:nvPr/>
        </p:nvSpPr>
        <p:spPr>
          <a:xfrm>
            <a:off x="431800" y="4114799"/>
            <a:ext cx="5257800" cy="309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Undirected graph matrix:</a:t>
            </a:r>
          </a:p>
          <a:p>
            <a:pPr lvl="1"/>
            <a:r>
              <a:rPr lang="en-US" sz="2067" dirty="0"/>
              <a:t>Diagonal is always 0 (for both directed and undirected)</a:t>
            </a:r>
          </a:p>
          <a:p>
            <a:pPr lvl="1"/>
            <a:r>
              <a:rPr lang="en-US" sz="2067" dirty="0"/>
              <a:t>BUT…</a:t>
            </a:r>
          </a:p>
          <a:p>
            <a:pPr lvl="2"/>
            <a:r>
              <a:rPr lang="en-US" sz="1734" dirty="0"/>
              <a:t>Top left of matrix is mirror image of bottom right!!!  </a:t>
            </a:r>
          </a:p>
          <a:p>
            <a:pPr lvl="2"/>
            <a:r>
              <a:rPr lang="en-US" sz="1734" dirty="0"/>
              <a:t>Diagonal separates the mirror images!</a:t>
            </a:r>
          </a:p>
          <a:p>
            <a:pPr lvl="3"/>
            <a:r>
              <a:rPr lang="en-US" sz="1567" dirty="0"/>
              <a:t>Yellow is mirror image of green</a:t>
            </a:r>
          </a:p>
          <a:p>
            <a:endParaRPr lang="en-US" sz="2067" dirty="0"/>
          </a:p>
          <a:p>
            <a:endParaRPr lang="en-US" sz="24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1781733-F623-41B1-88F8-3A17E019B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24380"/>
              </p:ext>
            </p:extLst>
          </p:nvPr>
        </p:nvGraphicFramePr>
        <p:xfrm>
          <a:off x="5564175" y="3898046"/>
          <a:ext cx="4415752" cy="338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130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798328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798328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798328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620130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780508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564532">
                <a:tc>
                  <a:txBody>
                    <a:bodyPr/>
                    <a:lstStyle/>
                    <a:p>
                      <a:endParaRPr lang="en-US" sz="2100" b="1">
                        <a:solidFill>
                          <a:schemeClr val="bg1"/>
                        </a:solidFill>
                      </a:endParaRP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1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8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564532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03" marR="128303" marT="64151" marB="6415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7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Inf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</a:t>
                      </a:r>
                    </a:p>
                  </a:txBody>
                  <a:tcPr marL="128303" marR="128303" marT="64151" marB="6415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</a:t>
                      </a:r>
                    </a:p>
                  </a:txBody>
                  <a:tcPr marL="128303" marR="128303" marT="64151" marB="6415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3305DE-61A8-408B-9B40-D1401FDD71D0}"/>
              </a:ext>
            </a:extLst>
          </p:cNvPr>
          <p:cNvSpPr/>
          <p:nvPr/>
        </p:nvSpPr>
        <p:spPr>
          <a:xfrm>
            <a:off x="0" y="3593315"/>
            <a:ext cx="505809" cy="40266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ACB7DC-647C-4987-B31F-3E3E1AE34570}"/>
              </a:ext>
            </a:extLst>
          </p:cNvPr>
          <p:cNvCxnSpPr/>
          <p:nvPr/>
        </p:nvCxnSpPr>
        <p:spPr>
          <a:xfrm flipH="1" flipV="1">
            <a:off x="4470400" y="2438400"/>
            <a:ext cx="1447800" cy="9144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2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8B1E8D-ABD1-4FF3-ADD5-341EB78A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334687" cy="3593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0F6C4-20C9-49E9-B0C4-2A9D9DE5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32" y="462987"/>
            <a:ext cx="3904594" cy="1073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dirty="0">
                <a:solidFill>
                  <a:schemeClr val="accent2">
                    <a:lumMod val="75000"/>
                  </a:schemeClr>
                </a:solidFill>
              </a:rPr>
              <a:t>Directed</a:t>
            </a:r>
            <a:r>
              <a:rPr lang="en-US" sz="3500" dirty="0"/>
              <a:t> Graphs as Matrices: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05809" cy="35933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A4721F-AAFC-4D23-AE73-EFE60B518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659" y="81281"/>
            <a:ext cx="982480" cy="258849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D344419-63C8-4E11-A45F-B99472229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FF9F1968-AC54-4318-AAF7-096C78276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E7012065-266F-4029-B4B7-FD7BC243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B3FB1FF-9294-4753-A701-5F1A60DAA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7BF0361-A460-41A8-B8AB-AA8CB2977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142FDE5-66C9-4994-8FE9-C38138C1E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8C08111-D16C-4AF8-8239-E0193D23E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5650E11-87AF-4EE8-A42B-B909954F3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E0A44C1-AC53-45E1-A8E0-8A0387A19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F68D9D35-80B3-48D4-AF42-576CE1CBC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EB86BBF3-73C2-48FA-814D-63DAC0A6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5377DFB-9945-4165-89F7-F81A63E26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F43006E3-CBDD-4372-AEB8-ED4A061BA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73DE5F40-81CC-4D38-B274-E3A814ACD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6CA7898E-913F-4C9B-B6ED-EE888B0B3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6864CF9-17C6-4128-8D51-654698352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1EE990D4-BCBB-42D6-98B2-BCE926B5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119FAE8A-261B-4451-BBDF-B75E89B10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533D948-166C-481D-B8EC-B82502937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0A2CD0AD-F324-43BF-B854-F23D445E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1E67DF-4CE1-4216-ABD9-7B03CDD04AB4}"/>
              </a:ext>
            </a:extLst>
          </p:cNvPr>
          <p:cNvSpPr txBox="1">
            <a:spLocks/>
          </p:cNvSpPr>
          <p:nvPr/>
        </p:nvSpPr>
        <p:spPr>
          <a:xfrm>
            <a:off x="5659581" y="462987"/>
            <a:ext cx="4130672" cy="313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Bef>
                <a:spcPts val="2000"/>
              </a:spcBef>
            </a:pPr>
            <a:r>
              <a:rPr lang="en-US" sz="1800" b="1" dirty="0"/>
              <a:t>Directed: </a:t>
            </a:r>
            <a:r>
              <a:rPr lang="en-US" sz="1800" dirty="0"/>
              <a:t>if you can go directly from v1 to v2, it doesn’t necessarily mean you can go directly from v2 to v1, and, even if you can, it might be a different cost</a:t>
            </a:r>
          </a:p>
          <a:p>
            <a:pPr indent="-228600" defTabSz="914400">
              <a:spcBef>
                <a:spcPts val="2000"/>
              </a:spcBef>
            </a:pPr>
            <a:r>
              <a:rPr lang="en-US" sz="1800" dirty="0"/>
              <a:t>Look for the arrows on a graph – means it’s directed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93315"/>
            <a:ext cx="505809" cy="4026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wall, clock, different&#10;&#10;Description automatically generated">
            <a:extLst>
              <a:ext uri="{FF2B5EF4-FFF2-40B4-BE49-F238E27FC236}">
                <a16:creationId xmlns:a16="http://schemas.microsoft.com/office/drawing/2014/main" id="{7035DF34-CE63-4CA9-B82B-8C1EB22D8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36313"/>
            <a:ext cx="3177285" cy="19444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4185F0-A555-4AB4-B253-EC62797B482F}"/>
              </a:ext>
            </a:extLst>
          </p:cNvPr>
          <p:cNvSpPr txBox="1">
            <a:spLocks/>
          </p:cNvSpPr>
          <p:nvPr/>
        </p:nvSpPr>
        <p:spPr>
          <a:xfrm>
            <a:off x="515447" y="4035475"/>
            <a:ext cx="5257800" cy="309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Directed graph matrix:</a:t>
            </a:r>
          </a:p>
          <a:p>
            <a:pPr lvl="1"/>
            <a:r>
              <a:rPr lang="en-US" sz="2067" dirty="0"/>
              <a:t>Diagonal is always 0 (for both directed and undirected)</a:t>
            </a:r>
          </a:p>
          <a:p>
            <a:pPr lvl="1"/>
            <a:r>
              <a:rPr lang="en-US" sz="2067" dirty="0"/>
              <a:t>In this case top right is not mirror image of bottom left</a:t>
            </a:r>
            <a:endParaRPr lang="en-US" sz="1567" dirty="0"/>
          </a:p>
          <a:p>
            <a:endParaRPr lang="en-US" sz="2067" dirty="0"/>
          </a:p>
          <a:p>
            <a:endParaRPr lang="en-US" sz="24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1781733-F623-41B1-88F8-3A17E019B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98888"/>
              </p:ext>
            </p:extLst>
          </p:nvPr>
        </p:nvGraphicFramePr>
        <p:xfrm>
          <a:off x="5564175" y="3929865"/>
          <a:ext cx="4415752" cy="332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41">
                  <a:extLst>
                    <a:ext uri="{9D8B030D-6E8A-4147-A177-3AD203B41FA5}">
                      <a16:colId xmlns:a16="http://schemas.microsoft.com/office/drawing/2014/main" val="3536507503"/>
                    </a:ext>
                  </a:extLst>
                </a:gridCol>
                <a:gridCol w="795801">
                  <a:extLst>
                    <a:ext uri="{9D8B030D-6E8A-4147-A177-3AD203B41FA5}">
                      <a16:colId xmlns:a16="http://schemas.microsoft.com/office/drawing/2014/main" val="1935185148"/>
                    </a:ext>
                  </a:extLst>
                </a:gridCol>
                <a:gridCol w="795801">
                  <a:extLst>
                    <a:ext uri="{9D8B030D-6E8A-4147-A177-3AD203B41FA5}">
                      <a16:colId xmlns:a16="http://schemas.microsoft.com/office/drawing/2014/main" val="119038408"/>
                    </a:ext>
                  </a:extLst>
                </a:gridCol>
                <a:gridCol w="795801">
                  <a:extLst>
                    <a:ext uri="{9D8B030D-6E8A-4147-A177-3AD203B41FA5}">
                      <a16:colId xmlns:a16="http://schemas.microsoft.com/office/drawing/2014/main" val="1030647103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val="290099957"/>
                    </a:ext>
                  </a:extLst>
                </a:gridCol>
                <a:gridCol w="777667">
                  <a:extLst>
                    <a:ext uri="{9D8B030D-6E8A-4147-A177-3AD203B41FA5}">
                      <a16:colId xmlns:a16="http://schemas.microsoft.com/office/drawing/2014/main" val="710845600"/>
                    </a:ext>
                  </a:extLst>
                </a:gridCol>
              </a:tblGrid>
              <a:tr h="553926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74797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</a:t>
                      </a:r>
                    </a:p>
                  </a:txBody>
                  <a:tcPr marL="146561" marR="146561" marT="73280" marB="732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86482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</a:t>
                      </a:r>
                    </a:p>
                  </a:txBody>
                  <a:tcPr marL="146561" marR="146561" marT="73280" marB="732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5456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</a:t>
                      </a:r>
                    </a:p>
                  </a:txBody>
                  <a:tcPr marL="146561" marR="146561" marT="73280" marB="732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46444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</a:t>
                      </a:r>
                    </a:p>
                  </a:txBody>
                  <a:tcPr marL="146561" marR="146561" marT="73280" marB="732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92518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46561" marR="146561" marT="73280" marB="73280">
                    <a:solidFill>
                      <a:srgbClr val="728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Inf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46561" marR="146561" marT="73280" marB="73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 marL="146561" marR="146561" marT="73280" marB="7328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2984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144059FE-6399-4493-9ED7-62F4BCC09696}"/>
              </a:ext>
            </a:extLst>
          </p:cNvPr>
          <p:cNvSpPr/>
          <p:nvPr/>
        </p:nvSpPr>
        <p:spPr>
          <a:xfrm>
            <a:off x="0" y="3593315"/>
            <a:ext cx="505809" cy="40266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403026-76E0-49B6-9F0E-24A30F28F31B}"/>
              </a:ext>
            </a:extLst>
          </p:cNvPr>
          <p:cNvCxnSpPr/>
          <p:nvPr/>
        </p:nvCxnSpPr>
        <p:spPr>
          <a:xfrm flipH="1">
            <a:off x="4318000" y="2743200"/>
            <a:ext cx="152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7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9FA1-C589-4CFB-BC35-9A016258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858" y="699186"/>
            <a:ext cx="5488742" cy="1429067"/>
          </a:xfrm>
        </p:spPr>
        <p:txBody>
          <a:bodyPr anchor="b">
            <a:normAutofit/>
          </a:bodyPr>
          <a:lstStyle/>
          <a:p>
            <a:r>
              <a:rPr lang="en-US" dirty="0"/>
              <a:t>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E21D-2358-4F7D-BCE9-F80AA538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859" y="2350130"/>
            <a:ext cx="5895141" cy="519367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33E6B"/>
                </a:solidFill>
              </a:rPr>
              <a:t>Graph: New ADT!</a:t>
            </a:r>
          </a:p>
          <a:p>
            <a:pPr lvl="1"/>
            <a:r>
              <a:rPr lang="en-US" sz="1600" dirty="0"/>
              <a:t>A set of nodes (vertices), and edges that directly connect the nodes</a:t>
            </a:r>
          </a:p>
          <a:p>
            <a:pPr lvl="2"/>
            <a:r>
              <a:rPr lang="en-US" sz="1600" dirty="0"/>
              <a:t>Not all nodes necessarily have a direct edge connecting them</a:t>
            </a:r>
          </a:p>
          <a:p>
            <a:r>
              <a:rPr lang="en-US" sz="2000" dirty="0">
                <a:solidFill>
                  <a:srgbClr val="C33E6B"/>
                </a:solidFill>
              </a:rPr>
              <a:t>Directed graph:</a:t>
            </a:r>
          </a:p>
          <a:p>
            <a:pPr lvl="1"/>
            <a:r>
              <a:rPr lang="en-US" sz="1600" dirty="0"/>
              <a:t>If there’s an edge from node A to node B, you DO NOT necessarily have an edge from node B to node A</a:t>
            </a:r>
          </a:p>
          <a:p>
            <a:pPr lvl="2"/>
            <a:r>
              <a:rPr lang="en-US" sz="1600" dirty="0"/>
              <a:t>Even if you do, they may have different costs </a:t>
            </a:r>
          </a:p>
          <a:p>
            <a:r>
              <a:rPr lang="en-US" sz="2000" dirty="0">
                <a:solidFill>
                  <a:srgbClr val="C33E6B"/>
                </a:solidFill>
              </a:rPr>
              <a:t>Undirected Graph:</a:t>
            </a:r>
          </a:p>
          <a:p>
            <a:pPr lvl="1"/>
            <a:r>
              <a:rPr lang="en-US" sz="1600" dirty="0"/>
              <a:t>If there’s an edge from node A to B, there’s an edge from node B to A</a:t>
            </a:r>
          </a:p>
          <a:p>
            <a:pPr lvl="2"/>
            <a:r>
              <a:rPr lang="en-US" sz="1600" dirty="0"/>
              <a:t>And, since it’s the same edge, it has the same cost</a:t>
            </a:r>
          </a:p>
          <a:p>
            <a:r>
              <a:rPr lang="en-US" sz="2000" dirty="0">
                <a:solidFill>
                  <a:srgbClr val="C33E6B"/>
                </a:solidFill>
              </a:rPr>
              <a:t>How to store a graph:</a:t>
            </a:r>
          </a:p>
          <a:p>
            <a:pPr lvl="1"/>
            <a:r>
              <a:rPr lang="en-US" sz="1800" dirty="0"/>
              <a:t>In a matrix!</a:t>
            </a:r>
          </a:p>
          <a:p>
            <a:pPr lvl="2"/>
            <a:r>
              <a:rPr lang="en-US" sz="1600" dirty="0"/>
              <a:t>Undirected: top right is mirror image of bottom left</a:t>
            </a:r>
          </a:p>
          <a:p>
            <a:pPr lvl="2"/>
            <a:r>
              <a:rPr lang="en-US" sz="1600" dirty="0"/>
              <a:t>Directed: top right different from bottom left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6A95218-A4A3-4E52-AB38-0169B213D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r="18469" b="8"/>
          <a:stretch/>
        </p:blipFill>
        <p:spPr>
          <a:xfrm>
            <a:off x="20" y="10"/>
            <a:ext cx="3862972" cy="7619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4111" y="2350130"/>
            <a:ext cx="5257800" cy="0"/>
          </a:xfrm>
          <a:prstGeom prst="line">
            <a:avLst/>
          </a:prstGeom>
          <a:ln w="19050">
            <a:solidFill>
              <a:srgbClr val="FEE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2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19300</TotalTime>
  <Words>818</Words>
  <Application>Microsoft Office PowerPoint</Application>
  <PresentationFormat>Custom</PresentationFormat>
  <Paragraphs>226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Graphs: Shortest path and mst</vt:lpstr>
      <vt:lpstr>New ADT: Graphs!!!</vt:lpstr>
      <vt:lpstr>Directed vs Undirected Graphs</vt:lpstr>
      <vt:lpstr>How  to store a graph?</vt:lpstr>
      <vt:lpstr>How to store a graph: A MATRIX!!!</vt:lpstr>
      <vt:lpstr>Undirected Graphs as Matrices:</vt:lpstr>
      <vt:lpstr>Directed Graphs as Matrices:</vt:lpstr>
      <vt:lpstr>Takeaways: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Yarrington, Debra</cp:lastModifiedBy>
  <cp:revision>81</cp:revision>
  <dcterms:created xsi:type="dcterms:W3CDTF">2004-05-06T09:28:21Z</dcterms:created>
  <dcterms:modified xsi:type="dcterms:W3CDTF">2021-11-29T16:51:57Z</dcterms:modified>
</cp:coreProperties>
</file>