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3" r:id="rId1"/>
  </p:sldMasterIdLst>
  <p:sldIdLst>
    <p:sldId id="256" r:id="rId2"/>
    <p:sldId id="257" r:id="rId3"/>
    <p:sldId id="318" r:id="rId4"/>
    <p:sldId id="258" r:id="rId5"/>
    <p:sldId id="259" r:id="rId6"/>
    <p:sldId id="319" r:id="rId7"/>
    <p:sldId id="32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7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2769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667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401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311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3769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908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957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88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164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562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684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78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677094E-F0FE-4EC2-9511-5A411A2E1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210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0E1ADA3-256B-436F-BB84-15BF272B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9378" y="246887"/>
            <a:ext cx="5861321" cy="6377939"/>
          </a:xfrm>
          <a:prstGeom prst="rect">
            <a:avLst/>
          </a:prstGeom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DC7D3D-A4F6-4638-B02B-2DBB6C11F5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36924" y="4220801"/>
            <a:ext cx="4215939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5C091E65-5627-4CC0-82AA-74A3C89D7C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36924" y="857675"/>
            <a:ext cx="4566230" cy="3437782"/>
          </a:xfrm>
        </p:spPr>
        <p:txBody>
          <a:bodyPr>
            <a:normAutofit/>
          </a:bodyPr>
          <a:lstStyle/>
          <a:p>
            <a:br>
              <a:rPr lang="en-US" sz="6100" dirty="0"/>
            </a:br>
            <a:r>
              <a:rPr lang="en-US" sz="6100" dirty="0"/>
              <a:t>Intro to Sorting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36924" y="4356635"/>
            <a:ext cx="4535850" cy="1543422"/>
          </a:xfrm>
        </p:spPr>
        <p:txBody>
          <a:bodyPr>
            <a:normAutofit/>
          </a:bodyPr>
          <a:lstStyle/>
          <a:p>
            <a:endParaRPr lang="en-US"/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4628E7C8-2591-4C9F-AE67-F6236FC0AD1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041" r="8484" b="-2"/>
          <a:stretch/>
        </p:blipFill>
        <p:spPr>
          <a:xfrm>
            <a:off x="872064" y="857675"/>
            <a:ext cx="4593715" cy="5140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059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65967" y="466594"/>
            <a:ext cx="8229600" cy="85490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4800" dirty="0">
                <a:solidFill>
                  <a:srgbClr val="33CC33"/>
                </a:solidFill>
              </a:rPr>
              <a:t>Sorting</a:t>
            </a:r>
          </a:p>
        </p:txBody>
      </p:sp>
      <p:sp>
        <p:nvSpPr>
          <p:cNvPr id="717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33C3A2A-A143-448D-B8C8-E65D8F8195D9}" type="slidenum">
              <a:rPr lang="en-US" altLang="en-US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15636" y="1321496"/>
            <a:ext cx="11344427" cy="300112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/>
        </p:spPr>
        <p:txBody>
          <a:bodyPr/>
          <a:lstStyle>
            <a:lvl1pPr marL="533400" indent="-5334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600" indent="-5334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47800" indent="-5334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1500"/>
              </a:spcBef>
              <a:buFontTx/>
              <a:buChar char="•"/>
            </a:pPr>
            <a:r>
              <a:rPr lang="en-US" altLang="en-US" sz="2400" dirty="0"/>
              <a:t>Taking an arbitrary permutation of </a:t>
            </a:r>
            <a:r>
              <a:rPr lang="en-US" altLang="en-US" sz="2400" i="1" dirty="0"/>
              <a:t>n</a:t>
            </a:r>
            <a:r>
              <a:rPr lang="en-US" altLang="en-US" sz="2400" dirty="0"/>
              <a:t> items and </a:t>
            </a:r>
            <a:r>
              <a:rPr lang="en-US" altLang="en-US" sz="2400" i="1" dirty="0"/>
              <a:t>rearranging</a:t>
            </a:r>
            <a:r>
              <a:rPr lang="en-US" altLang="en-US" sz="2400" dirty="0"/>
              <a:t> them into total order </a:t>
            </a:r>
          </a:p>
          <a:p>
            <a:pPr lvl="1">
              <a:spcBef>
                <a:spcPts val="800"/>
              </a:spcBef>
              <a:buFontTx/>
              <a:buChar char="•"/>
            </a:pPr>
            <a:r>
              <a:rPr lang="en-US" altLang="en-US" sz="2400" i="1" dirty="0"/>
              <a:t>It’s what you think it is…</a:t>
            </a:r>
          </a:p>
          <a:p>
            <a:pPr lvl="1">
              <a:spcBef>
                <a:spcPts val="1500"/>
              </a:spcBef>
              <a:buFontTx/>
              <a:buChar char="•"/>
            </a:pPr>
            <a:endParaRPr lang="en-US" altLang="en-US" sz="800" i="1" dirty="0"/>
          </a:p>
          <a:p>
            <a:pPr>
              <a:spcBef>
                <a:spcPts val="1500"/>
              </a:spcBef>
              <a:buFontTx/>
              <a:buChar char="•"/>
            </a:pPr>
            <a:r>
              <a:rPr lang="en-US" altLang="en-US" sz="2400" dirty="0"/>
              <a:t>Sorting is, without doubt, the most fundamental algorithmic problem </a:t>
            </a:r>
          </a:p>
          <a:p>
            <a:pPr lvl="1">
              <a:spcBef>
                <a:spcPts val="800"/>
              </a:spcBef>
              <a:buFontTx/>
              <a:buChar char="•"/>
            </a:pPr>
            <a:r>
              <a:rPr lang="en-US" altLang="en-US" dirty="0"/>
              <a:t>Supposedly, between 25% and 50% (depending on source) of all CPU cycles are spent sorting</a:t>
            </a:r>
          </a:p>
          <a:p>
            <a:pPr lvl="1">
              <a:spcBef>
                <a:spcPts val="800"/>
              </a:spcBef>
              <a:buFontTx/>
              <a:buChar char="•"/>
            </a:pPr>
            <a:r>
              <a:rPr lang="en-US" altLang="en-US" dirty="0"/>
              <a:t>used in office apps (databases, spreadsheets, word processors,...)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FE3EF69-A398-4CC3-B215-3D86FD41A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786" y="4550734"/>
            <a:ext cx="11344427" cy="18989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/>
        </p:spPr>
        <p:txBody>
          <a:bodyPr/>
          <a:lstStyle>
            <a:lvl1pPr marL="533400" indent="-5334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600" indent="-5334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47800" indent="-5334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1500"/>
              </a:spcBef>
              <a:buFontTx/>
              <a:buChar char="•"/>
            </a:pPr>
            <a:r>
              <a:rPr lang="en-US" altLang="en-US" sz="2400" dirty="0"/>
              <a:t>There are many different approaches to sorting data!  </a:t>
            </a:r>
          </a:p>
          <a:p>
            <a:pPr>
              <a:spcBef>
                <a:spcPts val="1500"/>
              </a:spcBef>
              <a:buFontTx/>
              <a:buChar char="•"/>
            </a:pPr>
            <a:r>
              <a:rPr lang="en-US" altLang="en-US" sz="2400" dirty="0"/>
              <a:t>Almost all languages have built-in sorting algorithms now</a:t>
            </a:r>
          </a:p>
          <a:p>
            <a:pPr lvl="1">
              <a:spcBef>
                <a:spcPts val="1500"/>
              </a:spcBef>
              <a:buFontTx/>
              <a:buChar char="•"/>
            </a:pPr>
            <a:r>
              <a:rPr lang="en-US" altLang="en-US" i="1" dirty="0"/>
              <a:t>You’ll still probably end up writing your own on occasion – I do!</a:t>
            </a:r>
          </a:p>
        </p:txBody>
      </p:sp>
    </p:spTree>
    <p:extLst>
      <p:ext uri="{BB962C8B-B14F-4D97-AF65-F5344CB8AC3E}">
        <p14:creationId xmlns:p14="http://schemas.microsoft.com/office/powerpoint/2010/main" val="2814268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65967" y="466595"/>
            <a:ext cx="8229600" cy="5334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sz="4800" dirty="0">
                <a:solidFill>
                  <a:srgbClr val="33CC33"/>
                </a:solidFill>
              </a:rPr>
              <a:t>Why Learn about Sorting?</a:t>
            </a:r>
          </a:p>
        </p:txBody>
      </p:sp>
      <p:sp>
        <p:nvSpPr>
          <p:cNvPr id="717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33C3A2A-A143-448D-B8C8-E65D8F8195D9}" type="slidenum">
              <a:rPr lang="en-US" altLang="en-US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65967" y="1143000"/>
            <a:ext cx="11052132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33400" indent="-5334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600" indent="-5334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47800" indent="-5334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1500"/>
              </a:spcBef>
              <a:buFontTx/>
              <a:buChar char="•"/>
            </a:pPr>
            <a:endParaRPr lang="en-US" altLang="en-US" sz="24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258DAF-98C2-440B-9F2D-BE31D5A14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747" y="1046426"/>
            <a:ext cx="11378656" cy="545217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/>
          <a:lstStyle>
            <a:lvl1pPr marL="533400" indent="-5334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600" indent="-5334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47800" indent="-5334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lvl="1" indent="0">
              <a:spcBef>
                <a:spcPts val="1500"/>
              </a:spcBef>
            </a:pPr>
            <a:r>
              <a:rPr lang="en-US" altLang="en-US" sz="2200" dirty="0">
                <a:solidFill>
                  <a:schemeClr val="accent4">
                    <a:lumMod val="50000"/>
                  </a:schemeClr>
                </a:solidFill>
              </a:rPr>
              <a:t>Clear, straightforward method for showing different algorithms lead to differences in speed and efficiency</a:t>
            </a:r>
          </a:p>
          <a:p>
            <a:pPr lvl="3">
              <a:spcBef>
                <a:spcPts val="1500"/>
              </a:spcBef>
              <a:buFontTx/>
              <a:buChar char="•"/>
            </a:pPr>
            <a:r>
              <a:rPr lang="en-US" altLang="en-US" dirty="0">
                <a:solidFill>
                  <a:schemeClr val="accent4">
                    <a:lumMod val="75000"/>
                  </a:schemeClr>
                </a:solidFill>
              </a:rPr>
              <a:t>We can run different sorting algorithms on the same data and get consistently different runtimes</a:t>
            </a:r>
          </a:p>
          <a:p>
            <a:pPr lvl="3">
              <a:spcBef>
                <a:spcPts val="1500"/>
              </a:spcBef>
              <a:buFontTx/>
              <a:buChar char="•"/>
            </a:pPr>
            <a:r>
              <a:rPr lang="en-US" altLang="en-US" dirty="0">
                <a:solidFill>
                  <a:schemeClr val="accent4">
                    <a:lumMod val="75000"/>
                  </a:schemeClr>
                </a:solidFill>
              </a:rPr>
              <a:t>We care about speed and efficiency!</a:t>
            </a:r>
          </a:p>
          <a:p>
            <a:pPr lvl="1">
              <a:spcBef>
                <a:spcPts val="1500"/>
              </a:spcBef>
              <a:buFontTx/>
              <a:buChar char="•"/>
            </a:pPr>
            <a:r>
              <a:rPr lang="en-US" altLang="en-US" sz="2000" dirty="0">
                <a:solidFill>
                  <a:schemeClr val="accent4">
                    <a:lumMod val="75000"/>
                  </a:schemeClr>
                </a:solidFill>
              </a:rPr>
              <a:t>It’s a nice way to illustrate the use of thinking about the structure of your data in order to pick an optimal algorithm</a:t>
            </a:r>
          </a:p>
          <a:p>
            <a:pPr lvl="2">
              <a:spcBef>
                <a:spcPts val="1500"/>
              </a:spcBef>
              <a:buFontTx/>
              <a:buChar char="•"/>
            </a:pPr>
            <a:r>
              <a:rPr lang="en-US" altLang="en-US" dirty="0">
                <a:solidFill>
                  <a:schemeClr val="accent4">
                    <a:lumMod val="75000"/>
                  </a:schemeClr>
                </a:solidFill>
              </a:rPr>
              <a:t>Different sorting algorithms will sort data more or less quickly if it’s, for instance, already mostly sorted, or largely in reverse order, or has numerous duplicates, etc.</a:t>
            </a:r>
          </a:p>
          <a:p>
            <a:pPr>
              <a:spcBef>
                <a:spcPts val="1500"/>
              </a:spcBef>
              <a:buFontTx/>
              <a:buChar char="•"/>
            </a:pPr>
            <a:r>
              <a:rPr lang="en-US" altLang="en-US" sz="2200" dirty="0">
                <a:solidFill>
                  <a:schemeClr val="accent4">
                    <a:lumMod val="50000"/>
                  </a:schemeClr>
                </a:solidFill>
              </a:rPr>
              <a:t>It illustrates the concept of thinking of novel, outside-the-box approaches to developing algorithms.</a:t>
            </a:r>
          </a:p>
          <a:p>
            <a:pPr>
              <a:spcBef>
                <a:spcPts val="1500"/>
              </a:spcBef>
              <a:buFontTx/>
              <a:buChar char="•"/>
            </a:pPr>
            <a:r>
              <a:rPr lang="en-US" altLang="en-US" sz="2200" dirty="0">
                <a:solidFill>
                  <a:schemeClr val="accent4">
                    <a:lumMod val="50000"/>
                  </a:schemeClr>
                </a:solidFill>
              </a:rPr>
              <a:t>When you interview for a job, someone’s </a:t>
            </a:r>
            <a:r>
              <a:rPr lang="en-US" altLang="en-US" sz="2200" dirty="0" err="1">
                <a:solidFill>
                  <a:schemeClr val="accent4">
                    <a:lumMod val="50000"/>
                  </a:schemeClr>
                </a:solidFill>
              </a:rPr>
              <a:t>gonna</a:t>
            </a:r>
            <a:r>
              <a:rPr lang="en-US" altLang="en-US" sz="2200" dirty="0">
                <a:solidFill>
                  <a:schemeClr val="accent4">
                    <a:lumMod val="50000"/>
                  </a:schemeClr>
                </a:solidFill>
              </a:rPr>
              <a:t> ask you about sorting algorithms</a:t>
            </a:r>
          </a:p>
          <a:p>
            <a:pPr lvl="1">
              <a:spcBef>
                <a:spcPts val="1500"/>
              </a:spcBef>
              <a:buFontTx/>
              <a:buChar char="•"/>
            </a:pPr>
            <a:r>
              <a:rPr lang="en-US" altLang="en-US" sz="2000" dirty="0">
                <a:solidFill>
                  <a:schemeClr val="accent4">
                    <a:lumMod val="75000"/>
                  </a:schemeClr>
                </a:solidFill>
              </a:rPr>
              <a:t>They just do.  They’ll ask you about run-time efficiency too. </a:t>
            </a:r>
          </a:p>
          <a:p>
            <a:pPr>
              <a:spcBef>
                <a:spcPts val="1500"/>
              </a:spcBef>
              <a:buFontTx/>
              <a:buChar char="•"/>
            </a:pPr>
            <a:endParaRPr lang="en-US" altLang="en-US" sz="2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" name="Star: 5 Points 1">
            <a:extLst>
              <a:ext uri="{FF2B5EF4-FFF2-40B4-BE49-F238E27FC236}">
                <a16:creationId xmlns:a16="http://schemas.microsoft.com/office/drawing/2014/main" id="{5FCEEB2B-6AE3-4F91-9A18-698BA713A996}"/>
              </a:ext>
            </a:extLst>
          </p:cNvPr>
          <p:cNvSpPr/>
          <p:nvPr/>
        </p:nvSpPr>
        <p:spPr>
          <a:xfrm>
            <a:off x="455704" y="1046426"/>
            <a:ext cx="420526" cy="454755"/>
          </a:xfrm>
          <a:prstGeom prst="star5">
            <a:avLst/>
          </a:prstGeom>
          <a:solidFill>
            <a:srgbClr val="00B0F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3681CE61-C078-4B3F-B23A-8571E1772328}"/>
              </a:ext>
            </a:extLst>
          </p:cNvPr>
          <p:cNvSpPr/>
          <p:nvPr/>
        </p:nvSpPr>
        <p:spPr>
          <a:xfrm>
            <a:off x="431255" y="4641273"/>
            <a:ext cx="420526" cy="454755"/>
          </a:xfrm>
          <a:prstGeom prst="star5">
            <a:avLst/>
          </a:prstGeom>
          <a:solidFill>
            <a:srgbClr val="00B0F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tar: 5 Points 7">
            <a:extLst>
              <a:ext uri="{FF2B5EF4-FFF2-40B4-BE49-F238E27FC236}">
                <a16:creationId xmlns:a16="http://schemas.microsoft.com/office/drawing/2014/main" id="{0C2507BA-50F0-411E-B077-005457B72F63}"/>
              </a:ext>
            </a:extLst>
          </p:cNvPr>
          <p:cNvSpPr/>
          <p:nvPr/>
        </p:nvSpPr>
        <p:spPr>
          <a:xfrm>
            <a:off x="416738" y="5487622"/>
            <a:ext cx="420526" cy="454755"/>
          </a:xfrm>
          <a:prstGeom prst="star5">
            <a:avLst/>
          </a:prstGeom>
          <a:solidFill>
            <a:srgbClr val="00B0F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806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7CF0ADF-091C-4381-9022-737B53FAE003}"/>
              </a:ext>
            </a:extLst>
          </p:cNvPr>
          <p:cNvSpPr/>
          <p:nvPr/>
        </p:nvSpPr>
        <p:spPr>
          <a:xfrm>
            <a:off x="225188" y="252484"/>
            <a:ext cx="11716603" cy="63598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B71F929-4E4E-4B63-AE75-F3FE362E3935}"/>
              </a:ext>
            </a:extLst>
          </p:cNvPr>
          <p:cNvSpPr/>
          <p:nvPr/>
        </p:nvSpPr>
        <p:spPr>
          <a:xfrm>
            <a:off x="3883116" y="1183432"/>
            <a:ext cx="7451678" cy="5343099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387755" y="331469"/>
            <a:ext cx="8383984" cy="96646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solidFill>
                  <a:schemeClr val="accent4">
                    <a:lumMod val="75000"/>
                  </a:schemeClr>
                </a:solidFill>
              </a:rPr>
              <a:t>Some Applications of Sorting 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4681510" y="1435916"/>
            <a:ext cx="6653284" cy="4995080"/>
          </a:xfrm>
        </p:spPr>
        <p:txBody>
          <a:bodyPr rtlCol="0">
            <a:normAutofit/>
          </a:bodyPr>
          <a:lstStyle/>
          <a:p>
            <a:pPr marL="45720" indent="0">
              <a:spcAft>
                <a:spcPts val="1200"/>
              </a:spcAft>
              <a:buNone/>
              <a:defRPr/>
            </a:pPr>
            <a:r>
              <a:rPr lang="en-US" altLang="en-US" sz="1600" b="1" i="1" dirty="0"/>
              <a:t>Sorting: Once list is sorted, other problems become easy.   </a:t>
            </a:r>
          </a:p>
          <a:p>
            <a:pPr lvl="1">
              <a:defRPr/>
            </a:pPr>
            <a:r>
              <a:rPr lang="en-US" altLang="en-US" sz="1600" dirty="0"/>
              <a:t>Searching  </a:t>
            </a:r>
          </a:p>
          <a:p>
            <a:pPr lvl="2">
              <a:defRPr/>
            </a:pPr>
            <a:r>
              <a:rPr lang="en-US" altLang="en-US" sz="1600" dirty="0"/>
              <a:t>Speeding up searching is perhaps the most important application of sorting. </a:t>
            </a:r>
          </a:p>
          <a:p>
            <a:pPr lvl="1">
              <a:defRPr/>
            </a:pPr>
            <a:r>
              <a:rPr lang="en-US" altLang="en-US" sz="1600" dirty="0"/>
              <a:t>Closest pair </a:t>
            </a:r>
          </a:p>
          <a:p>
            <a:pPr lvl="2">
              <a:defRPr/>
            </a:pPr>
            <a:r>
              <a:rPr lang="en-US" altLang="en-US" sz="1600" dirty="0"/>
              <a:t>Given </a:t>
            </a:r>
            <a:r>
              <a:rPr lang="en-US" altLang="en-US" sz="1600" i="1" dirty="0"/>
              <a:t>n</a:t>
            </a:r>
            <a:r>
              <a:rPr lang="en-US" altLang="en-US" sz="1600" dirty="0"/>
              <a:t> numbers, find the pair closest to each other.   </a:t>
            </a:r>
          </a:p>
          <a:p>
            <a:pPr lvl="3">
              <a:defRPr/>
            </a:pPr>
            <a:r>
              <a:rPr lang="en-US" altLang="en-US" dirty="0"/>
              <a:t>Once a list is sorted, how long will this take?  </a:t>
            </a:r>
          </a:p>
          <a:p>
            <a:pPr lvl="1">
              <a:defRPr/>
            </a:pPr>
            <a:r>
              <a:rPr lang="en-US" altLang="en-US" sz="1600" dirty="0"/>
              <a:t>Element uniqueness</a:t>
            </a:r>
          </a:p>
          <a:p>
            <a:pPr lvl="2">
              <a:defRPr/>
            </a:pPr>
            <a:r>
              <a:rPr lang="en-US" altLang="en-US" sz="1600" dirty="0"/>
              <a:t>Given a set of </a:t>
            </a:r>
            <a:r>
              <a:rPr lang="en-US" altLang="en-US" sz="1600" i="1" dirty="0"/>
              <a:t>n</a:t>
            </a:r>
            <a:r>
              <a:rPr lang="en-US" altLang="en-US" sz="1600" dirty="0"/>
              <a:t> items, are they all unique?  Remove duplicates.     </a:t>
            </a:r>
          </a:p>
          <a:p>
            <a:pPr lvl="3">
              <a:defRPr/>
            </a:pPr>
            <a:r>
              <a:rPr lang="en-US" altLang="en-US" dirty="0"/>
              <a:t>Sorted list versus unsorted list?</a:t>
            </a:r>
          </a:p>
          <a:p>
            <a:pPr lvl="1">
              <a:defRPr/>
            </a:pPr>
            <a:r>
              <a:rPr lang="en-US" altLang="en-US" sz="1600" dirty="0"/>
              <a:t>Frequency distribution mode </a:t>
            </a:r>
          </a:p>
          <a:p>
            <a:pPr lvl="2">
              <a:defRPr/>
            </a:pPr>
            <a:r>
              <a:rPr lang="en-US" altLang="en-US" sz="1600" dirty="0"/>
              <a:t>Given a set of </a:t>
            </a:r>
            <a:r>
              <a:rPr lang="en-US" altLang="en-US" sz="1600" i="1" dirty="0"/>
              <a:t>n</a:t>
            </a:r>
            <a:r>
              <a:rPr lang="en-US" altLang="en-US" sz="1600" dirty="0"/>
              <a:t> items, which element occurs the most frequently?    </a:t>
            </a:r>
          </a:p>
          <a:p>
            <a:pPr lvl="1">
              <a:defRPr/>
            </a:pPr>
            <a:r>
              <a:rPr lang="en-US" altLang="en-US" sz="1600" dirty="0"/>
              <a:t>Set differences:</a:t>
            </a:r>
          </a:p>
          <a:p>
            <a:pPr lvl="2">
              <a:defRPr/>
            </a:pPr>
            <a:r>
              <a:rPr lang="en-US" altLang="en-US" sz="1600" dirty="0"/>
              <a:t>Compare 2 large sets and find where they differ</a:t>
            </a:r>
          </a:p>
          <a:p>
            <a:pPr lvl="1">
              <a:defRPr/>
            </a:pPr>
            <a:r>
              <a:rPr lang="en-US" altLang="en-US" sz="1600" dirty="0"/>
              <a:t>Median and Selection</a:t>
            </a:r>
          </a:p>
          <a:p>
            <a:pPr lvl="2">
              <a:defRPr/>
            </a:pPr>
            <a:r>
              <a:rPr lang="en-US" altLang="en-US" sz="1600" dirty="0"/>
              <a:t>What is the </a:t>
            </a:r>
            <a:r>
              <a:rPr lang="en-US" altLang="en-US" sz="1600" i="1" dirty="0"/>
              <a:t>k</a:t>
            </a:r>
            <a:r>
              <a:rPr lang="en-US" altLang="en-US" sz="1600" dirty="0"/>
              <a:t>th largest item in the set?  The median element? </a:t>
            </a:r>
            <a:endParaRPr lang="en-US" altLang="en-US" sz="130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B86D986-1C11-4605-9A8B-EF6A053FFA49}"/>
              </a:ext>
            </a:extLst>
          </p:cNvPr>
          <p:cNvGrpSpPr/>
          <p:nvPr/>
        </p:nvGrpSpPr>
        <p:grpSpPr>
          <a:xfrm>
            <a:off x="532105" y="417174"/>
            <a:ext cx="3796663" cy="5090615"/>
            <a:chOff x="284018" y="1323833"/>
            <a:chExt cx="3796663" cy="5090615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A09DF03F-F08E-4406-90E6-9753211B3F68}"/>
                </a:ext>
              </a:extLst>
            </p:cNvPr>
            <p:cNvSpPr/>
            <p:nvPr/>
          </p:nvSpPr>
          <p:spPr>
            <a:xfrm>
              <a:off x="284018" y="1323833"/>
              <a:ext cx="3796663" cy="5090615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pic>
          <p:nvPicPr>
            <p:cNvPr id="3" name="Picture 2" descr="Text&#10;&#10;Bad sorting algorithm!!!">
              <a:extLst>
                <a:ext uri="{FF2B5EF4-FFF2-40B4-BE49-F238E27FC236}">
                  <a16:creationId xmlns:a16="http://schemas.microsoft.com/office/drawing/2014/main" id="{169AAD39-AC34-4BCA-AB7F-AECB4D4CCDF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10949" r="14374" b="2"/>
            <a:stretch/>
          </p:blipFill>
          <p:spPr>
            <a:xfrm>
              <a:off x="734064" y="1787755"/>
              <a:ext cx="2896569" cy="3519934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9598204-BFD6-41EB-8976-9452110A3DCF}"/>
                </a:ext>
              </a:extLst>
            </p:cNvPr>
            <p:cNvSpPr txBox="1"/>
            <p:nvPr/>
          </p:nvSpPr>
          <p:spPr>
            <a:xfrm>
              <a:off x="734064" y="5387245"/>
              <a:ext cx="3234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Bad Sorting Algorithm (but quite efficient!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CBE96EA-F609-468C-8E49-5B1EE9C7226F}"/>
              </a:ext>
            </a:extLst>
          </p:cNvPr>
          <p:cNvSpPr txBox="1"/>
          <p:nvPr/>
        </p:nvSpPr>
        <p:spPr>
          <a:xfrm>
            <a:off x="3654170" y="1573900"/>
            <a:ext cx="524503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1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68E33E4-6764-40DA-A1D3-C3E125D1DAA5}"/>
              </a:ext>
            </a:extLst>
          </p:cNvPr>
          <p:cNvSpPr txBox="1"/>
          <p:nvPr/>
        </p:nvSpPr>
        <p:spPr>
          <a:xfrm>
            <a:off x="3574845" y="1755544"/>
            <a:ext cx="524503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1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with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BFE41E-71DD-4362-B2E0-A0069CAF6F78}"/>
              </a:ext>
            </a:extLst>
          </p:cNvPr>
          <p:cNvSpPr txBox="1"/>
          <p:nvPr/>
        </p:nvSpPr>
        <p:spPr>
          <a:xfrm>
            <a:off x="3571507" y="2311097"/>
            <a:ext cx="713657" cy="26930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15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sorted</a:t>
            </a:r>
          </a:p>
        </p:txBody>
      </p:sp>
    </p:spTree>
    <p:extLst>
      <p:ext uri="{BB962C8B-B14F-4D97-AF65-F5344CB8AC3E}">
        <p14:creationId xmlns:p14="http://schemas.microsoft.com/office/powerpoint/2010/main" val="801082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A17A10E-FAEE-45B9-817D-BB7EA252BCCD}"/>
              </a:ext>
            </a:extLst>
          </p:cNvPr>
          <p:cNvSpPr/>
          <p:nvPr/>
        </p:nvSpPr>
        <p:spPr>
          <a:xfrm>
            <a:off x="334369" y="818866"/>
            <a:ext cx="8768687" cy="5684292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79205" y="254000"/>
            <a:ext cx="7850410" cy="69462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>
                <a:solidFill>
                  <a:srgbClr val="33CC33"/>
                </a:solidFill>
              </a:rPr>
              <a:t>Testing: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10748" y="948628"/>
            <a:ext cx="7541027" cy="5505959"/>
          </a:xfrm>
          <a:solidFill>
            <a:schemeClr val="accent4">
              <a:lumMod val="50000"/>
            </a:schemeClr>
          </a:solidFill>
        </p:spPr>
        <p:txBody>
          <a:bodyPr>
            <a:normAutofit/>
          </a:bodyPr>
          <a:lstStyle/>
          <a:p>
            <a:pPr marL="45720" indent="0" eaLnBrk="1" hangingPunct="1">
              <a:buNone/>
            </a:pPr>
            <a:r>
              <a:rPr lang="en-US" altLang="en-US" sz="2400" i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We should test sorting algorithms on data that’s in different orders to see how efficient it is with these different orders: </a:t>
            </a:r>
          </a:p>
          <a:p>
            <a:pPr eaLnBrk="1" hangingPunct="1"/>
            <a:r>
              <a:rPr lang="en-US" altLang="en-US" sz="2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Completely random array</a:t>
            </a:r>
          </a:p>
          <a:p>
            <a:pPr lvl="1" eaLnBrk="1" hangingPunct="1"/>
            <a:r>
              <a:rPr lang="en-US" altLang="en-US" sz="2000" dirty="0"/>
              <a:t>the only test most people think to use in evaluating sorting algorithms</a:t>
            </a:r>
            <a:r>
              <a:rPr lang="en-US" altLang="en-US" sz="2400" dirty="0"/>
              <a:t> </a:t>
            </a:r>
          </a:p>
          <a:p>
            <a:pPr eaLnBrk="1" hangingPunct="1"/>
            <a:r>
              <a:rPr lang="en-US" altLang="en-US" sz="2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Already sorted array </a:t>
            </a:r>
          </a:p>
          <a:p>
            <a:pPr lvl="1" eaLnBrk="1" hangingPunct="1"/>
            <a:r>
              <a:rPr lang="en-US" altLang="en-US" sz="2000" dirty="0"/>
              <a:t>Often sorting involves resorting previously sorted data done after minimal modifications of the data set. </a:t>
            </a:r>
          </a:p>
          <a:p>
            <a:pPr eaLnBrk="1" hangingPunct="1"/>
            <a:r>
              <a:rPr lang="en-US" altLang="en-US" sz="2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Sorted in reverse order</a:t>
            </a:r>
          </a:p>
          <a:p>
            <a:pPr eaLnBrk="1" hangingPunct="1"/>
            <a:r>
              <a:rPr lang="en-US" altLang="en-US" sz="2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Chainsaw array</a:t>
            </a:r>
            <a:r>
              <a:rPr lang="en-US" altLang="en-US" sz="2400" dirty="0"/>
              <a:t> (up and down and up and down)</a:t>
            </a:r>
          </a:p>
          <a:p>
            <a:pPr lvl="1" eaLnBrk="1" hangingPunct="1"/>
            <a:r>
              <a:rPr lang="en-US" altLang="en-US" sz="2200" dirty="0"/>
              <a:t>Think already sorted arrays put together</a:t>
            </a:r>
          </a:p>
          <a:p>
            <a:pPr eaLnBrk="1" hangingPunct="1"/>
            <a:r>
              <a:rPr lang="en-US" altLang="en-US" sz="2400" dirty="0"/>
              <a:t>Array consisting of </a:t>
            </a:r>
            <a:r>
              <a:rPr lang="en-US" altLang="en-US" sz="2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many of one identical element </a:t>
            </a:r>
            <a:r>
              <a:rPr lang="en-US" altLang="en-US" sz="2400" dirty="0"/>
              <a:t>(maybe only one element)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965EF33-0612-4D3E-A0AF-3D1CB95899E3}" type="slidenum">
              <a:rPr lang="en-US" altLang="en-US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907245-769F-48BE-9917-243C84597A37}"/>
              </a:ext>
            </a:extLst>
          </p:cNvPr>
          <p:cNvSpPr/>
          <p:nvPr/>
        </p:nvSpPr>
        <p:spPr>
          <a:xfrm>
            <a:off x="7874758" y="1078391"/>
            <a:ext cx="3982873" cy="3166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bogoSort - randomize the list, test to see if it's sorted. If it isn't, repeat the process of randomizing the list and checking until the list miraculously ends up sorted.">
            <a:extLst>
              <a:ext uri="{FF2B5EF4-FFF2-40B4-BE49-F238E27FC236}">
                <a16:creationId xmlns:a16="http://schemas.microsoft.com/office/drawing/2014/main" id="{DD0AE3AA-61CF-4ED3-AE36-ED96BC2279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1775" y="1235123"/>
            <a:ext cx="3829477" cy="194592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E151E2F-C37A-47D2-A413-3720A7EF2568}"/>
              </a:ext>
            </a:extLst>
          </p:cNvPr>
          <p:cNvSpPr txBox="1"/>
          <p:nvPr/>
        </p:nvSpPr>
        <p:spPr>
          <a:xfrm>
            <a:off x="7951775" y="3274958"/>
            <a:ext cx="40222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Another really bad sorting algorithm!!!</a:t>
            </a:r>
          </a:p>
          <a:p>
            <a:r>
              <a:rPr lang="en-US" b="1" dirty="0">
                <a:solidFill>
                  <a:schemeClr val="bg1"/>
                </a:solidFill>
              </a:rPr>
              <a:t>(And REALLY inefficient!)</a:t>
            </a:r>
          </a:p>
        </p:txBody>
      </p:sp>
    </p:spTree>
    <p:extLst>
      <p:ext uri="{BB962C8B-B14F-4D97-AF65-F5344CB8AC3E}">
        <p14:creationId xmlns:p14="http://schemas.microsoft.com/office/powerpoint/2010/main" val="2826322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1893" y="689195"/>
            <a:ext cx="1665806" cy="81198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>
                <a:solidFill>
                  <a:srgbClr val="33CC3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Terms: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753738" y="234712"/>
            <a:ext cx="10290412" cy="6391021"/>
          </a:xfrm>
          <a:solidFill>
            <a:schemeClr val="accent4">
              <a:lumMod val="50000"/>
            </a:schemeClr>
          </a:solidFill>
        </p:spPr>
        <p:txBody>
          <a:bodyPr>
            <a:normAutofit fontScale="70000" lnSpcReduction="20000"/>
          </a:bodyPr>
          <a:lstStyle/>
          <a:p>
            <a:pPr marL="45720" indent="0">
              <a:buNone/>
            </a:pPr>
            <a:endParaRPr lang="en-US" altLang="en-US" sz="400" b="1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45720" indent="0">
              <a:spcBef>
                <a:spcPts val="600"/>
              </a:spcBef>
              <a:buNone/>
            </a:pPr>
            <a:r>
              <a:rPr lang="en-US" altLang="en-US" sz="26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Algorithm Analysis:</a:t>
            </a:r>
          </a:p>
          <a:p>
            <a:pPr lvl="1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sz="2300" dirty="0"/>
              <a:t>comparing algorithms based upon the amount of computing resources that each algorithm uses</a:t>
            </a:r>
          </a:p>
          <a:p>
            <a:pPr lvl="2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altLang="en-US" sz="2300" dirty="0"/>
              <a:t>Worry about time  the algorithm takes to run</a:t>
            </a:r>
          </a:p>
          <a:p>
            <a:pPr lvl="2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altLang="en-US" sz="2300" dirty="0"/>
              <a:t>Worry about the space an algorithm takes up</a:t>
            </a:r>
          </a:p>
          <a:p>
            <a:pPr marL="45720" indent="0">
              <a:lnSpc>
                <a:spcPct val="120000"/>
              </a:lnSpc>
              <a:buNone/>
            </a:pPr>
            <a:r>
              <a:rPr lang="en-US" altLang="en-US" sz="26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Big O notation</a:t>
            </a:r>
          </a:p>
          <a:p>
            <a:pPr lvl="1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altLang="en-US" sz="2300" dirty="0"/>
              <a:t>e.g.,  O(n), O(1), O(log n), etc.</a:t>
            </a:r>
          </a:p>
          <a:p>
            <a:pPr lvl="1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altLang="en-US" sz="2300" dirty="0"/>
              <a:t>Worst case time analysis  - We usually worry about this </a:t>
            </a:r>
          </a:p>
          <a:p>
            <a:pPr marL="45720" indent="0">
              <a:lnSpc>
                <a:spcPct val="120000"/>
              </a:lnSpc>
              <a:buNone/>
            </a:pPr>
            <a:r>
              <a:rPr lang="en-US" altLang="en-US" sz="26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In-Place Sorting:</a:t>
            </a:r>
          </a:p>
          <a:p>
            <a:pPr lvl="1">
              <a:lnSpc>
                <a:spcPct val="120000"/>
              </a:lnSpc>
            </a:pPr>
            <a:r>
              <a:rPr lang="en-US" altLang="en-US" sz="2300" dirty="0"/>
              <a:t>Some sorting algorithms require extra space when sorting </a:t>
            </a:r>
          </a:p>
          <a:p>
            <a:pPr lvl="2">
              <a:lnSpc>
                <a:spcPct val="120000"/>
              </a:lnSpc>
            </a:pPr>
            <a:r>
              <a:rPr lang="en-US" altLang="en-US" sz="2100" dirty="0"/>
              <a:t>(e.g., another array of the same size as the original set of numbers you’re trying to sort).  </a:t>
            </a:r>
          </a:p>
          <a:p>
            <a:pPr lvl="1">
              <a:lnSpc>
                <a:spcPct val="120000"/>
              </a:lnSpc>
            </a:pPr>
            <a:r>
              <a:rPr lang="en-US" altLang="en-US" sz="2300" dirty="0"/>
              <a:t>In-Place sorting only takes a small bit of extra memory </a:t>
            </a:r>
          </a:p>
          <a:p>
            <a:pPr lvl="2">
              <a:lnSpc>
                <a:spcPct val="120000"/>
              </a:lnSpc>
            </a:pPr>
            <a:r>
              <a:rPr lang="en-US" altLang="en-US" sz="2100" dirty="0"/>
              <a:t>(e.g., space to hold a number when you’re swapping numbers)</a:t>
            </a:r>
          </a:p>
          <a:p>
            <a:pPr marL="45720" indent="0">
              <a:lnSpc>
                <a:spcPct val="120000"/>
              </a:lnSpc>
              <a:buNone/>
            </a:pPr>
            <a:r>
              <a:rPr lang="en-US" altLang="en-US" sz="26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Stability:</a:t>
            </a:r>
          </a:p>
          <a:p>
            <a:pPr lvl="1">
              <a:lnSpc>
                <a:spcPct val="120000"/>
              </a:lnSpc>
            </a:pPr>
            <a:r>
              <a:rPr lang="en-US" altLang="en-US" sz="2300" dirty="0"/>
              <a:t>If the data you are sorting contains two of the same value, does the algorithm retain the original order of the 2 equal values, or is it possible that the second of the two equal values could end up in front of the first?</a:t>
            </a:r>
          </a:p>
          <a:p>
            <a:pPr lvl="2">
              <a:lnSpc>
                <a:spcPct val="120000"/>
              </a:lnSpc>
              <a:spcAft>
                <a:spcPts val="300"/>
              </a:spcAft>
            </a:pPr>
            <a:r>
              <a:rPr lang="en-US" altLang="en-US" sz="2100" dirty="0"/>
              <a:t>Think emergency room:  people coming in are sorted by severity of injury</a:t>
            </a:r>
          </a:p>
          <a:p>
            <a:pPr lvl="3">
              <a:lnSpc>
                <a:spcPct val="120000"/>
              </a:lnSpc>
              <a:spcAft>
                <a:spcPts val="300"/>
              </a:spcAft>
            </a:pPr>
            <a:r>
              <a:rPr lang="en-US" altLang="en-US" sz="1900" dirty="0"/>
              <a:t>What if 2 people come in with the EXACT same injuries of the EXACT same severity – which do you take first?</a:t>
            </a:r>
          </a:p>
          <a:p>
            <a:pPr lvl="4">
              <a:lnSpc>
                <a:spcPct val="120000"/>
              </a:lnSpc>
              <a:spcAft>
                <a:spcPts val="300"/>
              </a:spcAft>
            </a:pPr>
            <a:r>
              <a:rPr lang="en-US" altLang="en-US" sz="1900" dirty="0"/>
              <a:t>The one that came in first.</a:t>
            </a:r>
          </a:p>
          <a:p>
            <a:pPr lvl="4">
              <a:lnSpc>
                <a:spcPct val="120000"/>
              </a:lnSpc>
              <a:spcAft>
                <a:spcPts val="300"/>
              </a:spcAft>
            </a:pPr>
            <a:r>
              <a:rPr lang="en-US" altLang="en-US" sz="1900" dirty="0"/>
              <a:t>You want a sorting algorithm that makes sure that when patients are sorted, that order is retained</a:t>
            </a:r>
          </a:p>
          <a:p>
            <a:pPr lvl="2">
              <a:lnSpc>
                <a:spcPct val="120000"/>
              </a:lnSpc>
            </a:pPr>
            <a:endParaRPr lang="en-US" altLang="en-US" sz="2100" dirty="0"/>
          </a:p>
          <a:p>
            <a:pPr lvl="2"/>
            <a:endParaRPr lang="en-US" altLang="en-US" sz="2000" dirty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965EF33-0612-4D3E-A0AF-3D1CB95899E3}" type="slidenum">
              <a:rPr lang="en-US" altLang="en-US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943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9271C28-7496-4447-8541-7B39F5E94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C16255-26F5-4680-B4B8-72746AA1D9FC}"/>
              </a:ext>
            </a:extLst>
          </p:cNvPr>
          <p:cNvSpPr/>
          <p:nvPr/>
        </p:nvSpPr>
        <p:spPr>
          <a:xfrm>
            <a:off x="5372229" y="361666"/>
            <a:ext cx="6412614" cy="614604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6EAA03-875A-43A8-84E1-78B88F634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6023" y="361666"/>
            <a:ext cx="5364444" cy="1356360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Takeaways:</a:t>
            </a:r>
          </a:p>
        </p:txBody>
      </p:sp>
      <p:pic>
        <p:nvPicPr>
          <p:cNvPr id="5" name="Picture 4" descr="Worst Sorting Algorithm yet - we destroy universes in which the randomized list is not a sorted list!">
            <a:extLst>
              <a:ext uri="{FF2B5EF4-FFF2-40B4-BE49-F238E27FC236}">
                <a16:creationId xmlns:a16="http://schemas.microsoft.com/office/drawing/2014/main" id="{1A1C95EB-D036-4A01-AA2D-A24B1CA639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769" y="350292"/>
            <a:ext cx="4163941" cy="514066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55A24-5FE6-40D6-9E74-3A23EEABC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2407" y="1685499"/>
            <a:ext cx="6092824" cy="4633414"/>
          </a:xfrm>
        </p:spPr>
        <p:txBody>
          <a:bodyPr>
            <a:normAutofit lnSpcReduction="10000"/>
          </a:bodyPr>
          <a:lstStyle/>
          <a:p>
            <a:r>
              <a:rPr lang="en-US" sz="1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You </a:t>
            </a:r>
            <a:r>
              <a:rPr lang="en-US" sz="16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gotta</a:t>
            </a:r>
            <a:r>
              <a:rPr lang="en-US" sz="1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learn about sorting</a:t>
            </a:r>
          </a:p>
          <a:p>
            <a:pPr lvl="1"/>
            <a:r>
              <a:rPr lang="en-US" sz="1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 fundamental algorithmic problem</a:t>
            </a:r>
          </a:p>
          <a:p>
            <a:pPr lvl="1"/>
            <a:r>
              <a:rPr lang="en-US" sz="1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Lets us solve a lot of other problems </a:t>
            </a:r>
          </a:p>
          <a:p>
            <a:pPr lvl="2"/>
            <a:r>
              <a:rPr lang="en-US" sz="1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Which values are closest to each other</a:t>
            </a:r>
          </a:p>
          <a:p>
            <a:pPr lvl="2"/>
            <a:r>
              <a:rPr lang="en-US" sz="1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Which values occur most frequently</a:t>
            </a:r>
          </a:p>
          <a:p>
            <a:pPr lvl="2"/>
            <a:r>
              <a:rPr lang="en-US" sz="1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Which values are median</a:t>
            </a:r>
          </a:p>
          <a:p>
            <a:pPr lvl="2"/>
            <a:r>
              <a:rPr lang="en-US" sz="1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Where are the biggest “jumps” in data values</a:t>
            </a:r>
          </a:p>
          <a:p>
            <a:pPr lvl="2"/>
            <a:r>
              <a:rPr lang="en-US" sz="1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Etc.</a:t>
            </a:r>
          </a:p>
          <a:p>
            <a:pPr lvl="1"/>
            <a:r>
              <a:rPr lang="en-US" sz="1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Great way to learn to think about algorithm efficiency</a:t>
            </a:r>
          </a:p>
          <a:p>
            <a:pPr lvl="1"/>
            <a:r>
              <a:rPr lang="en-US" sz="1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 would be fired as a data structures teacher if I didn’t teach you about sorting (most important reason) –yeah, it’s that iconic!</a:t>
            </a:r>
          </a:p>
          <a:p>
            <a:r>
              <a:rPr lang="en-US" sz="1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New terms:</a:t>
            </a:r>
          </a:p>
          <a:p>
            <a:pPr lvl="1"/>
            <a:r>
              <a:rPr lang="en-US" sz="1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In-place sorting:  You don’t need to create a new array to sort the list </a:t>
            </a:r>
          </a:p>
          <a:p>
            <a:pPr lvl="1"/>
            <a:r>
              <a:rPr lang="en-US" sz="1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Stability: if two values are equal, the one that occurred first in the list before the list was sorted will still occur first in the list after the two algorithms are sorted</a:t>
            </a:r>
          </a:p>
          <a:p>
            <a:pPr lvl="1"/>
            <a:endParaRPr lang="en-US" sz="11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B05E5A6-160A-47D9-9E6E-0C121CAC4602}"/>
              </a:ext>
            </a:extLst>
          </p:cNvPr>
          <p:cNvSpPr/>
          <p:nvPr/>
        </p:nvSpPr>
        <p:spPr>
          <a:xfrm>
            <a:off x="5158854" y="361666"/>
            <a:ext cx="92038" cy="6155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55FCAE-84E9-421A-9103-674B5E827154}"/>
              </a:ext>
            </a:extLst>
          </p:cNvPr>
          <p:cNvSpPr/>
          <p:nvPr/>
        </p:nvSpPr>
        <p:spPr>
          <a:xfrm>
            <a:off x="494647" y="5481863"/>
            <a:ext cx="4312692" cy="10258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 favorite bad sorting algorithm – Bogo sort, only you just destroy universes in which the randomized list isn’t sorted.</a:t>
            </a:r>
          </a:p>
        </p:txBody>
      </p:sp>
    </p:spTree>
    <p:extLst>
      <p:ext uri="{BB962C8B-B14F-4D97-AF65-F5344CB8AC3E}">
        <p14:creationId xmlns:p14="http://schemas.microsoft.com/office/powerpoint/2010/main" val="1464159173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873</Words>
  <Application>Microsoft Office PowerPoint</Application>
  <PresentationFormat>Widescreen</PresentationFormat>
  <Paragraphs>91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Corbel</vt:lpstr>
      <vt:lpstr>Courier New</vt:lpstr>
      <vt:lpstr>Basis</vt:lpstr>
      <vt:lpstr> Intro to Sorting</vt:lpstr>
      <vt:lpstr>Sorting</vt:lpstr>
      <vt:lpstr>Why Learn about Sorting?</vt:lpstr>
      <vt:lpstr>Some Applications of Sorting </vt:lpstr>
      <vt:lpstr>Testing:</vt:lpstr>
      <vt:lpstr>Terms:</vt:lpstr>
      <vt:lpstr>Takeaways: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Sorting 1:   Intro to Sorting</dc:title>
  <dc:creator>Yarrington, Debra</dc:creator>
  <cp:lastModifiedBy>Yarrington, Debra</cp:lastModifiedBy>
  <cp:revision>7</cp:revision>
  <dcterms:created xsi:type="dcterms:W3CDTF">2020-11-10T21:43:50Z</dcterms:created>
  <dcterms:modified xsi:type="dcterms:W3CDTF">2021-05-06T16:06:32Z</dcterms:modified>
</cp:coreProperties>
</file>