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sldIdLst>
    <p:sldId id="256" r:id="rId2"/>
    <p:sldId id="262" r:id="rId3"/>
    <p:sldId id="263" r:id="rId4"/>
    <p:sldId id="264" r:id="rId5"/>
    <p:sldId id="321" r:id="rId6"/>
    <p:sldId id="322" r:id="rId7"/>
    <p:sldId id="323" r:id="rId8"/>
    <p:sldId id="324" r:id="rId9"/>
    <p:sldId id="319" r:id="rId10"/>
    <p:sldId id="32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8" autoAdjust="0"/>
    <p:restoredTop sz="94660"/>
  </p:normalViewPr>
  <p:slideViewPr>
    <p:cSldViewPr snapToGrid="0">
      <p:cViewPr varScale="1">
        <p:scale>
          <a:sx n="74" d="100"/>
          <a:sy n="74" d="100"/>
        </p:scale>
        <p:origin x="46" y="5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77DA3FD4-A356-4114-AC8B-7E01D146AFDF}" type="datetimeFigureOut">
              <a:rPr lang="en-US" smtClean="0"/>
              <a:t>5/6/2021</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65A8D44-66BA-4FDC-A96A-FD5E7AC7F754}"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6985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DA3FD4-A356-4114-AC8B-7E01D146AFDF}" type="datetimeFigureOut">
              <a:rPr lang="en-US" smtClean="0"/>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5A8D44-66BA-4FDC-A96A-FD5E7AC7F754}" type="slidenum">
              <a:rPr lang="en-US" smtClean="0"/>
              <a:t>‹#›</a:t>
            </a:fld>
            <a:endParaRPr lang="en-US"/>
          </a:p>
        </p:txBody>
      </p:sp>
    </p:spTree>
    <p:extLst>
      <p:ext uri="{BB962C8B-B14F-4D97-AF65-F5344CB8AC3E}">
        <p14:creationId xmlns:p14="http://schemas.microsoft.com/office/powerpoint/2010/main" val="2228621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DA3FD4-A356-4114-AC8B-7E01D146AFDF}" type="datetimeFigureOut">
              <a:rPr lang="en-US" smtClean="0"/>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5A8D44-66BA-4FDC-A96A-FD5E7AC7F754}" type="slidenum">
              <a:rPr lang="en-US" smtClean="0"/>
              <a:t>‹#›</a:t>
            </a:fld>
            <a:endParaRPr lang="en-US"/>
          </a:p>
        </p:txBody>
      </p:sp>
    </p:spTree>
    <p:extLst>
      <p:ext uri="{BB962C8B-B14F-4D97-AF65-F5344CB8AC3E}">
        <p14:creationId xmlns:p14="http://schemas.microsoft.com/office/powerpoint/2010/main" val="3861733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DA3FD4-A356-4114-AC8B-7E01D146AFDF}" type="datetimeFigureOut">
              <a:rPr lang="en-US" smtClean="0"/>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5A8D44-66BA-4FDC-A96A-FD5E7AC7F754}" type="slidenum">
              <a:rPr lang="en-US" smtClean="0"/>
              <a:t>‹#›</a:t>
            </a:fld>
            <a:endParaRPr lang="en-US"/>
          </a:p>
        </p:txBody>
      </p:sp>
    </p:spTree>
    <p:extLst>
      <p:ext uri="{BB962C8B-B14F-4D97-AF65-F5344CB8AC3E}">
        <p14:creationId xmlns:p14="http://schemas.microsoft.com/office/powerpoint/2010/main" val="2250659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DA3FD4-A356-4114-AC8B-7E01D146AFDF}" type="datetimeFigureOut">
              <a:rPr lang="en-US" smtClean="0"/>
              <a:t>5/6/2021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5A8D44-66BA-4FDC-A96A-FD5E7AC7F754}"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0835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DA3FD4-A356-4114-AC8B-7E01D146AFDF}" type="datetimeFigureOut">
              <a:rPr lang="en-US" smtClean="0"/>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5A8D44-66BA-4FDC-A96A-FD5E7AC7F754}" type="slidenum">
              <a:rPr lang="en-US" smtClean="0"/>
              <a:t>‹#›</a:t>
            </a:fld>
            <a:endParaRPr lang="en-US"/>
          </a:p>
        </p:txBody>
      </p:sp>
    </p:spTree>
    <p:extLst>
      <p:ext uri="{BB962C8B-B14F-4D97-AF65-F5344CB8AC3E}">
        <p14:creationId xmlns:p14="http://schemas.microsoft.com/office/powerpoint/2010/main" val="2242795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DA3FD4-A356-4114-AC8B-7E01D146AFDF}" type="datetimeFigureOut">
              <a:rPr lang="en-US" smtClean="0"/>
              <a:t>5/6/2021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5A8D44-66BA-4FDC-A96A-FD5E7AC7F754}" type="slidenum">
              <a:rPr lang="en-US" smtClean="0"/>
              <a:t>‹#›</a:t>
            </a:fld>
            <a:endParaRPr lang="en-US"/>
          </a:p>
        </p:txBody>
      </p:sp>
    </p:spTree>
    <p:extLst>
      <p:ext uri="{BB962C8B-B14F-4D97-AF65-F5344CB8AC3E}">
        <p14:creationId xmlns:p14="http://schemas.microsoft.com/office/powerpoint/2010/main" val="1525034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DA3FD4-A356-4114-AC8B-7E01D146AFDF}" type="datetimeFigureOut">
              <a:rPr lang="en-US" smtClean="0"/>
              <a:t>5/6/2021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5A8D44-66BA-4FDC-A96A-FD5E7AC7F754}" type="slidenum">
              <a:rPr lang="en-US" smtClean="0"/>
              <a:t>‹#›</a:t>
            </a:fld>
            <a:endParaRPr lang="en-US"/>
          </a:p>
        </p:txBody>
      </p:sp>
    </p:spTree>
    <p:extLst>
      <p:ext uri="{BB962C8B-B14F-4D97-AF65-F5344CB8AC3E}">
        <p14:creationId xmlns:p14="http://schemas.microsoft.com/office/powerpoint/2010/main" val="3155557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DA3FD4-A356-4114-AC8B-7E01D146AFDF}" type="datetimeFigureOut">
              <a:rPr lang="en-US" smtClean="0"/>
              <a:t>5/6/2021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5A8D44-66BA-4FDC-A96A-FD5E7AC7F754}" type="slidenum">
              <a:rPr lang="en-US" smtClean="0"/>
              <a:t>‹#›</a:t>
            </a:fld>
            <a:endParaRPr lang="en-US"/>
          </a:p>
        </p:txBody>
      </p:sp>
    </p:spTree>
    <p:extLst>
      <p:ext uri="{BB962C8B-B14F-4D97-AF65-F5344CB8AC3E}">
        <p14:creationId xmlns:p14="http://schemas.microsoft.com/office/powerpoint/2010/main" val="1882991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DA3FD4-A356-4114-AC8B-7E01D146AFDF}" type="datetimeFigureOut">
              <a:rPr lang="en-US" smtClean="0"/>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5A8D44-66BA-4FDC-A96A-FD5E7AC7F754}" type="slidenum">
              <a:rPr lang="en-US" smtClean="0"/>
              <a:t>‹#›</a:t>
            </a:fld>
            <a:endParaRPr lang="en-US"/>
          </a:p>
        </p:txBody>
      </p:sp>
    </p:spTree>
    <p:extLst>
      <p:ext uri="{BB962C8B-B14F-4D97-AF65-F5344CB8AC3E}">
        <p14:creationId xmlns:p14="http://schemas.microsoft.com/office/powerpoint/2010/main" val="1315843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DA3FD4-A356-4114-AC8B-7E01D146AFDF}" type="datetimeFigureOut">
              <a:rPr lang="en-US" smtClean="0"/>
              <a:t>5/6/2021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5A8D44-66BA-4FDC-A96A-FD5E7AC7F754}" type="slidenum">
              <a:rPr lang="en-US" smtClean="0"/>
              <a:t>‹#›</a:t>
            </a:fld>
            <a:endParaRPr lang="en-US"/>
          </a:p>
        </p:txBody>
      </p:sp>
    </p:spTree>
    <p:extLst>
      <p:ext uri="{BB962C8B-B14F-4D97-AF65-F5344CB8AC3E}">
        <p14:creationId xmlns:p14="http://schemas.microsoft.com/office/powerpoint/2010/main" val="2146859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77DA3FD4-A356-4114-AC8B-7E01D146AFDF}" type="datetimeFigureOut">
              <a:rPr lang="en-US" smtClean="0"/>
              <a:t>5/6/2021</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765A8D44-66BA-4FDC-A96A-FD5E7AC7F754}" type="slidenum">
              <a:rPr lang="en-US" smtClean="0"/>
              <a:t>‹#›</a:t>
            </a:fld>
            <a:endParaRPr lang="en-US"/>
          </a:p>
        </p:txBody>
      </p:sp>
    </p:spTree>
    <p:extLst>
      <p:ext uri="{BB962C8B-B14F-4D97-AF65-F5344CB8AC3E}">
        <p14:creationId xmlns:p14="http://schemas.microsoft.com/office/powerpoint/2010/main" val="4086577719"/>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ympYowjTEYs" TargetMode="External"/><Relationship Id="rId2" Type="http://schemas.openxmlformats.org/officeDocument/2006/relationships/hyperlink" Target="https://www.reddit.com/r/programming/comments/e5md13/selection_sort_visualization/" TargetMode="External"/><Relationship Id="rId1" Type="http://schemas.openxmlformats.org/officeDocument/2006/relationships/slideLayout" Target="../slideLayouts/slideLayout2.xml"/><Relationship Id="rId4" Type="http://schemas.openxmlformats.org/officeDocument/2006/relationships/hyperlink" Target="https://www.youtube.com/watch?v=Ns4TPTC8whw"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B9F9E-D5CB-4B23-AE74-526854418819}"/>
              </a:ext>
            </a:extLst>
          </p:cNvPr>
          <p:cNvSpPr>
            <a:spLocks noGrp="1"/>
          </p:cNvSpPr>
          <p:nvPr>
            <p:ph type="ctrTitle"/>
          </p:nvPr>
        </p:nvSpPr>
        <p:spPr>
          <a:xfrm>
            <a:off x="895467" y="863364"/>
            <a:ext cx="6657476" cy="5126124"/>
          </a:xfrm>
        </p:spPr>
        <p:txBody>
          <a:bodyPr anchor="ctr">
            <a:normAutofit/>
          </a:bodyPr>
          <a:lstStyle/>
          <a:p>
            <a:pPr algn="r"/>
            <a:r>
              <a:rPr lang="en-US" sz="6600" dirty="0" err="1"/>
              <a:t>SelectionSort</a:t>
            </a:r>
            <a:endParaRPr lang="en-US" sz="6600" dirty="0"/>
          </a:p>
        </p:txBody>
      </p:sp>
      <p:sp>
        <p:nvSpPr>
          <p:cNvPr id="3" name="Subtitle 2">
            <a:extLst>
              <a:ext uri="{FF2B5EF4-FFF2-40B4-BE49-F238E27FC236}">
                <a16:creationId xmlns:a16="http://schemas.microsoft.com/office/drawing/2014/main" id="{66AE293E-798B-4426-8358-AC6B7D6A2985}"/>
              </a:ext>
            </a:extLst>
          </p:cNvPr>
          <p:cNvSpPr>
            <a:spLocks noGrp="1"/>
          </p:cNvSpPr>
          <p:nvPr>
            <p:ph type="subTitle" idx="1"/>
          </p:nvPr>
        </p:nvSpPr>
        <p:spPr>
          <a:xfrm>
            <a:off x="8352941" y="863364"/>
            <a:ext cx="3082986" cy="5120435"/>
          </a:xfrm>
        </p:spPr>
        <p:txBody>
          <a:bodyPr anchor="ctr">
            <a:normAutofit/>
          </a:bodyPr>
          <a:lstStyle/>
          <a:p>
            <a:pPr algn="l"/>
            <a:r>
              <a:rPr lang="en-US" sz="2000">
                <a:solidFill>
                  <a:srgbClr val="F2F2F2"/>
                </a:solidFill>
              </a:rPr>
              <a:t>Basic Sort</a:t>
            </a:r>
          </a:p>
        </p:txBody>
      </p:sp>
    </p:spTree>
    <p:extLst>
      <p:ext uri="{BB962C8B-B14F-4D97-AF65-F5344CB8AC3E}">
        <p14:creationId xmlns:p14="http://schemas.microsoft.com/office/powerpoint/2010/main" val="3944998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95000"/>
            <a:satMod val="14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E8DBDA3-652C-4F87-B53B-7F73AC8F4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42187232-3845-418F-A17C-C138F01D9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7DFDB310-0B09-4C73-8E5F-A195257D4C72}"/>
              </a:ext>
            </a:extLst>
          </p:cNvPr>
          <p:cNvSpPr>
            <a:spLocks noGrp="1"/>
          </p:cNvSpPr>
          <p:nvPr>
            <p:ph type="title"/>
          </p:nvPr>
        </p:nvSpPr>
        <p:spPr>
          <a:xfrm>
            <a:off x="441009" y="873457"/>
            <a:ext cx="3273042" cy="5222543"/>
          </a:xfrm>
        </p:spPr>
        <p:txBody>
          <a:bodyPr>
            <a:normAutofit/>
          </a:bodyPr>
          <a:lstStyle/>
          <a:p>
            <a:r>
              <a:rPr lang="en-US" sz="2800">
                <a:solidFill>
                  <a:srgbClr val="FFFFFF"/>
                </a:solidFill>
              </a:rPr>
              <a:t>Takeaways:</a:t>
            </a:r>
          </a:p>
        </p:txBody>
      </p:sp>
      <p:sp>
        <p:nvSpPr>
          <p:cNvPr id="3" name="Content Placeholder 2">
            <a:extLst>
              <a:ext uri="{FF2B5EF4-FFF2-40B4-BE49-F238E27FC236}">
                <a16:creationId xmlns:a16="http://schemas.microsoft.com/office/drawing/2014/main" id="{487A8A56-5CBE-44A1-B134-757BEB75DD78}"/>
              </a:ext>
            </a:extLst>
          </p:cNvPr>
          <p:cNvSpPr>
            <a:spLocks noGrp="1"/>
          </p:cNvSpPr>
          <p:nvPr>
            <p:ph idx="1"/>
          </p:nvPr>
        </p:nvSpPr>
        <p:spPr>
          <a:xfrm>
            <a:off x="4464050" y="260350"/>
            <a:ext cx="7562850" cy="6146799"/>
          </a:xfrm>
        </p:spPr>
        <p:txBody>
          <a:bodyPr anchor="ctr">
            <a:normAutofit/>
          </a:bodyPr>
          <a:lstStyle/>
          <a:p>
            <a:pPr>
              <a:spcBef>
                <a:spcPts val="600"/>
              </a:spcBef>
              <a:spcAft>
                <a:spcPts val="600"/>
              </a:spcAft>
            </a:pPr>
            <a:r>
              <a:rPr lang="en-US" sz="2800" dirty="0" err="1">
                <a:solidFill>
                  <a:schemeClr val="tx1"/>
                </a:solidFill>
              </a:rPr>
              <a:t>SelectionSort</a:t>
            </a:r>
            <a:endParaRPr lang="en-US" sz="2800" dirty="0">
              <a:solidFill>
                <a:schemeClr val="tx1"/>
              </a:solidFill>
            </a:endParaRPr>
          </a:p>
          <a:p>
            <a:pPr lvl="1">
              <a:spcBef>
                <a:spcPts val="600"/>
              </a:spcBef>
              <a:spcAft>
                <a:spcPts val="600"/>
              </a:spcAft>
            </a:pPr>
            <a:r>
              <a:rPr lang="en-US" sz="1800" dirty="0">
                <a:solidFill>
                  <a:schemeClr val="tx1"/>
                </a:solidFill>
              </a:rPr>
              <a:t>Your basic Sorting Algorithm</a:t>
            </a:r>
          </a:p>
          <a:p>
            <a:pPr lvl="2">
              <a:spcBef>
                <a:spcPts val="600"/>
              </a:spcBef>
              <a:spcAft>
                <a:spcPts val="600"/>
              </a:spcAft>
            </a:pPr>
            <a:r>
              <a:rPr lang="en-US" sz="1600" dirty="0">
                <a:solidFill>
                  <a:schemeClr val="tx1"/>
                </a:solidFill>
              </a:rPr>
              <a:t>Find the smallest and swap it into place</a:t>
            </a:r>
          </a:p>
          <a:p>
            <a:pPr lvl="2">
              <a:spcBef>
                <a:spcPts val="600"/>
              </a:spcBef>
              <a:spcAft>
                <a:spcPts val="600"/>
              </a:spcAft>
            </a:pPr>
            <a:r>
              <a:rPr lang="en-US" sz="1600" dirty="0">
                <a:solidFill>
                  <a:schemeClr val="tx1"/>
                </a:solidFill>
              </a:rPr>
              <a:t>Repeat until list is sorted</a:t>
            </a:r>
          </a:p>
          <a:p>
            <a:pPr lvl="1">
              <a:spcBef>
                <a:spcPts val="600"/>
              </a:spcBef>
              <a:spcAft>
                <a:spcPts val="600"/>
              </a:spcAft>
            </a:pPr>
            <a:r>
              <a:rPr lang="en-US" sz="1800" dirty="0">
                <a:solidFill>
                  <a:schemeClr val="tx1"/>
                </a:solidFill>
              </a:rPr>
              <a:t>Run Time:</a:t>
            </a:r>
          </a:p>
          <a:p>
            <a:pPr lvl="2">
              <a:spcBef>
                <a:spcPts val="600"/>
              </a:spcBef>
              <a:spcAft>
                <a:spcPts val="600"/>
              </a:spcAft>
            </a:pPr>
            <a:r>
              <a:rPr lang="en-US" sz="1600" dirty="0">
                <a:solidFill>
                  <a:schemeClr val="tx1"/>
                </a:solidFill>
              </a:rPr>
              <a:t>ALWAYS </a:t>
            </a:r>
            <a:r>
              <a:rPr lang="en-US" sz="1600" b="1" dirty="0">
                <a:solidFill>
                  <a:schemeClr val="tx1"/>
                </a:solidFill>
              </a:rPr>
              <a:t>O</a:t>
            </a:r>
            <a:r>
              <a:rPr lang="en-US" sz="1600" b="1" dirty="0">
                <a:solidFill>
                  <a:srgbClr val="FFC000"/>
                </a:solidFill>
              </a:rPr>
              <a:t>(n</a:t>
            </a:r>
            <a:r>
              <a:rPr lang="en-US" sz="1600" b="1" baseline="30000" dirty="0">
                <a:solidFill>
                  <a:srgbClr val="FFC000"/>
                </a:solidFill>
              </a:rPr>
              <a:t>2</a:t>
            </a:r>
            <a:r>
              <a:rPr lang="en-US" sz="1600" b="1" dirty="0">
                <a:solidFill>
                  <a:srgbClr val="FFC000"/>
                </a:solidFill>
              </a:rPr>
              <a:t>)</a:t>
            </a:r>
          </a:p>
          <a:p>
            <a:pPr lvl="2">
              <a:spcBef>
                <a:spcPts val="600"/>
              </a:spcBef>
              <a:spcAft>
                <a:spcPts val="600"/>
              </a:spcAft>
            </a:pPr>
            <a:r>
              <a:rPr lang="en-US" sz="1600" dirty="0">
                <a:solidFill>
                  <a:schemeClr val="tx1"/>
                </a:solidFill>
              </a:rPr>
              <a:t>Algorithm doesn’t vary regardless of data order</a:t>
            </a:r>
          </a:p>
          <a:p>
            <a:pPr lvl="2">
              <a:spcBef>
                <a:spcPts val="600"/>
              </a:spcBef>
              <a:spcAft>
                <a:spcPts val="600"/>
              </a:spcAft>
            </a:pPr>
            <a:r>
              <a:rPr lang="en-US" sz="1600" dirty="0">
                <a:solidFill>
                  <a:schemeClr val="tx1"/>
                </a:solidFill>
              </a:rPr>
              <a:t>(so in-order, reverse order, random order, mostly ordered, etc. will be sorted with the exact same run time</a:t>
            </a:r>
          </a:p>
          <a:p>
            <a:pPr lvl="1">
              <a:spcBef>
                <a:spcPts val="600"/>
              </a:spcBef>
              <a:spcAft>
                <a:spcPts val="600"/>
              </a:spcAft>
            </a:pPr>
            <a:r>
              <a:rPr lang="en-US" sz="1800" dirty="0">
                <a:solidFill>
                  <a:schemeClr val="tx1"/>
                </a:solidFill>
              </a:rPr>
              <a:t>                                Unstable</a:t>
            </a:r>
          </a:p>
          <a:p>
            <a:pPr lvl="1">
              <a:spcBef>
                <a:spcPts val="600"/>
              </a:spcBef>
              <a:spcAft>
                <a:spcPts val="600"/>
              </a:spcAft>
            </a:pPr>
            <a:r>
              <a:rPr lang="en-US" sz="1800">
                <a:solidFill>
                  <a:schemeClr val="tx1"/>
                </a:solidFill>
              </a:rPr>
              <a:t>                                But InPlace</a:t>
            </a:r>
            <a:endParaRPr lang="en-US" sz="1800" dirty="0">
              <a:solidFill>
                <a:schemeClr val="tx1"/>
              </a:solidFill>
            </a:endParaRPr>
          </a:p>
          <a:p>
            <a:pPr>
              <a:spcBef>
                <a:spcPts val="1500"/>
              </a:spcBef>
              <a:spcAft>
                <a:spcPts val="600"/>
              </a:spcAft>
            </a:pPr>
            <a:r>
              <a:rPr lang="en-US" sz="2000" i="1" dirty="0">
                <a:solidFill>
                  <a:schemeClr val="tx1"/>
                </a:solidFill>
              </a:rPr>
              <a:t>Why use Selection Sort if run time is pretty bad for a sorting algorithm?</a:t>
            </a:r>
          </a:p>
          <a:p>
            <a:pPr lvl="1">
              <a:spcBef>
                <a:spcPts val="400"/>
              </a:spcBef>
            </a:pPr>
            <a:r>
              <a:rPr lang="en-US" sz="1800" dirty="0">
                <a:solidFill>
                  <a:schemeClr val="tx1"/>
                </a:solidFill>
              </a:rPr>
              <a:t>Easy to write!</a:t>
            </a:r>
          </a:p>
          <a:p>
            <a:pPr lvl="1">
              <a:spcBef>
                <a:spcPts val="400"/>
              </a:spcBef>
            </a:pPr>
            <a:r>
              <a:rPr lang="en-US" sz="1800" dirty="0">
                <a:solidFill>
                  <a:schemeClr val="tx1"/>
                </a:solidFill>
              </a:rPr>
              <a:t>Easy to visualize!</a:t>
            </a:r>
          </a:p>
          <a:p>
            <a:pPr lvl="1">
              <a:spcBef>
                <a:spcPts val="400"/>
              </a:spcBef>
            </a:pPr>
            <a:r>
              <a:rPr lang="en-US" sz="1800" dirty="0">
                <a:solidFill>
                  <a:schemeClr val="tx1"/>
                </a:solidFill>
              </a:rPr>
              <a:t>Easy to debug!</a:t>
            </a:r>
            <a:endParaRPr lang="en-US" sz="1700" dirty="0">
              <a:solidFill>
                <a:schemeClr val="tx1"/>
              </a:solidFill>
            </a:endParaRPr>
          </a:p>
        </p:txBody>
      </p:sp>
      <p:pic>
        <p:nvPicPr>
          <p:cNvPr id="4" name="Picture 3" descr="Text, calendar&#10;&#10;Description automatically generated">
            <a:extLst>
              <a:ext uri="{FF2B5EF4-FFF2-40B4-BE49-F238E27FC236}">
                <a16:creationId xmlns:a16="http://schemas.microsoft.com/office/drawing/2014/main" id="{C016AC20-1657-4003-A296-D6D67BFCC0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60351" y="3795197"/>
            <a:ext cx="1297136" cy="859353"/>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211E1CDD-B47E-4E0B-8445-40AEF30D77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5750" y="2247900"/>
            <a:ext cx="503261" cy="571500"/>
          </a:xfrm>
          <a:prstGeom prst="rect">
            <a:avLst/>
          </a:prstGeom>
        </p:spPr>
      </p:pic>
    </p:spTree>
    <p:extLst>
      <p:ext uri="{BB962C8B-B14F-4D97-AF65-F5344CB8AC3E}">
        <p14:creationId xmlns:p14="http://schemas.microsoft.com/office/powerpoint/2010/main" val="113831934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65356" y="557886"/>
            <a:ext cx="9875520" cy="762000"/>
          </a:xfrm>
        </p:spPr>
        <p:txBody>
          <a:bodyPr/>
          <a:lstStyle/>
          <a:p>
            <a:pPr eaLnBrk="1" hangingPunct="1"/>
            <a:r>
              <a:rPr lang="en-US" altLang="en-US" dirty="0">
                <a:solidFill>
                  <a:srgbClr val="33CC33"/>
                </a:solidFill>
              </a:rPr>
              <a:t>Selection Sort</a:t>
            </a:r>
          </a:p>
        </p:txBody>
      </p:sp>
      <p:sp>
        <p:nvSpPr>
          <p:cNvPr id="10243" name="Rectangle 3"/>
          <p:cNvSpPr>
            <a:spLocks noGrp="1" noChangeArrowheads="1"/>
          </p:cNvSpPr>
          <p:nvPr>
            <p:ph idx="1"/>
          </p:nvPr>
        </p:nvSpPr>
        <p:spPr>
          <a:xfrm>
            <a:off x="422379" y="1319886"/>
            <a:ext cx="6489615" cy="1026428"/>
          </a:xfrm>
          <a:solidFill>
            <a:schemeClr val="accent5">
              <a:lumMod val="20000"/>
              <a:lumOff val="80000"/>
            </a:schemeClr>
          </a:solidFill>
          <a:ln>
            <a:solidFill>
              <a:schemeClr val="accent3">
                <a:lumMod val="50000"/>
              </a:schemeClr>
            </a:solidFill>
          </a:ln>
        </p:spPr>
        <p:txBody>
          <a:bodyPr/>
          <a:lstStyle/>
          <a:p>
            <a:pPr eaLnBrk="1" hangingPunct="1"/>
            <a:r>
              <a:rPr lang="en-US" altLang="en-US" dirty="0">
                <a:solidFill>
                  <a:schemeClr val="accent2">
                    <a:lumMod val="75000"/>
                  </a:schemeClr>
                </a:solidFill>
              </a:rPr>
              <a:t>Your basic sorting algorithm</a:t>
            </a:r>
          </a:p>
          <a:p>
            <a:pPr eaLnBrk="1" hangingPunct="1"/>
            <a:r>
              <a:rPr lang="en-US" altLang="en-US" dirty="0">
                <a:solidFill>
                  <a:schemeClr val="accent2">
                    <a:lumMod val="75000"/>
                  </a:schemeClr>
                </a:solidFill>
              </a:rPr>
              <a:t>Straightforward</a:t>
            </a:r>
          </a:p>
          <a:p>
            <a:pPr eaLnBrk="1" hangingPunct="1">
              <a:buFontTx/>
              <a:buNone/>
            </a:pPr>
            <a:endParaRPr lang="en-US" altLang="en-US" dirty="0"/>
          </a:p>
        </p:txBody>
      </p:sp>
      <p:sp>
        <p:nvSpPr>
          <p:cNvPr id="102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D245B9F9-5365-4F09-8C1A-ED5C7D3A71FC}" type="slidenum">
              <a:rPr lang="en-US" altLang="en-US" smtClean="0">
                <a:solidFill>
                  <a:schemeClr val="tx1"/>
                </a:solidFill>
                <a:latin typeface="Arial" panose="020B0604020202020204" pitchFamily="34" charset="0"/>
              </a:rPr>
              <a:pPr>
                <a:spcBef>
                  <a:spcPct val="0"/>
                </a:spcBef>
                <a:buClrTx/>
                <a:buSzTx/>
                <a:buFontTx/>
                <a:buNone/>
              </a:pPr>
              <a:t>2</a:t>
            </a:fld>
            <a:endParaRPr lang="en-US" altLang="en-US">
              <a:solidFill>
                <a:schemeClr val="tx1"/>
              </a:solidFill>
              <a:latin typeface="Arial" panose="020B0604020202020204" pitchFamily="34" charset="0"/>
            </a:endParaRPr>
          </a:p>
        </p:txBody>
      </p:sp>
      <p:sp>
        <p:nvSpPr>
          <p:cNvPr id="2" name="TextBox 1">
            <a:extLst>
              <a:ext uri="{FF2B5EF4-FFF2-40B4-BE49-F238E27FC236}">
                <a16:creationId xmlns:a16="http://schemas.microsoft.com/office/drawing/2014/main" id="{E21F1035-B321-47ED-A483-7A64EF7D1D89}"/>
              </a:ext>
            </a:extLst>
          </p:cNvPr>
          <p:cNvSpPr txBox="1"/>
          <p:nvPr/>
        </p:nvSpPr>
        <p:spPr>
          <a:xfrm>
            <a:off x="7169271" y="626387"/>
            <a:ext cx="3555249" cy="923330"/>
          </a:xfrm>
          <a:prstGeom prst="rect">
            <a:avLst/>
          </a:prstGeom>
          <a:solidFill>
            <a:schemeClr val="accent4">
              <a:lumMod val="75000"/>
            </a:schemeClr>
          </a:solidFill>
          <a:ln w="57150">
            <a:solidFill>
              <a:schemeClr val="tx2"/>
            </a:solidFill>
          </a:ln>
          <a:effectLst>
            <a:outerShdw blurRad="50800" dist="38100" dir="8100000" algn="tr" rotWithShape="0">
              <a:prstClr val="black">
                <a:alpha val="40000"/>
              </a:prstClr>
            </a:outerShdw>
            <a:softEdge rad="0"/>
          </a:effectLst>
        </p:spPr>
        <p:txBody>
          <a:bodyPr wrap="square" rtlCol="0">
            <a:spAutoFit/>
          </a:bodyPr>
          <a:lstStyle/>
          <a:p>
            <a:r>
              <a:rPr lang="en-US" dirty="0">
                <a:solidFill>
                  <a:schemeClr val="accent4">
                    <a:lumMod val="20000"/>
                    <a:lumOff val="80000"/>
                  </a:schemeClr>
                </a:solidFill>
                <a:latin typeface="+mj-lt"/>
              </a:rPr>
              <a:t>This is the method most people come up with on their own when writing a sorting algorithm</a:t>
            </a:r>
          </a:p>
        </p:txBody>
      </p:sp>
      <p:sp>
        <p:nvSpPr>
          <p:cNvPr id="7" name="Rectangle 3">
            <a:extLst>
              <a:ext uri="{FF2B5EF4-FFF2-40B4-BE49-F238E27FC236}">
                <a16:creationId xmlns:a16="http://schemas.microsoft.com/office/drawing/2014/main" id="{89ABCBCB-1EE8-4210-8620-381E45773C47}"/>
              </a:ext>
            </a:extLst>
          </p:cNvPr>
          <p:cNvSpPr txBox="1">
            <a:spLocks noChangeArrowheads="1"/>
          </p:cNvSpPr>
          <p:nvPr/>
        </p:nvSpPr>
        <p:spPr>
          <a:xfrm>
            <a:off x="422379" y="2810356"/>
            <a:ext cx="7449939" cy="3596034"/>
          </a:xfrm>
          <a:prstGeom prst="rect">
            <a:avLst/>
          </a:prstGeom>
          <a:solidFill>
            <a:schemeClr val="accent5">
              <a:lumMod val="20000"/>
              <a:lumOff val="80000"/>
            </a:schemeClr>
          </a:solidFill>
          <a:ln>
            <a:solidFill>
              <a:schemeClr val="accent3">
                <a:lumMod val="50000"/>
              </a:schemeClr>
            </a:solidFill>
          </a:ln>
        </p:spPr>
        <p:txBody>
          <a:bodyPr vert="horz" lIns="91440" tIns="45720" rIns="91440" bIns="45720" rtlCol="0">
            <a:normAutofit lnSpcReduction="1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None/>
            </a:pPr>
            <a:r>
              <a:rPr lang="en-US" altLang="en-US" sz="2800" b="1" dirty="0">
                <a:solidFill>
                  <a:schemeClr val="accent2">
                    <a:lumMod val="75000"/>
                  </a:schemeClr>
                </a:solidFill>
              </a:rPr>
              <a:t>Idea:</a:t>
            </a:r>
          </a:p>
          <a:p>
            <a:pPr marL="45720" indent="0">
              <a:buClr>
                <a:schemeClr val="accent2">
                  <a:lumMod val="50000"/>
                </a:schemeClr>
              </a:buClr>
              <a:buNone/>
            </a:pPr>
            <a:r>
              <a:rPr lang="en-US" altLang="en-US" dirty="0">
                <a:solidFill>
                  <a:schemeClr val="accent2">
                    <a:lumMod val="75000"/>
                  </a:schemeClr>
                </a:solidFill>
              </a:rPr>
              <a:t>1.     Traverse list of data.</a:t>
            </a:r>
          </a:p>
          <a:p>
            <a:pPr marL="274320" lvl="1" indent="0">
              <a:buClr>
                <a:schemeClr val="accent2">
                  <a:lumMod val="50000"/>
                </a:schemeClr>
              </a:buClr>
              <a:buNone/>
            </a:pPr>
            <a:r>
              <a:rPr lang="en-US" altLang="en-US" dirty="0">
                <a:solidFill>
                  <a:schemeClr val="accent2">
                    <a:lumMod val="75000"/>
                  </a:schemeClr>
                </a:solidFill>
              </a:rPr>
              <a:t>	Find the </a:t>
            </a:r>
            <a:r>
              <a:rPr lang="en-US" altLang="en-US" b="1" dirty="0">
                <a:solidFill>
                  <a:schemeClr val="accent2">
                    <a:lumMod val="75000"/>
                  </a:schemeClr>
                </a:solidFill>
              </a:rPr>
              <a:t>smallest</a:t>
            </a:r>
            <a:r>
              <a:rPr lang="en-US" altLang="en-US" dirty="0">
                <a:solidFill>
                  <a:schemeClr val="accent2">
                    <a:lumMod val="75000"/>
                  </a:schemeClr>
                </a:solidFill>
              </a:rPr>
              <a:t>, and the </a:t>
            </a:r>
            <a:r>
              <a:rPr lang="en-US" altLang="en-US" b="1" dirty="0">
                <a:solidFill>
                  <a:schemeClr val="accent2">
                    <a:lumMod val="75000"/>
                  </a:schemeClr>
                </a:solidFill>
              </a:rPr>
              <a:t>index</a:t>
            </a:r>
            <a:r>
              <a:rPr lang="en-US" altLang="en-US" dirty="0">
                <a:solidFill>
                  <a:schemeClr val="accent2">
                    <a:lumMod val="75000"/>
                  </a:schemeClr>
                </a:solidFill>
              </a:rPr>
              <a:t> of the smallest value</a:t>
            </a:r>
          </a:p>
          <a:p>
            <a:pPr marL="45720" indent="0">
              <a:buClr>
                <a:schemeClr val="accent2">
                  <a:lumMod val="50000"/>
                </a:schemeClr>
              </a:buClr>
              <a:buNone/>
            </a:pPr>
            <a:r>
              <a:rPr lang="en-US" altLang="en-US" dirty="0">
                <a:solidFill>
                  <a:schemeClr val="accent2">
                    <a:lumMod val="75000"/>
                  </a:schemeClr>
                </a:solidFill>
              </a:rPr>
              <a:t>1 a)  </a:t>
            </a:r>
            <a:r>
              <a:rPr lang="en-US" altLang="en-US" b="1" dirty="0">
                <a:solidFill>
                  <a:schemeClr val="accent2">
                    <a:lumMod val="75000"/>
                  </a:schemeClr>
                </a:solidFill>
              </a:rPr>
              <a:t> Swap </a:t>
            </a:r>
            <a:r>
              <a:rPr lang="en-US" altLang="en-US" dirty="0">
                <a:solidFill>
                  <a:schemeClr val="accent2">
                    <a:lumMod val="75000"/>
                  </a:schemeClr>
                </a:solidFill>
              </a:rPr>
              <a:t>the smallest value with what is in the first location </a:t>
            </a:r>
            <a:br>
              <a:rPr lang="en-US" altLang="en-US" dirty="0">
                <a:solidFill>
                  <a:schemeClr val="accent2">
                    <a:lumMod val="75000"/>
                  </a:schemeClr>
                </a:solidFill>
              </a:rPr>
            </a:br>
            <a:r>
              <a:rPr lang="en-US" altLang="en-US" dirty="0">
                <a:solidFill>
                  <a:schemeClr val="accent2">
                    <a:lumMod val="75000"/>
                  </a:schemeClr>
                </a:solidFill>
              </a:rPr>
              <a:t>          (index </a:t>
            </a:r>
            <a:r>
              <a:rPr lang="en-US" altLang="en-US" dirty="0">
                <a:solidFill>
                  <a:schemeClr val="accent2">
                    <a:lumMod val="75000"/>
                  </a:schemeClr>
                </a:solidFill>
                <a:latin typeface="Arial" panose="020B0604020202020204" pitchFamily="34" charset="0"/>
                <a:cs typeface="Arial" panose="020B0604020202020204" pitchFamily="34" charset="0"/>
              </a:rPr>
              <a:t>0</a:t>
            </a:r>
            <a:r>
              <a:rPr lang="en-US" altLang="en-US" dirty="0">
                <a:solidFill>
                  <a:schemeClr val="accent2">
                    <a:lumMod val="75000"/>
                  </a:schemeClr>
                </a:solidFill>
              </a:rPr>
              <a:t>) in the list</a:t>
            </a:r>
          </a:p>
          <a:p>
            <a:pPr marL="45720" indent="0">
              <a:buClr>
                <a:schemeClr val="accent2">
                  <a:lumMod val="50000"/>
                </a:schemeClr>
              </a:buClr>
              <a:buNone/>
            </a:pPr>
            <a:r>
              <a:rPr lang="en-US" altLang="en-US" dirty="0">
                <a:solidFill>
                  <a:schemeClr val="accent2">
                    <a:lumMod val="75000"/>
                  </a:schemeClr>
                </a:solidFill>
              </a:rPr>
              <a:t>2.      Repeat 1 and 1a to find the next smallest value and swap </a:t>
            </a:r>
            <a:br>
              <a:rPr lang="en-US" altLang="en-US" dirty="0">
                <a:solidFill>
                  <a:schemeClr val="accent2">
                    <a:lumMod val="75000"/>
                  </a:schemeClr>
                </a:solidFill>
              </a:rPr>
            </a:br>
            <a:r>
              <a:rPr lang="en-US" altLang="en-US" dirty="0">
                <a:solidFill>
                  <a:schemeClr val="accent2">
                    <a:lumMod val="75000"/>
                  </a:schemeClr>
                </a:solidFill>
              </a:rPr>
              <a:t>          with location index 1 </a:t>
            </a:r>
          </a:p>
          <a:p>
            <a:pPr marL="45720" indent="0">
              <a:buClr>
                <a:schemeClr val="accent2">
                  <a:lumMod val="50000"/>
                </a:schemeClr>
              </a:buClr>
              <a:buNone/>
            </a:pPr>
            <a:r>
              <a:rPr lang="en-US" altLang="en-US" dirty="0">
                <a:solidFill>
                  <a:schemeClr val="accent2">
                    <a:lumMod val="75000"/>
                  </a:schemeClr>
                </a:solidFill>
              </a:rPr>
              <a:t>3.      Keep repeating 1 and 1a with the rest of the array, until </a:t>
            </a:r>
            <a:br>
              <a:rPr lang="en-US" altLang="en-US" dirty="0">
                <a:solidFill>
                  <a:schemeClr val="accent2">
                    <a:lumMod val="75000"/>
                  </a:schemeClr>
                </a:solidFill>
              </a:rPr>
            </a:br>
            <a:r>
              <a:rPr lang="en-US" altLang="en-US" dirty="0">
                <a:solidFill>
                  <a:schemeClr val="accent2">
                    <a:lumMod val="75000"/>
                  </a:schemeClr>
                </a:solidFill>
              </a:rPr>
              <a:t>          every value is in place</a:t>
            </a:r>
          </a:p>
          <a:p>
            <a:pPr>
              <a:buFontTx/>
              <a:buNone/>
            </a:pPr>
            <a:endParaRPr lang="en-US" altLang="en-US" dirty="0"/>
          </a:p>
        </p:txBody>
      </p:sp>
      <p:pic>
        <p:nvPicPr>
          <p:cNvPr id="5" name="Picture 4" descr="A close up of a keyboard&#10;&#10;Description automatically generated">
            <a:extLst>
              <a:ext uri="{FF2B5EF4-FFF2-40B4-BE49-F238E27FC236}">
                <a16:creationId xmlns:a16="http://schemas.microsoft.com/office/drawing/2014/main" id="{869B2528-DE76-4EFC-B35A-4B9C705F5F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60863" y="2810356"/>
            <a:ext cx="3965781" cy="3596034"/>
          </a:xfrm>
          <a:prstGeom prst="rect">
            <a:avLst/>
          </a:prstGeom>
        </p:spPr>
      </p:pic>
      <p:sp>
        <p:nvSpPr>
          <p:cNvPr id="3" name="Arrow: Curved Down 2">
            <a:extLst>
              <a:ext uri="{FF2B5EF4-FFF2-40B4-BE49-F238E27FC236}">
                <a16:creationId xmlns:a16="http://schemas.microsoft.com/office/drawing/2014/main" id="{71C71304-C82A-4A23-A44B-D7D94423EA1E}"/>
              </a:ext>
            </a:extLst>
          </p:cNvPr>
          <p:cNvSpPr/>
          <p:nvPr/>
        </p:nvSpPr>
        <p:spPr>
          <a:xfrm>
            <a:off x="8695268" y="2703713"/>
            <a:ext cx="2882684" cy="368546"/>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Arrow: Curved Down 8">
            <a:extLst>
              <a:ext uri="{FF2B5EF4-FFF2-40B4-BE49-F238E27FC236}">
                <a16:creationId xmlns:a16="http://schemas.microsoft.com/office/drawing/2014/main" id="{A16E0584-D1E2-4548-BC04-A3E5919A7B5C}"/>
              </a:ext>
            </a:extLst>
          </p:cNvPr>
          <p:cNvSpPr/>
          <p:nvPr/>
        </p:nvSpPr>
        <p:spPr>
          <a:xfrm flipH="1">
            <a:off x="10621505" y="5219848"/>
            <a:ext cx="757142" cy="166638"/>
          </a:xfrm>
          <a:prstGeom prst="curvedDownArrow">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TextBox 3">
            <a:extLst>
              <a:ext uri="{FF2B5EF4-FFF2-40B4-BE49-F238E27FC236}">
                <a16:creationId xmlns:a16="http://schemas.microsoft.com/office/drawing/2014/main" id="{D42AADB7-99B5-482D-88A5-C5479DB1039C}"/>
              </a:ext>
            </a:extLst>
          </p:cNvPr>
          <p:cNvSpPr txBox="1"/>
          <p:nvPr/>
        </p:nvSpPr>
        <p:spPr>
          <a:xfrm>
            <a:off x="10495326" y="2443309"/>
            <a:ext cx="712054" cy="369332"/>
          </a:xfrm>
          <a:prstGeom prst="rect">
            <a:avLst/>
          </a:prstGeom>
          <a:noFill/>
        </p:spPr>
        <p:txBody>
          <a:bodyPr wrap="none" rtlCol="0">
            <a:spAutoFit/>
          </a:bodyPr>
          <a:lstStyle/>
          <a:p>
            <a:r>
              <a:rPr lang="en-US" dirty="0"/>
              <a:t>Swap</a:t>
            </a:r>
          </a:p>
        </p:txBody>
      </p:sp>
      <p:sp>
        <p:nvSpPr>
          <p:cNvPr id="11" name="Arrow: Curved Down 10">
            <a:extLst>
              <a:ext uri="{FF2B5EF4-FFF2-40B4-BE49-F238E27FC236}">
                <a16:creationId xmlns:a16="http://schemas.microsoft.com/office/drawing/2014/main" id="{1A20A8F6-914D-400E-A34A-68DAFCEF8360}"/>
              </a:ext>
            </a:extLst>
          </p:cNvPr>
          <p:cNvSpPr/>
          <p:nvPr/>
        </p:nvSpPr>
        <p:spPr>
          <a:xfrm flipH="1">
            <a:off x="8885694" y="3523281"/>
            <a:ext cx="1838823" cy="121948"/>
          </a:xfrm>
          <a:prstGeom prst="curvedDownArrow">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Arrow: Curved Down 11">
            <a:extLst>
              <a:ext uri="{FF2B5EF4-FFF2-40B4-BE49-F238E27FC236}">
                <a16:creationId xmlns:a16="http://schemas.microsoft.com/office/drawing/2014/main" id="{9A3B2F56-54F3-4017-8EC3-661504BC4D94}"/>
              </a:ext>
            </a:extLst>
          </p:cNvPr>
          <p:cNvSpPr/>
          <p:nvPr/>
        </p:nvSpPr>
        <p:spPr>
          <a:xfrm>
            <a:off x="9131803" y="3476786"/>
            <a:ext cx="1903944" cy="1772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Arrow: Curved Down 12">
            <a:extLst>
              <a:ext uri="{FF2B5EF4-FFF2-40B4-BE49-F238E27FC236}">
                <a16:creationId xmlns:a16="http://schemas.microsoft.com/office/drawing/2014/main" id="{3B231CD5-95FF-40BD-9459-9DBC5F8E8FA0}"/>
              </a:ext>
            </a:extLst>
          </p:cNvPr>
          <p:cNvSpPr/>
          <p:nvPr/>
        </p:nvSpPr>
        <p:spPr>
          <a:xfrm>
            <a:off x="9769098" y="4058513"/>
            <a:ext cx="1353519" cy="16495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Arrow: Curved Down 13">
            <a:extLst>
              <a:ext uri="{FF2B5EF4-FFF2-40B4-BE49-F238E27FC236}">
                <a16:creationId xmlns:a16="http://schemas.microsoft.com/office/drawing/2014/main" id="{84BE865E-49C4-4767-A277-44E5B1F371DF}"/>
              </a:ext>
            </a:extLst>
          </p:cNvPr>
          <p:cNvSpPr/>
          <p:nvPr/>
        </p:nvSpPr>
        <p:spPr>
          <a:xfrm flipH="1">
            <a:off x="9492971" y="4073279"/>
            <a:ext cx="1353519" cy="149031"/>
          </a:xfrm>
          <a:prstGeom prst="curvedDownArrow">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Arrow: Curved Down 14">
            <a:extLst>
              <a:ext uri="{FF2B5EF4-FFF2-40B4-BE49-F238E27FC236}">
                <a16:creationId xmlns:a16="http://schemas.microsoft.com/office/drawing/2014/main" id="{A5AFAF71-3967-45B0-A158-16C9811D3BFB}"/>
              </a:ext>
            </a:extLst>
          </p:cNvPr>
          <p:cNvSpPr/>
          <p:nvPr/>
        </p:nvSpPr>
        <p:spPr>
          <a:xfrm flipH="1">
            <a:off x="8284112" y="2721794"/>
            <a:ext cx="3058332" cy="368546"/>
          </a:xfrm>
          <a:prstGeom prst="curvedDownArrow">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Arrow: Curved Down 15">
            <a:extLst>
              <a:ext uri="{FF2B5EF4-FFF2-40B4-BE49-F238E27FC236}">
                <a16:creationId xmlns:a16="http://schemas.microsoft.com/office/drawing/2014/main" id="{D195F3D9-2E10-4DEE-97BC-8B6BDD16635C}"/>
              </a:ext>
            </a:extLst>
          </p:cNvPr>
          <p:cNvSpPr/>
          <p:nvPr/>
        </p:nvSpPr>
        <p:spPr>
          <a:xfrm>
            <a:off x="10846490" y="5218688"/>
            <a:ext cx="757142" cy="112729"/>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772980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88992" y="161483"/>
            <a:ext cx="9875520" cy="1356360"/>
          </a:xfrm>
        </p:spPr>
        <p:txBody>
          <a:bodyPr/>
          <a:lstStyle/>
          <a:p>
            <a:pPr eaLnBrk="1" hangingPunct="1"/>
            <a:r>
              <a:rPr lang="en-US" altLang="en-US" dirty="0">
                <a:solidFill>
                  <a:srgbClr val="33CC33"/>
                </a:solidFill>
              </a:rPr>
              <a:t>Selection Sort Example</a:t>
            </a:r>
          </a:p>
        </p:txBody>
      </p:sp>
      <p:sp>
        <p:nvSpPr>
          <p:cNvPr id="49155" name="Rectangle 3"/>
          <p:cNvSpPr>
            <a:spLocks noGrp="1" noChangeArrowheads="1"/>
          </p:cNvSpPr>
          <p:nvPr>
            <p:ph idx="1"/>
          </p:nvPr>
        </p:nvSpPr>
        <p:spPr>
          <a:xfrm>
            <a:off x="569229" y="1465463"/>
            <a:ext cx="11250812" cy="4736902"/>
          </a:xfrm>
          <a:solidFill>
            <a:schemeClr val="bg1">
              <a:lumMod val="95000"/>
            </a:schemeClr>
          </a:solidFill>
        </p:spPr>
        <p:txBody>
          <a:bodyPr>
            <a:normAutofit/>
          </a:bodyPr>
          <a:lstStyle/>
          <a:p>
            <a:pPr marL="533400" indent="-533400">
              <a:lnSpc>
                <a:spcPct val="90000"/>
              </a:lnSpc>
              <a:buNone/>
            </a:pPr>
            <a:r>
              <a:rPr lang="en-US" altLang="en-US" dirty="0">
                <a:solidFill>
                  <a:srgbClr val="00B0F0"/>
                </a:solidFill>
              </a:rPr>
              <a:t>35</a:t>
            </a:r>
            <a:r>
              <a:rPr lang="en-US" altLang="en-US" dirty="0"/>
              <a:t>		65	30	60	</a:t>
            </a:r>
            <a:r>
              <a:rPr lang="en-US" altLang="en-US" dirty="0">
                <a:solidFill>
                  <a:srgbClr val="FF0000"/>
                </a:solidFill>
              </a:rPr>
              <a:t>20</a:t>
            </a:r>
            <a:r>
              <a:rPr lang="en-US" altLang="en-US" dirty="0"/>
              <a:t>     	scan 0-4, smallest=20</a:t>
            </a:r>
          </a:p>
          <a:p>
            <a:pPr marL="533400" indent="-533400">
              <a:lnSpc>
                <a:spcPct val="90000"/>
              </a:lnSpc>
              <a:buNone/>
            </a:pPr>
            <a:r>
              <a:rPr lang="en-US" altLang="en-US" dirty="0"/>
              <a:t>						swap 35 and 20 (swapping smallest with index 0)</a:t>
            </a:r>
          </a:p>
          <a:p>
            <a:pPr marL="533400" indent="-533400">
              <a:lnSpc>
                <a:spcPct val="90000"/>
              </a:lnSpc>
              <a:buNone/>
            </a:pPr>
            <a:r>
              <a:rPr lang="en-US" altLang="en-US" dirty="0">
                <a:solidFill>
                  <a:srgbClr val="7030A0"/>
                </a:solidFill>
              </a:rPr>
              <a:t>20</a:t>
            </a:r>
            <a:r>
              <a:rPr lang="en-US" altLang="en-US" dirty="0"/>
              <a:t>		</a:t>
            </a:r>
            <a:r>
              <a:rPr lang="en-US" altLang="en-US" dirty="0">
                <a:solidFill>
                  <a:srgbClr val="00B0F0"/>
                </a:solidFill>
              </a:rPr>
              <a:t>65</a:t>
            </a:r>
            <a:r>
              <a:rPr lang="en-US" altLang="en-US" dirty="0"/>
              <a:t>	</a:t>
            </a:r>
            <a:r>
              <a:rPr lang="en-US" altLang="en-US" dirty="0">
                <a:solidFill>
                  <a:srgbClr val="FF0000"/>
                </a:solidFill>
              </a:rPr>
              <a:t>30</a:t>
            </a:r>
            <a:r>
              <a:rPr lang="en-US" altLang="en-US" dirty="0"/>
              <a:t>	60	35	scan 1-4, smallest=30</a:t>
            </a:r>
          </a:p>
          <a:p>
            <a:pPr marL="533400" indent="-533400">
              <a:lnSpc>
                <a:spcPct val="90000"/>
              </a:lnSpc>
              <a:buNone/>
            </a:pPr>
            <a:r>
              <a:rPr lang="en-US" altLang="en-US" dirty="0"/>
              <a:t>						swap 65 and 30 (swapping second smallest with index 1)</a:t>
            </a:r>
          </a:p>
          <a:p>
            <a:pPr marL="533400" indent="-533400">
              <a:lnSpc>
                <a:spcPct val="90000"/>
              </a:lnSpc>
              <a:buNone/>
            </a:pPr>
            <a:r>
              <a:rPr lang="en-US" altLang="en-US" dirty="0">
                <a:solidFill>
                  <a:srgbClr val="7030A0"/>
                </a:solidFill>
              </a:rPr>
              <a:t>20		30</a:t>
            </a:r>
            <a:r>
              <a:rPr lang="en-US" altLang="en-US" dirty="0"/>
              <a:t>	65	60	</a:t>
            </a:r>
            <a:r>
              <a:rPr lang="en-US" altLang="en-US" dirty="0">
                <a:solidFill>
                  <a:srgbClr val="FF0000"/>
                </a:solidFill>
              </a:rPr>
              <a:t>35</a:t>
            </a:r>
            <a:r>
              <a:rPr lang="en-US" altLang="en-US" dirty="0"/>
              <a:t>	scan 2-4, smallest=35</a:t>
            </a:r>
          </a:p>
          <a:p>
            <a:pPr marL="533400" indent="-533400">
              <a:lnSpc>
                <a:spcPct val="90000"/>
              </a:lnSpc>
              <a:buNone/>
            </a:pPr>
            <a:r>
              <a:rPr lang="en-US" altLang="en-US" dirty="0"/>
              <a:t>						swap 65 and 35 (swapping third smallest with index 2)</a:t>
            </a:r>
          </a:p>
          <a:p>
            <a:pPr marL="533400" indent="-533400">
              <a:lnSpc>
                <a:spcPct val="90000"/>
              </a:lnSpc>
              <a:buNone/>
            </a:pPr>
            <a:r>
              <a:rPr lang="en-US" altLang="en-US" dirty="0">
                <a:solidFill>
                  <a:srgbClr val="7030A0"/>
                </a:solidFill>
              </a:rPr>
              <a:t>20		30	35</a:t>
            </a:r>
            <a:r>
              <a:rPr lang="en-US" altLang="en-US" dirty="0"/>
              <a:t>	</a:t>
            </a:r>
            <a:r>
              <a:rPr lang="en-US" altLang="en-US" dirty="0">
                <a:solidFill>
                  <a:srgbClr val="FF0000"/>
                </a:solidFill>
              </a:rPr>
              <a:t>60</a:t>
            </a:r>
            <a:r>
              <a:rPr lang="en-US" altLang="en-US" dirty="0"/>
              <a:t>	65	scan 3-4, smallest=60</a:t>
            </a:r>
          </a:p>
          <a:p>
            <a:pPr marL="533400" indent="-533400">
              <a:lnSpc>
                <a:spcPct val="90000"/>
              </a:lnSpc>
              <a:buNone/>
            </a:pPr>
            <a:r>
              <a:rPr lang="en-US" altLang="en-US" dirty="0"/>
              <a:t>						swap 60 and 60 (swapping fourth smallest with index 3)</a:t>
            </a:r>
          </a:p>
          <a:p>
            <a:pPr marL="0" indent="0">
              <a:buNone/>
            </a:pPr>
            <a:r>
              <a:rPr lang="en-US" altLang="en-US" dirty="0">
                <a:solidFill>
                  <a:srgbClr val="7030A0"/>
                </a:solidFill>
              </a:rPr>
              <a:t>20	30	35 </a:t>
            </a:r>
            <a:r>
              <a:rPr lang="en-US" altLang="en-US" dirty="0"/>
              <a:t>	</a:t>
            </a:r>
            <a:r>
              <a:rPr lang="en-US" altLang="en-US" dirty="0">
                <a:solidFill>
                  <a:srgbClr val="7030A0"/>
                </a:solidFill>
              </a:rPr>
              <a:t>60</a:t>
            </a:r>
            <a:r>
              <a:rPr lang="en-US" altLang="en-US" dirty="0"/>
              <a:t>	65	done</a:t>
            </a:r>
          </a:p>
          <a:p>
            <a:pPr marL="533400" indent="-533400">
              <a:lnSpc>
                <a:spcPct val="90000"/>
              </a:lnSpc>
              <a:buNone/>
            </a:pPr>
            <a:endParaRPr lang="en-US" altLang="en-US" dirty="0"/>
          </a:p>
        </p:txBody>
      </p:sp>
      <p:sp>
        <p:nvSpPr>
          <p:cNvPr id="1126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9541BAC8-02C8-430B-9CD0-B15788C7CA9C}" type="slidenum">
              <a:rPr lang="en-US" altLang="en-US" smtClean="0">
                <a:solidFill>
                  <a:schemeClr val="tx1"/>
                </a:solidFill>
                <a:latin typeface="Arial" panose="020B0604020202020204" pitchFamily="34" charset="0"/>
              </a:rPr>
              <a:pPr>
                <a:spcBef>
                  <a:spcPct val="0"/>
                </a:spcBef>
                <a:buClrTx/>
                <a:buSzTx/>
                <a:buFontTx/>
                <a:buNone/>
              </a:pPr>
              <a:t>3</a:t>
            </a:fld>
            <a:endParaRPr lang="en-US"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33049004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Effect transition="in" filter="fade">
                                      <p:cBhvr>
                                        <p:cTn id="7" dur="2000"/>
                                        <p:tgtEl>
                                          <p:spTgt spid="491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9155">
                                            <p:txEl>
                                              <p:pRg st="1" end="1"/>
                                            </p:txEl>
                                          </p:spTgt>
                                        </p:tgtEl>
                                        <p:attrNameLst>
                                          <p:attrName>style.visibility</p:attrName>
                                        </p:attrNameLst>
                                      </p:cBhvr>
                                      <p:to>
                                        <p:strVal val="visible"/>
                                      </p:to>
                                    </p:set>
                                    <p:animEffect transition="in" filter="fade">
                                      <p:cBhvr>
                                        <p:cTn id="12" dur="2000"/>
                                        <p:tgtEl>
                                          <p:spTgt spid="491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9155">
                                            <p:txEl>
                                              <p:pRg st="2" end="2"/>
                                            </p:txEl>
                                          </p:spTgt>
                                        </p:tgtEl>
                                        <p:attrNameLst>
                                          <p:attrName>style.visibility</p:attrName>
                                        </p:attrNameLst>
                                      </p:cBhvr>
                                      <p:to>
                                        <p:strVal val="visible"/>
                                      </p:to>
                                    </p:set>
                                    <p:animEffect transition="in" filter="fade">
                                      <p:cBhvr>
                                        <p:cTn id="17" dur="2000"/>
                                        <p:tgtEl>
                                          <p:spTgt spid="4915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9155">
                                            <p:txEl>
                                              <p:pRg st="3" end="3"/>
                                            </p:txEl>
                                          </p:spTgt>
                                        </p:tgtEl>
                                        <p:attrNameLst>
                                          <p:attrName>style.visibility</p:attrName>
                                        </p:attrNameLst>
                                      </p:cBhvr>
                                      <p:to>
                                        <p:strVal val="visible"/>
                                      </p:to>
                                    </p:set>
                                    <p:animEffect transition="in" filter="fade">
                                      <p:cBhvr>
                                        <p:cTn id="22" dur="2000"/>
                                        <p:tgtEl>
                                          <p:spTgt spid="4915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9155">
                                            <p:txEl>
                                              <p:pRg st="4" end="4"/>
                                            </p:txEl>
                                          </p:spTgt>
                                        </p:tgtEl>
                                        <p:attrNameLst>
                                          <p:attrName>style.visibility</p:attrName>
                                        </p:attrNameLst>
                                      </p:cBhvr>
                                      <p:to>
                                        <p:strVal val="visible"/>
                                      </p:to>
                                    </p:set>
                                    <p:animEffect transition="in" filter="fade">
                                      <p:cBhvr>
                                        <p:cTn id="27" dur="2000"/>
                                        <p:tgtEl>
                                          <p:spTgt spid="4915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49155">
                                            <p:txEl>
                                              <p:pRg st="5" end="5"/>
                                            </p:txEl>
                                          </p:spTgt>
                                        </p:tgtEl>
                                        <p:attrNameLst>
                                          <p:attrName>style.visibility</p:attrName>
                                        </p:attrNameLst>
                                      </p:cBhvr>
                                      <p:to>
                                        <p:strVal val="visible"/>
                                      </p:to>
                                    </p:set>
                                    <p:animEffect transition="in" filter="fade">
                                      <p:cBhvr>
                                        <p:cTn id="32" dur="2000"/>
                                        <p:tgtEl>
                                          <p:spTgt spid="49155">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49155">
                                            <p:txEl>
                                              <p:pRg st="6" end="6"/>
                                            </p:txEl>
                                          </p:spTgt>
                                        </p:tgtEl>
                                        <p:attrNameLst>
                                          <p:attrName>style.visibility</p:attrName>
                                        </p:attrNameLst>
                                      </p:cBhvr>
                                      <p:to>
                                        <p:strVal val="visible"/>
                                      </p:to>
                                    </p:set>
                                    <p:animEffect transition="in" filter="fade">
                                      <p:cBhvr>
                                        <p:cTn id="37" dur="2000"/>
                                        <p:tgtEl>
                                          <p:spTgt spid="49155">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49155">
                                            <p:txEl>
                                              <p:pRg st="7" end="7"/>
                                            </p:txEl>
                                          </p:spTgt>
                                        </p:tgtEl>
                                        <p:attrNameLst>
                                          <p:attrName>style.visibility</p:attrName>
                                        </p:attrNameLst>
                                      </p:cBhvr>
                                      <p:to>
                                        <p:strVal val="visible"/>
                                      </p:to>
                                    </p:set>
                                    <p:animEffect transition="in" filter="fade">
                                      <p:cBhvr>
                                        <p:cTn id="42" dur="2000"/>
                                        <p:tgtEl>
                                          <p:spTgt spid="49155">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49155">
                                            <p:txEl>
                                              <p:pRg st="8" end="8"/>
                                            </p:txEl>
                                          </p:spTgt>
                                        </p:tgtEl>
                                        <p:attrNameLst>
                                          <p:attrName>style.visibility</p:attrName>
                                        </p:attrNameLst>
                                      </p:cBhvr>
                                      <p:to>
                                        <p:strVal val="visible"/>
                                      </p:to>
                                    </p:set>
                                    <p:animEffect transition="in" filter="fade">
                                      <p:cBhvr>
                                        <p:cTn id="47" dur="2000"/>
                                        <p:tgtEl>
                                          <p:spTgt spid="4915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en-US" dirty="0">
                <a:solidFill>
                  <a:srgbClr val="33CC33"/>
                </a:solidFill>
              </a:rPr>
              <a:t>Selection Sort Basic Algorithm</a:t>
            </a:r>
          </a:p>
        </p:txBody>
      </p:sp>
      <p:sp>
        <p:nvSpPr>
          <p:cNvPr id="12291" name="Rectangle 3"/>
          <p:cNvSpPr>
            <a:spLocks noGrp="1" noChangeArrowheads="1"/>
          </p:cNvSpPr>
          <p:nvPr>
            <p:ph idx="1"/>
          </p:nvPr>
        </p:nvSpPr>
        <p:spPr>
          <a:xfrm>
            <a:off x="1471518" y="1744021"/>
            <a:ext cx="8739282" cy="4382143"/>
          </a:xfrm>
        </p:spPr>
        <p:txBody>
          <a:bodyPr/>
          <a:lstStyle/>
          <a:p>
            <a:pPr marL="533400" indent="-533400">
              <a:buFontTx/>
              <a:buAutoNum type="arabicPeriod"/>
            </a:pPr>
            <a:r>
              <a:rPr lang="en-US" altLang="en-US" dirty="0">
                <a:solidFill>
                  <a:srgbClr val="FF0000"/>
                </a:solidFill>
              </a:rPr>
              <a:t>for </a:t>
            </a:r>
            <a:r>
              <a:rPr lang="en-US" altLang="en-US" b="1" dirty="0" err="1">
                <a:solidFill>
                  <a:srgbClr val="FF0000"/>
                </a:solidFill>
              </a:rPr>
              <a:t>i</a:t>
            </a:r>
            <a:r>
              <a:rPr lang="en-US" altLang="en-US" dirty="0">
                <a:solidFill>
                  <a:srgbClr val="FF0000"/>
                </a:solidFill>
              </a:rPr>
              <a:t> = 0 to n-2 do   // steps 2-6 form a </a:t>
            </a:r>
            <a:r>
              <a:rPr lang="en-US" altLang="en-US" i="1" u="sng" dirty="0">
                <a:solidFill>
                  <a:srgbClr val="FF0000"/>
                </a:solidFill>
              </a:rPr>
              <a:t>pass</a:t>
            </a:r>
            <a:endParaRPr lang="en-US" altLang="en-US" dirty="0">
              <a:solidFill>
                <a:srgbClr val="FF0000"/>
              </a:solidFill>
            </a:endParaRPr>
          </a:p>
          <a:p>
            <a:pPr marL="533400" indent="-533400">
              <a:buFontTx/>
              <a:buAutoNum type="arabicPeriod"/>
            </a:pPr>
            <a:r>
              <a:rPr lang="en-US" altLang="en-US" dirty="0">
                <a:solidFill>
                  <a:srgbClr val="FF0000"/>
                </a:solidFill>
              </a:rPr>
              <a:t>      set </a:t>
            </a:r>
            <a:r>
              <a:rPr lang="en-US" altLang="en-US" b="1" dirty="0" err="1">
                <a:solidFill>
                  <a:srgbClr val="FF0000"/>
                </a:solidFill>
              </a:rPr>
              <a:t>min_pos</a:t>
            </a:r>
            <a:r>
              <a:rPr lang="en-US" altLang="en-US" dirty="0">
                <a:solidFill>
                  <a:srgbClr val="FF0000"/>
                </a:solidFill>
              </a:rPr>
              <a:t> to </a:t>
            </a:r>
            <a:r>
              <a:rPr lang="en-US" altLang="en-US" b="1" dirty="0" err="1">
                <a:solidFill>
                  <a:srgbClr val="FF0000"/>
                </a:solidFill>
              </a:rPr>
              <a:t>i</a:t>
            </a:r>
            <a:endParaRPr lang="en-US" altLang="en-US" dirty="0">
              <a:solidFill>
                <a:srgbClr val="FF0000"/>
              </a:solidFill>
            </a:endParaRPr>
          </a:p>
          <a:p>
            <a:pPr marL="533400" indent="-533400">
              <a:buFontTx/>
              <a:buAutoNum type="arabicPeriod"/>
            </a:pPr>
            <a:r>
              <a:rPr lang="en-US" altLang="en-US" dirty="0">
                <a:solidFill>
                  <a:srgbClr val="FF0000"/>
                </a:solidFill>
              </a:rPr>
              <a:t>      for </a:t>
            </a:r>
            <a:r>
              <a:rPr lang="en-US" altLang="en-US" b="1" dirty="0">
                <a:solidFill>
                  <a:srgbClr val="FF0000"/>
                </a:solidFill>
              </a:rPr>
              <a:t>j</a:t>
            </a:r>
            <a:r>
              <a:rPr lang="en-US" altLang="en-US" dirty="0">
                <a:solidFill>
                  <a:srgbClr val="FF0000"/>
                </a:solidFill>
              </a:rPr>
              <a:t> = </a:t>
            </a:r>
            <a:r>
              <a:rPr lang="en-US" altLang="en-US" b="1" dirty="0">
                <a:solidFill>
                  <a:srgbClr val="FF0000"/>
                </a:solidFill>
              </a:rPr>
              <a:t>i</a:t>
            </a:r>
            <a:r>
              <a:rPr lang="en-US" altLang="en-US" dirty="0">
                <a:solidFill>
                  <a:srgbClr val="FF0000"/>
                </a:solidFill>
              </a:rPr>
              <a:t>+1 to n-1 do</a:t>
            </a:r>
          </a:p>
          <a:p>
            <a:pPr marL="533400" indent="-533400">
              <a:buFontTx/>
              <a:buAutoNum type="arabicPeriod"/>
            </a:pPr>
            <a:r>
              <a:rPr lang="en-US" altLang="en-US" dirty="0">
                <a:solidFill>
                  <a:srgbClr val="FF0000"/>
                </a:solidFill>
              </a:rPr>
              <a:t>            if item at </a:t>
            </a:r>
            <a:r>
              <a:rPr lang="en-US" altLang="en-US" b="1" dirty="0">
                <a:solidFill>
                  <a:srgbClr val="FF0000"/>
                </a:solidFill>
              </a:rPr>
              <a:t>j</a:t>
            </a:r>
            <a:r>
              <a:rPr lang="en-US" altLang="en-US" dirty="0">
                <a:solidFill>
                  <a:srgbClr val="FF0000"/>
                </a:solidFill>
              </a:rPr>
              <a:t> &lt; item at </a:t>
            </a:r>
            <a:r>
              <a:rPr lang="en-US" altLang="en-US" b="1" dirty="0" err="1">
                <a:solidFill>
                  <a:srgbClr val="FF0000"/>
                </a:solidFill>
              </a:rPr>
              <a:t>min_pos</a:t>
            </a:r>
            <a:endParaRPr lang="en-US" altLang="en-US" dirty="0">
              <a:solidFill>
                <a:srgbClr val="FF0000"/>
              </a:solidFill>
            </a:endParaRPr>
          </a:p>
          <a:p>
            <a:pPr marL="533400" indent="-533400">
              <a:buFontTx/>
              <a:buAutoNum type="arabicPeriod"/>
            </a:pPr>
            <a:r>
              <a:rPr lang="en-US" altLang="en-US" dirty="0">
                <a:solidFill>
                  <a:srgbClr val="FF0000"/>
                </a:solidFill>
              </a:rPr>
              <a:t>                  set </a:t>
            </a:r>
            <a:r>
              <a:rPr lang="en-US" altLang="en-US" b="1" dirty="0" err="1">
                <a:solidFill>
                  <a:srgbClr val="FF0000"/>
                </a:solidFill>
              </a:rPr>
              <a:t>min_pos</a:t>
            </a:r>
            <a:r>
              <a:rPr lang="en-US" altLang="en-US" dirty="0">
                <a:solidFill>
                  <a:srgbClr val="FF0000"/>
                </a:solidFill>
              </a:rPr>
              <a:t> to </a:t>
            </a:r>
            <a:r>
              <a:rPr lang="en-US" altLang="en-US" b="1" dirty="0">
                <a:solidFill>
                  <a:srgbClr val="FF0000"/>
                </a:solidFill>
              </a:rPr>
              <a:t>j</a:t>
            </a:r>
            <a:endParaRPr lang="en-US" altLang="en-US" dirty="0">
              <a:solidFill>
                <a:srgbClr val="FF0000"/>
              </a:solidFill>
            </a:endParaRPr>
          </a:p>
          <a:p>
            <a:pPr marL="533400" indent="-533400">
              <a:buFontTx/>
              <a:buAutoNum type="arabicPeriod"/>
            </a:pPr>
            <a:r>
              <a:rPr lang="en-US" altLang="en-US" dirty="0">
                <a:solidFill>
                  <a:srgbClr val="FF0000"/>
                </a:solidFill>
              </a:rPr>
              <a:t>      Exchange item at </a:t>
            </a:r>
            <a:r>
              <a:rPr lang="en-US" altLang="en-US" b="1" dirty="0" err="1">
                <a:solidFill>
                  <a:srgbClr val="FF0000"/>
                </a:solidFill>
              </a:rPr>
              <a:t>min_pos</a:t>
            </a:r>
            <a:r>
              <a:rPr lang="en-US" altLang="en-US" dirty="0">
                <a:solidFill>
                  <a:srgbClr val="FF0000"/>
                </a:solidFill>
              </a:rPr>
              <a:t> with one at </a:t>
            </a:r>
            <a:r>
              <a:rPr lang="en-US" altLang="en-US" b="1" dirty="0" err="1">
                <a:solidFill>
                  <a:srgbClr val="FF0000"/>
                </a:solidFill>
              </a:rPr>
              <a:t>i</a:t>
            </a:r>
            <a:endParaRPr lang="en-US" altLang="en-US" dirty="0">
              <a:solidFill>
                <a:srgbClr val="FF0000"/>
              </a:solidFill>
            </a:endParaRPr>
          </a:p>
          <a:p>
            <a:pPr marL="533400" indent="-533400">
              <a:buFontTx/>
              <a:buAutoNum type="arabicPeriod"/>
            </a:pPr>
            <a:endParaRPr lang="en-US" altLang="en-US" dirty="0"/>
          </a:p>
        </p:txBody>
      </p:sp>
      <p:sp>
        <p:nvSpPr>
          <p:cNvPr id="122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4DE26A84-6C3C-4B94-BAAA-E83B3FF09F74}" type="slidenum">
              <a:rPr lang="en-US" altLang="en-US" smtClean="0">
                <a:solidFill>
                  <a:schemeClr val="tx1"/>
                </a:solidFill>
                <a:latin typeface="Arial" panose="020B0604020202020204" pitchFamily="34" charset="0"/>
              </a:rPr>
              <a:pPr>
                <a:spcBef>
                  <a:spcPct val="0"/>
                </a:spcBef>
                <a:buClrTx/>
                <a:buSzTx/>
                <a:buFontTx/>
                <a:buNone/>
              </a:pPr>
              <a:t>4</a:t>
            </a:fld>
            <a:endParaRPr lang="en-US"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1980907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9790B-D86F-4877-8ACC-C0E4C781775A}"/>
              </a:ext>
            </a:extLst>
          </p:cNvPr>
          <p:cNvSpPr>
            <a:spLocks noGrp="1"/>
          </p:cNvSpPr>
          <p:nvPr>
            <p:ph type="title"/>
          </p:nvPr>
        </p:nvSpPr>
        <p:spPr>
          <a:xfrm>
            <a:off x="1143000" y="609600"/>
            <a:ext cx="9875520" cy="962642"/>
          </a:xfrm>
        </p:spPr>
        <p:txBody>
          <a:bodyPr/>
          <a:lstStyle/>
          <a:p>
            <a:r>
              <a:rPr lang="en-US" dirty="0"/>
              <a:t>Some videos to illustrate Selection Sort:</a:t>
            </a:r>
          </a:p>
        </p:txBody>
      </p:sp>
      <p:sp>
        <p:nvSpPr>
          <p:cNvPr id="3" name="Content Placeholder 2">
            <a:extLst>
              <a:ext uri="{FF2B5EF4-FFF2-40B4-BE49-F238E27FC236}">
                <a16:creationId xmlns:a16="http://schemas.microsoft.com/office/drawing/2014/main" id="{E2DC46D8-5D10-4097-B693-19D34F38295C}"/>
              </a:ext>
            </a:extLst>
          </p:cNvPr>
          <p:cNvSpPr>
            <a:spLocks noGrp="1"/>
          </p:cNvSpPr>
          <p:nvPr>
            <p:ph idx="1"/>
          </p:nvPr>
        </p:nvSpPr>
        <p:spPr>
          <a:xfrm>
            <a:off x="1143000" y="1486722"/>
            <a:ext cx="9872871" cy="4609278"/>
          </a:xfrm>
        </p:spPr>
        <p:txBody>
          <a:bodyPr/>
          <a:lstStyle/>
          <a:p>
            <a:r>
              <a:rPr lang="en-US" dirty="0">
                <a:hlinkClick r:id="rId2"/>
              </a:rPr>
              <a:t>https://www.youtube.com/watch?v=tkiOek8BHo4</a:t>
            </a:r>
          </a:p>
          <a:p>
            <a:r>
              <a:rPr lang="en-US" dirty="0">
                <a:hlinkClick r:id="rId2"/>
              </a:rPr>
              <a:t>https://www.reddit.com/r/programming/comments/e5md13/selection_sort_visualization/</a:t>
            </a:r>
            <a:endParaRPr lang="en-US" dirty="0"/>
          </a:p>
          <a:p>
            <a:r>
              <a:rPr lang="en-US" dirty="0">
                <a:hlinkClick r:id="rId3"/>
              </a:rPr>
              <a:t>https://www.youtube.com/watch?v=ympYowjTEYs</a:t>
            </a:r>
            <a:endParaRPr lang="en-US" dirty="0"/>
          </a:p>
          <a:p>
            <a:pPr marL="45720" indent="0">
              <a:buNone/>
            </a:pPr>
            <a:r>
              <a:rPr lang="en-US" dirty="0"/>
              <a:t>And, of course, my favorite…</a:t>
            </a:r>
          </a:p>
          <a:p>
            <a:r>
              <a:rPr lang="en-US" dirty="0">
                <a:hlinkClick r:id="rId4"/>
              </a:rPr>
              <a:t>https://www.youtube.com/watch?v=Ns4TPTC8whw</a:t>
            </a:r>
            <a:endParaRPr lang="en-US" dirty="0"/>
          </a:p>
          <a:p>
            <a:endParaRPr lang="en-US" dirty="0"/>
          </a:p>
          <a:p>
            <a:endParaRPr lang="en-US" dirty="0"/>
          </a:p>
        </p:txBody>
      </p:sp>
    </p:spTree>
    <p:extLst>
      <p:ext uri="{BB962C8B-B14F-4D97-AF65-F5344CB8AC3E}">
        <p14:creationId xmlns:p14="http://schemas.microsoft.com/office/powerpoint/2010/main" val="3179571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1034B51-D3B1-4C80-B6BF-4A9281E643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46D4FE0-7045-4906-93F9-64A13E3319CD}"/>
              </a:ext>
            </a:extLst>
          </p:cNvPr>
          <p:cNvSpPr>
            <a:spLocks noGrp="1"/>
          </p:cNvSpPr>
          <p:nvPr>
            <p:ph type="title"/>
          </p:nvPr>
        </p:nvSpPr>
        <p:spPr>
          <a:xfrm>
            <a:off x="4441783" y="609600"/>
            <a:ext cx="6693061" cy="1356360"/>
          </a:xfrm>
        </p:spPr>
        <p:txBody>
          <a:bodyPr>
            <a:normAutofit/>
          </a:bodyPr>
          <a:lstStyle/>
          <a:p>
            <a:r>
              <a:rPr lang="en-US">
                <a:solidFill>
                  <a:srgbClr val="FFFFFF"/>
                </a:solidFill>
              </a:rPr>
              <a:t>Run Time Analysis:</a:t>
            </a:r>
          </a:p>
        </p:txBody>
      </p:sp>
      <p:pic>
        <p:nvPicPr>
          <p:cNvPr id="5" name="Picture 4" descr="A baby posing for the camera&#10;&#10;Description automatically generated">
            <a:extLst>
              <a:ext uri="{FF2B5EF4-FFF2-40B4-BE49-F238E27FC236}">
                <a16:creationId xmlns:a16="http://schemas.microsoft.com/office/drawing/2014/main" id="{99B3F7ED-FB9B-4A0D-90EF-2B9D78DCBFD0}"/>
              </a:ext>
            </a:extLst>
          </p:cNvPr>
          <p:cNvPicPr>
            <a:picLocks noChangeAspect="1"/>
          </p:cNvPicPr>
          <p:nvPr/>
        </p:nvPicPr>
        <p:blipFill rotWithShape="1">
          <a:blip r:embed="rId2">
            <a:extLst>
              <a:ext uri="{28A0092B-C50C-407E-A947-70E740481C1C}">
                <a14:useLocalDpi xmlns:a14="http://schemas.microsoft.com/office/drawing/2010/main" val="0"/>
              </a:ext>
            </a:extLst>
          </a:blip>
          <a:srcRect l="19744" r="23078" b="1"/>
          <a:stretch/>
        </p:blipFill>
        <p:spPr>
          <a:xfrm>
            <a:off x="232861" y="243840"/>
            <a:ext cx="3646837" cy="6377939"/>
          </a:xfrm>
          <a:prstGeom prst="rect">
            <a:avLst/>
          </a:prstGeom>
        </p:spPr>
      </p:pic>
      <p:sp>
        <p:nvSpPr>
          <p:cNvPr id="3" name="Content Placeholder 2">
            <a:extLst>
              <a:ext uri="{FF2B5EF4-FFF2-40B4-BE49-F238E27FC236}">
                <a16:creationId xmlns:a16="http://schemas.microsoft.com/office/drawing/2014/main" id="{E04FF72F-593F-49FE-9374-90A6BC01DEEA}"/>
              </a:ext>
            </a:extLst>
          </p:cNvPr>
          <p:cNvSpPr>
            <a:spLocks noGrp="1"/>
          </p:cNvSpPr>
          <p:nvPr>
            <p:ph idx="1"/>
          </p:nvPr>
        </p:nvSpPr>
        <p:spPr>
          <a:xfrm>
            <a:off x="4441783" y="2057400"/>
            <a:ext cx="6693061" cy="4038600"/>
          </a:xfrm>
        </p:spPr>
        <p:txBody>
          <a:bodyPr>
            <a:normAutofit/>
          </a:bodyPr>
          <a:lstStyle/>
          <a:p>
            <a:pPr>
              <a:spcBef>
                <a:spcPts val="600"/>
              </a:spcBef>
              <a:spcAft>
                <a:spcPts val="600"/>
              </a:spcAft>
              <a:buFont typeface="Wingdings" panose="05000000000000000000" pitchFamily="2" charset="2"/>
              <a:buChar char="q"/>
            </a:pPr>
            <a:r>
              <a:rPr lang="en-US" dirty="0">
                <a:solidFill>
                  <a:srgbClr val="FFFFFF"/>
                </a:solidFill>
              </a:rPr>
              <a:t>To get 1 number into place, you must go through all the numbers in the list </a:t>
            </a:r>
          </a:p>
          <a:p>
            <a:pPr lvl="1">
              <a:spcBef>
                <a:spcPts val="600"/>
              </a:spcBef>
              <a:spcAft>
                <a:spcPts val="600"/>
              </a:spcAft>
              <a:buFont typeface="Wingdings" panose="05000000000000000000" pitchFamily="2" charset="2"/>
              <a:buChar char="q"/>
            </a:pPr>
            <a:r>
              <a:rPr lang="en-US" dirty="0">
                <a:solidFill>
                  <a:srgbClr val="FFFFFF"/>
                </a:solidFill>
              </a:rPr>
              <a:t>(which is a count of n if there are n numbers in the list)</a:t>
            </a:r>
          </a:p>
          <a:p>
            <a:pPr>
              <a:spcBef>
                <a:spcPts val="600"/>
              </a:spcBef>
              <a:spcAft>
                <a:spcPts val="600"/>
              </a:spcAft>
              <a:buFont typeface="Wingdings" panose="05000000000000000000" pitchFamily="2" charset="2"/>
              <a:buChar char="q"/>
            </a:pPr>
            <a:r>
              <a:rPr lang="en-US" dirty="0">
                <a:solidFill>
                  <a:srgbClr val="FFFFFF"/>
                </a:solidFill>
              </a:rPr>
              <a:t>You must get every number in place (all n numbers)</a:t>
            </a:r>
          </a:p>
          <a:p>
            <a:pPr lvl="1">
              <a:spcBef>
                <a:spcPts val="600"/>
              </a:spcBef>
              <a:spcAft>
                <a:spcPts val="600"/>
              </a:spcAft>
              <a:buFont typeface="Wingdings" panose="05000000000000000000" pitchFamily="2" charset="2"/>
              <a:buChar char="q"/>
            </a:pPr>
            <a:r>
              <a:rPr lang="en-US" dirty="0">
                <a:solidFill>
                  <a:srgbClr val="FFFFFF"/>
                </a:solidFill>
              </a:rPr>
              <a:t>So, for all n numbers you must do n comparisons </a:t>
            </a:r>
          </a:p>
          <a:p>
            <a:pPr lvl="1">
              <a:spcBef>
                <a:spcPts val="600"/>
              </a:spcBef>
              <a:spcAft>
                <a:spcPts val="600"/>
              </a:spcAft>
              <a:buFont typeface="Wingdings" panose="05000000000000000000" pitchFamily="2" charset="2"/>
              <a:buChar char="q"/>
            </a:pPr>
            <a:r>
              <a:rPr lang="en-US" dirty="0">
                <a:solidFill>
                  <a:srgbClr val="FFFFFF"/>
                </a:solidFill>
              </a:rPr>
              <a:t>This is </a:t>
            </a:r>
            <a:r>
              <a:rPr lang="en-US" b="1" dirty="0">
                <a:solidFill>
                  <a:srgbClr val="FFC000"/>
                </a:solidFill>
              </a:rPr>
              <a:t>n</a:t>
            </a:r>
            <a:r>
              <a:rPr lang="en-US" b="1" baseline="30000" dirty="0">
                <a:solidFill>
                  <a:srgbClr val="FFC000"/>
                </a:solidFill>
              </a:rPr>
              <a:t>2  </a:t>
            </a:r>
            <a:r>
              <a:rPr lang="en-US" dirty="0">
                <a:solidFill>
                  <a:schemeClr val="bg1"/>
                </a:solidFill>
              </a:rPr>
              <a:t>(</a:t>
            </a:r>
            <a:r>
              <a:rPr lang="en-US" dirty="0" err="1">
                <a:solidFill>
                  <a:schemeClr val="bg1"/>
                </a:solidFill>
              </a:rPr>
              <a:t>bleck</a:t>
            </a:r>
            <a:r>
              <a:rPr lang="en-US" dirty="0">
                <a:solidFill>
                  <a:schemeClr val="bg1"/>
                </a:solidFill>
              </a:rPr>
              <a:t>, ugh!)</a:t>
            </a:r>
          </a:p>
          <a:p>
            <a:pPr lvl="1">
              <a:spcBef>
                <a:spcPts val="600"/>
              </a:spcBef>
              <a:spcAft>
                <a:spcPts val="600"/>
              </a:spcAft>
              <a:buFont typeface="Wingdings" panose="05000000000000000000" pitchFamily="2" charset="2"/>
              <a:buChar char="q"/>
            </a:pPr>
            <a:r>
              <a:rPr lang="en-US" dirty="0">
                <a:solidFill>
                  <a:schemeClr val="bg1"/>
                </a:solidFill>
              </a:rPr>
              <a:t>That is not a great running time!</a:t>
            </a:r>
          </a:p>
          <a:p>
            <a:pPr lvl="1">
              <a:spcBef>
                <a:spcPts val="600"/>
              </a:spcBef>
              <a:spcAft>
                <a:spcPts val="600"/>
              </a:spcAft>
              <a:buFont typeface="Wingdings" panose="05000000000000000000" pitchFamily="2" charset="2"/>
              <a:buChar char="q"/>
            </a:pPr>
            <a:endParaRPr lang="en-US" dirty="0">
              <a:solidFill>
                <a:schemeClr val="bg1"/>
              </a:solidFill>
            </a:endParaRPr>
          </a:p>
          <a:p>
            <a:pPr lvl="1">
              <a:spcBef>
                <a:spcPts val="600"/>
              </a:spcBef>
              <a:spcAft>
                <a:spcPts val="600"/>
              </a:spcAft>
              <a:buFont typeface="Wingdings" panose="05000000000000000000" pitchFamily="2" charset="2"/>
              <a:buChar char="q"/>
            </a:pPr>
            <a:r>
              <a:rPr lang="en-US" dirty="0">
                <a:solidFill>
                  <a:schemeClr val="bg1"/>
                </a:solidFill>
              </a:rPr>
              <a:t>RUN TIME: O(n</a:t>
            </a:r>
            <a:r>
              <a:rPr lang="en-US" baseline="30000" dirty="0">
                <a:solidFill>
                  <a:schemeClr val="bg1"/>
                </a:solidFill>
              </a:rPr>
              <a:t>2</a:t>
            </a:r>
            <a:r>
              <a:rPr lang="en-US" dirty="0">
                <a:solidFill>
                  <a:schemeClr val="bg1"/>
                </a:solidFill>
              </a:rPr>
              <a:t>)!</a:t>
            </a:r>
          </a:p>
          <a:p>
            <a:pPr lvl="1"/>
            <a:endParaRPr lang="en-US" dirty="0">
              <a:solidFill>
                <a:schemeClr val="bg1"/>
              </a:solidFill>
            </a:endParaRPr>
          </a:p>
          <a:p>
            <a:pPr marL="274320" lvl="1" indent="0">
              <a:buNone/>
            </a:pPr>
            <a:endParaRPr lang="en-US" dirty="0">
              <a:solidFill>
                <a:schemeClr val="bg1"/>
              </a:solidFill>
            </a:endParaRPr>
          </a:p>
        </p:txBody>
      </p:sp>
      <p:sp>
        <p:nvSpPr>
          <p:cNvPr id="12" name="Rectangle 11">
            <a:extLst>
              <a:ext uri="{FF2B5EF4-FFF2-40B4-BE49-F238E27FC236}">
                <a16:creationId xmlns:a16="http://schemas.microsoft.com/office/drawing/2014/main" id="{5FB82C82-5CD1-4F5F-9401-9B1BAE32C7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00" y="243840"/>
            <a:ext cx="11724640" cy="6377939"/>
          </a:xfrm>
          <a:prstGeom prst="rect">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81230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676A1-A83B-4544-9C99-CD7A3F1C607A}"/>
              </a:ext>
            </a:extLst>
          </p:cNvPr>
          <p:cNvSpPr>
            <a:spLocks noGrp="1"/>
          </p:cNvSpPr>
          <p:nvPr>
            <p:ph type="title"/>
          </p:nvPr>
        </p:nvSpPr>
        <p:spPr>
          <a:xfrm>
            <a:off x="577851" y="40365"/>
            <a:ext cx="5649328" cy="1443269"/>
          </a:xfrm>
        </p:spPr>
        <p:txBody>
          <a:bodyPr>
            <a:normAutofit/>
          </a:bodyPr>
          <a:lstStyle/>
          <a:p>
            <a:r>
              <a:rPr lang="en-US" sz="4000" dirty="0"/>
              <a:t>Different Data?</a:t>
            </a:r>
          </a:p>
        </p:txBody>
      </p:sp>
      <p:sp>
        <p:nvSpPr>
          <p:cNvPr id="3" name="Content Placeholder 2">
            <a:extLst>
              <a:ext uri="{FF2B5EF4-FFF2-40B4-BE49-F238E27FC236}">
                <a16:creationId xmlns:a16="http://schemas.microsoft.com/office/drawing/2014/main" id="{7DFA1D3B-20D0-4839-A036-E5F552410BF8}"/>
              </a:ext>
            </a:extLst>
          </p:cNvPr>
          <p:cNvSpPr>
            <a:spLocks noGrp="1"/>
          </p:cNvSpPr>
          <p:nvPr>
            <p:ph idx="1"/>
          </p:nvPr>
        </p:nvSpPr>
        <p:spPr>
          <a:xfrm>
            <a:off x="577851" y="1123949"/>
            <a:ext cx="6718300" cy="3403601"/>
          </a:xfrm>
        </p:spPr>
        <p:txBody>
          <a:bodyPr>
            <a:normAutofit fontScale="92500" lnSpcReduction="10000"/>
          </a:bodyPr>
          <a:lstStyle/>
          <a:p>
            <a:r>
              <a:rPr lang="en-US" sz="1800" dirty="0"/>
              <a:t>What if the data is </a:t>
            </a:r>
            <a:r>
              <a:rPr lang="en-US" sz="1800" b="1" dirty="0">
                <a:solidFill>
                  <a:schemeClr val="accent1">
                    <a:lumMod val="50000"/>
                  </a:schemeClr>
                </a:solidFill>
              </a:rPr>
              <a:t>already in order</a:t>
            </a:r>
            <a:r>
              <a:rPr lang="en-US" sz="1800" dirty="0"/>
              <a:t>?</a:t>
            </a:r>
          </a:p>
          <a:p>
            <a:pPr lvl="1">
              <a:spcAft>
                <a:spcPts val="900"/>
              </a:spcAft>
            </a:pPr>
            <a:r>
              <a:rPr lang="en-US" sz="1800" dirty="0"/>
              <a:t>Doesn’t matter.  </a:t>
            </a:r>
          </a:p>
          <a:p>
            <a:pPr lvl="2">
              <a:spcAft>
                <a:spcPts val="900"/>
              </a:spcAft>
            </a:pPr>
            <a:r>
              <a:rPr lang="en-US" sz="1600" dirty="0"/>
              <a:t>The algorithm doesn’t differ in any way when it is sorting a list that is already sorted </a:t>
            </a:r>
          </a:p>
          <a:p>
            <a:pPr lvl="2">
              <a:spcAft>
                <a:spcPts val="900"/>
              </a:spcAft>
            </a:pPr>
            <a:r>
              <a:rPr lang="en-US" sz="1600" dirty="0"/>
              <a:t>It will always go through the entire array looking for the next smallest value</a:t>
            </a:r>
          </a:p>
          <a:p>
            <a:pPr lvl="2">
              <a:spcAft>
                <a:spcPts val="900"/>
              </a:spcAft>
            </a:pPr>
            <a:r>
              <a:rPr lang="en-US" dirty="0"/>
              <a:t>(because it has no way of knowing whether the smallest number might be lurking at the very end, after all the other numbers that just so happen to be in order – it might be the only value out of place!)</a:t>
            </a:r>
          </a:p>
          <a:p>
            <a:pPr lvl="1">
              <a:spcAft>
                <a:spcPts val="900"/>
              </a:spcAft>
            </a:pPr>
            <a:r>
              <a:rPr lang="en-US" sz="1800" dirty="0"/>
              <a:t>So for already sorted data, the run time is still (klcvp-0d0b n-</a:t>
            </a:r>
            <a:r>
              <a:rPr lang="en-US" sz="1800" dirty="0" err="1"/>
              <a:t>okj</a:t>
            </a:r>
            <a:r>
              <a:rPr lang="en-US" sz="1800" dirty="0"/>
              <a:t> &lt;- Kitten typed that) </a:t>
            </a:r>
            <a:r>
              <a:rPr lang="en-US" sz="1800" b="1" dirty="0">
                <a:solidFill>
                  <a:srgbClr val="FF0000"/>
                </a:solidFill>
              </a:rPr>
              <a:t>O(n</a:t>
            </a:r>
            <a:r>
              <a:rPr lang="en-US" sz="1800" b="1" baseline="30000" dirty="0">
                <a:solidFill>
                  <a:srgbClr val="FF0000"/>
                </a:solidFill>
              </a:rPr>
              <a:t>2</a:t>
            </a:r>
            <a:r>
              <a:rPr lang="en-US" sz="1800" b="1" dirty="0">
                <a:solidFill>
                  <a:srgbClr val="FF0000"/>
                </a:solidFill>
              </a:rPr>
              <a:t>)</a:t>
            </a:r>
          </a:p>
          <a:p>
            <a:endParaRPr lang="en-US" sz="1800" dirty="0"/>
          </a:p>
        </p:txBody>
      </p:sp>
      <p:pic>
        <p:nvPicPr>
          <p:cNvPr id="5" name="Picture 4" descr="A picture containing graphical user interface&#10;&#10;Description automatically generated">
            <a:extLst>
              <a:ext uri="{FF2B5EF4-FFF2-40B4-BE49-F238E27FC236}">
                <a16:creationId xmlns:a16="http://schemas.microsoft.com/office/drawing/2014/main" id="{F12E52B8-F049-43C2-AE69-5D28A15DCFD4}"/>
              </a:ext>
            </a:extLst>
          </p:cNvPr>
          <p:cNvPicPr>
            <a:picLocks noChangeAspect="1"/>
          </p:cNvPicPr>
          <p:nvPr/>
        </p:nvPicPr>
        <p:blipFill rotWithShape="1">
          <a:blip r:embed="rId2">
            <a:extLst>
              <a:ext uri="{28A0092B-C50C-407E-A947-70E740481C1C}">
                <a14:useLocalDpi xmlns:a14="http://schemas.microsoft.com/office/drawing/2010/main" val="0"/>
              </a:ext>
            </a:extLst>
          </a:blip>
          <a:srcRect r="2" b="5234"/>
          <a:stretch/>
        </p:blipFill>
        <p:spPr>
          <a:xfrm>
            <a:off x="7424419" y="1123949"/>
            <a:ext cx="3624581" cy="3434940"/>
          </a:xfrm>
          <a:prstGeom prst="rect">
            <a:avLst/>
          </a:prstGeom>
        </p:spPr>
      </p:pic>
      <p:sp>
        <p:nvSpPr>
          <p:cNvPr id="6" name="Content Placeholder 2">
            <a:extLst>
              <a:ext uri="{FF2B5EF4-FFF2-40B4-BE49-F238E27FC236}">
                <a16:creationId xmlns:a16="http://schemas.microsoft.com/office/drawing/2014/main" id="{6F7CC7EB-0833-4EA9-8EDE-B18E6AE8ECBA}"/>
              </a:ext>
            </a:extLst>
          </p:cNvPr>
          <p:cNvSpPr txBox="1">
            <a:spLocks/>
          </p:cNvSpPr>
          <p:nvPr/>
        </p:nvSpPr>
        <p:spPr>
          <a:xfrm>
            <a:off x="577851" y="4527550"/>
            <a:ext cx="10426699" cy="1806574"/>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r>
              <a:rPr lang="en-US" sz="1800" dirty="0"/>
              <a:t>What if the data is in </a:t>
            </a:r>
            <a:r>
              <a:rPr lang="en-US" sz="1800" b="1" dirty="0">
                <a:solidFill>
                  <a:schemeClr val="accent1">
                    <a:lumMod val="50000"/>
                  </a:schemeClr>
                </a:solidFill>
              </a:rPr>
              <a:t>reverse order</a:t>
            </a:r>
            <a:r>
              <a:rPr lang="en-US" sz="1800" dirty="0"/>
              <a:t>?</a:t>
            </a:r>
          </a:p>
          <a:p>
            <a:pPr lvl="1"/>
            <a:r>
              <a:rPr lang="en-US" sz="1800" dirty="0"/>
              <a:t>Same thing – the algorithm works exactly the same, whether the data is already in order, whether it is in reverse order, whether it’s random, or anything else!</a:t>
            </a:r>
          </a:p>
          <a:p>
            <a:pPr lvl="2"/>
            <a:r>
              <a:rPr lang="en-US" dirty="0"/>
              <a:t>Always works in </a:t>
            </a:r>
            <a:r>
              <a:rPr lang="en-US" b="1" dirty="0">
                <a:solidFill>
                  <a:srgbClr val="FF0000"/>
                </a:solidFill>
              </a:rPr>
              <a:t>O(n</a:t>
            </a:r>
            <a:r>
              <a:rPr lang="en-US" b="1" baseline="30000" dirty="0">
                <a:solidFill>
                  <a:srgbClr val="FF0000"/>
                </a:solidFill>
              </a:rPr>
              <a:t>2</a:t>
            </a:r>
            <a:r>
              <a:rPr lang="en-US" b="1" dirty="0">
                <a:solidFill>
                  <a:srgbClr val="FF0000"/>
                </a:solidFill>
              </a:rPr>
              <a:t>)</a:t>
            </a:r>
          </a:p>
          <a:p>
            <a:r>
              <a:rPr lang="en-US" sz="1800" i="1" dirty="0"/>
              <a:t>At least it’s consistent…</a:t>
            </a:r>
          </a:p>
        </p:txBody>
      </p:sp>
    </p:spTree>
    <p:extLst>
      <p:ext uri="{BB962C8B-B14F-4D97-AF65-F5344CB8AC3E}">
        <p14:creationId xmlns:p14="http://schemas.microsoft.com/office/powerpoint/2010/main" val="3263466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alendar&#10;&#10;Description automatically generated">
            <a:extLst>
              <a:ext uri="{FF2B5EF4-FFF2-40B4-BE49-F238E27FC236}">
                <a16:creationId xmlns:a16="http://schemas.microsoft.com/office/drawing/2014/main" id="{4B8E6ACA-BB99-402E-A1B8-01C87C950B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0" y="990600"/>
            <a:ext cx="2457450" cy="3276600"/>
          </a:xfrm>
          <a:prstGeom prst="rect">
            <a:avLst/>
          </a:prstGeom>
        </p:spPr>
      </p:pic>
      <p:sp>
        <p:nvSpPr>
          <p:cNvPr id="2" name="Title 1">
            <a:extLst>
              <a:ext uri="{FF2B5EF4-FFF2-40B4-BE49-F238E27FC236}">
                <a16:creationId xmlns:a16="http://schemas.microsoft.com/office/drawing/2014/main" id="{BFFA90FE-9544-4B25-916C-C58F298E85A4}"/>
              </a:ext>
            </a:extLst>
          </p:cNvPr>
          <p:cNvSpPr>
            <a:spLocks noGrp="1"/>
          </p:cNvSpPr>
          <p:nvPr>
            <p:ph type="title"/>
          </p:nvPr>
        </p:nvSpPr>
        <p:spPr>
          <a:xfrm>
            <a:off x="654050" y="419100"/>
            <a:ext cx="9875520" cy="685800"/>
          </a:xfrm>
        </p:spPr>
        <p:txBody>
          <a:bodyPr>
            <a:normAutofit fontScale="90000"/>
          </a:bodyPr>
          <a:lstStyle/>
          <a:p>
            <a:r>
              <a:rPr lang="en-US" dirty="0"/>
              <a:t>Other factors:</a:t>
            </a:r>
          </a:p>
        </p:txBody>
      </p:sp>
      <p:sp>
        <p:nvSpPr>
          <p:cNvPr id="3" name="Content Placeholder 2">
            <a:extLst>
              <a:ext uri="{FF2B5EF4-FFF2-40B4-BE49-F238E27FC236}">
                <a16:creationId xmlns:a16="http://schemas.microsoft.com/office/drawing/2014/main" id="{09863A7E-BBBF-4637-B80E-95F74287C0E1}"/>
              </a:ext>
            </a:extLst>
          </p:cNvPr>
          <p:cNvSpPr>
            <a:spLocks noGrp="1"/>
          </p:cNvSpPr>
          <p:nvPr>
            <p:ph idx="1"/>
          </p:nvPr>
        </p:nvSpPr>
        <p:spPr>
          <a:xfrm>
            <a:off x="1257300" y="1130300"/>
            <a:ext cx="10528300" cy="3276600"/>
          </a:xfrm>
        </p:spPr>
        <p:txBody>
          <a:bodyPr>
            <a:normAutofit/>
          </a:bodyPr>
          <a:lstStyle/>
          <a:p>
            <a:r>
              <a:rPr lang="en-US" b="1" dirty="0">
                <a:solidFill>
                  <a:srgbClr val="C00000"/>
                </a:solidFill>
              </a:rPr>
              <a:t>Does it preserve stability?</a:t>
            </a:r>
          </a:p>
          <a:p>
            <a:pPr lvl="1"/>
            <a:r>
              <a:rPr lang="en-US" dirty="0"/>
              <a:t>Not necessarily…</a:t>
            </a:r>
          </a:p>
          <a:p>
            <a:pPr lvl="2"/>
            <a:r>
              <a:rPr lang="en-US" dirty="0"/>
              <a:t>Because you’re swapping, it’s possible that a value early on could get swapped to the end of the list</a:t>
            </a:r>
          </a:p>
          <a:p>
            <a:pPr lvl="2"/>
            <a:endParaRPr lang="en-US" dirty="0"/>
          </a:p>
          <a:p>
            <a:pPr lvl="2"/>
            <a:endParaRPr lang="en-US" dirty="0"/>
          </a:p>
          <a:p>
            <a:pPr lvl="2"/>
            <a:r>
              <a:rPr lang="en-US" dirty="0"/>
              <a:t>In the above list, after the first pass, the first 8 will be swapped with 1, so the second 8 could end up earlier in the list…</a:t>
            </a:r>
          </a:p>
          <a:p>
            <a:pPr lvl="2"/>
            <a:endParaRPr lang="en-US" dirty="0"/>
          </a:p>
          <a:p>
            <a:pPr lvl="2"/>
            <a:endParaRPr lang="en-US" dirty="0"/>
          </a:p>
          <a:p>
            <a:endParaRPr lang="en-US" dirty="0"/>
          </a:p>
          <a:p>
            <a:pPr lvl="2"/>
            <a:endParaRPr lang="en-US" dirty="0"/>
          </a:p>
        </p:txBody>
      </p:sp>
      <p:graphicFrame>
        <p:nvGraphicFramePr>
          <p:cNvPr id="4" name="Table 4">
            <a:extLst>
              <a:ext uri="{FF2B5EF4-FFF2-40B4-BE49-F238E27FC236}">
                <a16:creationId xmlns:a16="http://schemas.microsoft.com/office/drawing/2014/main" id="{DACDCB65-75CE-4DF3-A956-74B7AE1BFDC4}"/>
              </a:ext>
            </a:extLst>
          </p:cNvPr>
          <p:cNvGraphicFramePr>
            <a:graphicFrameLocks noGrp="1"/>
          </p:cNvGraphicFramePr>
          <p:nvPr>
            <p:extLst>
              <p:ext uri="{D42A27DB-BD31-4B8C-83A1-F6EECF244321}">
                <p14:modId xmlns:p14="http://schemas.microsoft.com/office/powerpoint/2010/main" val="784884197"/>
              </p:ext>
            </p:extLst>
          </p:nvPr>
        </p:nvGraphicFramePr>
        <p:xfrm>
          <a:off x="1657350" y="2315210"/>
          <a:ext cx="8127999" cy="370840"/>
        </p:xfrm>
        <a:graphic>
          <a:graphicData uri="http://schemas.openxmlformats.org/drawingml/2006/table">
            <a:tbl>
              <a:tblPr firstRow="1" bandRow="1">
                <a:tableStyleId>{5C22544A-7EE6-4342-B048-85BDC9FD1C3A}</a:tableStyleId>
              </a:tblPr>
              <a:tblGrid>
                <a:gridCol w="903111">
                  <a:extLst>
                    <a:ext uri="{9D8B030D-6E8A-4147-A177-3AD203B41FA5}">
                      <a16:colId xmlns:a16="http://schemas.microsoft.com/office/drawing/2014/main" val="369649917"/>
                    </a:ext>
                  </a:extLst>
                </a:gridCol>
                <a:gridCol w="903111">
                  <a:extLst>
                    <a:ext uri="{9D8B030D-6E8A-4147-A177-3AD203B41FA5}">
                      <a16:colId xmlns:a16="http://schemas.microsoft.com/office/drawing/2014/main" val="1269704700"/>
                    </a:ext>
                  </a:extLst>
                </a:gridCol>
                <a:gridCol w="903111">
                  <a:extLst>
                    <a:ext uri="{9D8B030D-6E8A-4147-A177-3AD203B41FA5}">
                      <a16:colId xmlns:a16="http://schemas.microsoft.com/office/drawing/2014/main" val="3846995335"/>
                    </a:ext>
                  </a:extLst>
                </a:gridCol>
                <a:gridCol w="903111">
                  <a:extLst>
                    <a:ext uri="{9D8B030D-6E8A-4147-A177-3AD203B41FA5}">
                      <a16:colId xmlns:a16="http://schemas.microsoft.com/office/drawing/2014/main" val="19202838"/>
                    </a:ext>
                  </a:extLst>
                </a:gridCol>
                <a:gridCol w="903111">
                  <a:extLst>
                    <a:ext uri="{9D8B030D-6E8A-4147-A177-3AD203B41FA5}">
                      <a16:colId xmlns:a16="http://schemas.microsoft.com/office/drawing/2014/main" val="3891204459"/>
                    </a:ext>
                  </a:extLst>
                </a:gridCol>
                <a:gridCol w="903111">
                  <a:extLst>
                    <a:ext uri="{9D8B030D-6E8A-4147-A177-3AD203B41FA5}">
                      <a16:colId xmlns:a16="http://schemas.microsoft.com/office/drawing/2014/main" val="2361009025"/>
                    </a:ext>
                  </a:extLst>
                </a:gridCol>
                <a:gridCol w="903111">
                  <a:extLst>
                    <a:ext uri="{9D8B030D-6E8A-4147-A177-3AD203B41FA5}">
                      <a16:colId xmlns:a16="http://schemas.microsoft.com/office/drawing/2014/main" val="1788063020"/>
                    </a:ext>
                  </a:extLst>
                </a:gridCol>
                <a:gridCol w="903111">
                  <a:extLst>
                    <a:ext uri="{9D8B030D-6E8A-4147-A177-3AD203B41FA5}">
                      <a16:colId xmlns:a16="http://schemas.microsoft.com/office/drawing/2014/main" val="1515405519"/>
                    </a:ext>
                  </a:extLst>
                </a:gridCol>
                <a:gridCol w="903111">
                  <a:extLst>
                    <a:ext uri="{9D8B030D-6E8A-4147-A177-3AD203B41FA5}">
                      <a16:colId xmlns:a16="http://schemas.microsoft.com/office/drawing/2014/main" val="4202663449"/>
                    </a:ext>
                  </a:extLst>
                </a:gridCol>
              </a:tblGrid>
              <a:tr h="370840">
                <a:tc>
                  <a:txBody>
                    <a:bodyPr/>
                    <a:lstStyle/>
                    <a:p>
                      <a:r>
                        <a:rPr lang="en-US" dirty="0">
                          <a:solidFill>
                            <a:srgbClr val="FFFF00"/>
                          </a:solidFill>
                        </a:rPr>
                        <a:t>8</a:t>
                      </a:r>
                    </a:p>
                  </a:txBody>
                  <a:tcPr/>
                </a:tc>
                <a:tc>
                  <a:txBody>
                    <a:bodyPr/>
                    <a:lstStyle/>
                    <a:p>
                      <a:r>
                        <a:rPr lang="en-US" dirty="0"/>
                        <a:t>4</a:t>
                      </a:r>
                    </a:p>
                  </a:txBody>
                  <a:tcPr/>
                </a:tc>
                <a:tc>
                  <a:txBody>
                    <a:bodyPr/>
                    <a:lstStyle/>
                    <a:p>
                      <a:r>
                        <a:rPr lang="en-US" dirty="0"/>
                        <a:t>7</a:t>
                      </a:r>
                    </a:p>
                  </a:txBody>
                  <a:tcPr/>
                </a:tc>
                <a:tc>
                  <a:txBody>
                    <a:bodyPr/>
                    <a:lstStyle/>
                    <a:p>
                      <a:r>
                        <a:rPr lang="en-US" dirty="0">
                          <a:solidFill>
                            <a:srgbClr val="7030A0"/>
                          </a:solidFill>
                        </a:rPr>
                        <a:t>8</a:t>
                      </a:r>
                    </a:p>
                  </a:txBody>
                  <a:tcPr/>
                </a:tc>
                <a:tc>
                  <a:txBody>
                    <a:bodyPr/>
                    <a:lstStyle/>
                    <a:p>
                      <a:r>
                        <a:rPr lang="en-US" dirty="0"/>
                        <a:t>2</a:t>
                      </a:r>
                    </a:p>
                  </a:txBody>
                  <a:tcPr/>
                </a:tc>
                <a:tc>
                  <a:txBody>
                    <a:bodyPr/>
                    <a:lstStyle/>
                    <a:p>
                      <a:r>
                        <a:rPr lang="en-US" dirty="0"/>
                        <a:t>9</a:t>
                      </a:r>
                    </a:p>
                  </a:txBody>
                  <a:tcPr/>
                </a:tc>
                <a:tc>
                  <a:txBody>
                    <a:bodyPr/>
                    <a:lstStyle/>
                    <a:p>
                      <a:r>
                        <a:rPr lang="en-US" dirty="0"/>
                        <a:t>6</a:t>
                      </a:r>
                    </a:p>
                  </a:txBody>
                  <a:tcPr/>
                </a:tc>
                <a:tc>
                  <a:txBody>
                    <a:bodyPr/>
                    <a:lstStyle/>
                    <a:p>
                      <a:r>
                        <a:rPr lang="en-US" dirty="0"/>
                        <a:t>5</a:t>
                      </a:r>
                    </a:p>
                  </a:txBody>
                  <a:tcPr/>
                </a:tc>
                <a:tc>
                  <a:txBody>
                    <a:bodyPr/>
                    <a:lstStyle/>
                    <a:p>
                      <a:r>
                        <a:rPr lang="en-US" dirty="0"/>
                        <a:t>1</a:t>
                      </a:r>
                    </a:p>
                  </a:txBody>
                  <a:tcPr/>
                </a:tc>
                <a:extLst>
                  <a:ext uri="{0D108BD9-81ED-4DB2-BD59-A6C34878D82A}">
                    <a16:rowId xmlns:a16="http://schemas.microsoft.com/office/drawing/2014/main" val="1363107425"/>
                  </a:ext>
                </a:extLst>
              </a:tr>
            </a:tbl>
          </a:graphicData>
        </a:graphic>
      </p:graphicFrame>
      <p:graphicFrame>
        <p:nvGraphicFramePr>
          <p:cNvPr id="6" name="Table 4">
            <a:extLst>
              <a:ext uri="{FF2B5EF4-FFF2-40B4-BE49-F238E27FC236}">
                <a16:creationId xmlns:a16="http://schemas.microsoft.com/office/drawing/2014/main" id="{525B4C88-AE52-450A-B48D-D381B07B8356}"/>
              </a:ext>
            </a:extLst>
          </p:cNvPr>
          <p:cNvGraphicFramePr>
            <a:graphicFrameLocks noGrp="1"/>
          </p:cNvGraphicFramePr>
          <p:nvPr>
            <p:extLst>
              <p:ext uri="{D42A27DB-BD31-4B8C-83A1-F6EECF244321}">
                <p14:modId xmlns:p14="http://schemas.microsoft.com/office/powerpoint/2010/main" val="2272446686"/>
              </p:ext>
            </p:extLst>
          </p:nvPr>
        </p:nvGraphicFramePr>
        <p:xfrm>
          <a:off x="1657349" y="3481070"/>
          <a:ext cx="8127999" cy="370840"/>
        </p:xfrm>
        <a:graphic>
          <a:graphicData uri="http://schemas.openxmlformats.org/drawingml/2006/table">
            <a:tbl>
              <a:tblPr firstRow="1" bandRow="1">
                <a:tableStyleId>{5C22544A-7EE6-4342-B048-85BDC9FD1C3A}</a:tableStyleId>
              </a:tblPr>
              <a:tblGrid>
                <a:gridCol w="903111">
                  <a:extLst>
                    <a:ext uri="{9D8B030D-6E8A-4147-A177-3AD203B41FA5}">
                      <a16:colId xmlns:a16="http://schemas.microsoft.com/office/drawing/2014/main" val="369649917"/>
                    </a:ext>
                  </a:extLst>
                </a:gridCol>
                <a:gridCol w="903111">
                  <a:extLst>
                    <a:ext uri="{9D8B030D-6E8A-4147-A177-3AD203B41FA5}">
                      <a16:colId xmlns:a16="http://schemas.microsoft.com/office/drawing/2014/main" val="1269704700"/>
                    </a:ext>
                  </a:extLst>
                </a:gridCol>
                <a:gridCol w="903111">
                  <a:extLst>
                    <a:ext uri="{9D8B030D-6E8A-4147-A177-3AD203B41FA5}">
                      <a16:colId xmlns:a16="http://schemas.microsoft.com/office/drawing/2014/main" val="3846995335"/>
                    </a:ext>
                  </a:extLst>
                </a:gridCol>
                <a:gridCol w="903111">
                  <a:extLst>
                    <a:ext uri="{9D8B030D-6E8A-4147-A177-3AD203B41FA5}">
                      <a16:colId xmlns:a16="http://schemas.microsoft.com/office/drawing/2014/main" val="19202838"/>
                    </a:ext>
                  </a:extLst>
                </a:gridCol>
                <a:gridCol w="903111">
                  <a:extLst>
                    <a:ext uri="{9D8B030D-6E8A-4147-A177-3AD203B41FA5}">
                      <a16:colId xmlns:a16="http://schemas.microsoft.com/office/drawing/2014/main" val="3891204459"/>
                    </a:ext>
                  </a:extLst>
                </a:gridCol>
                <a:gridCol w="903111">
                  <a:extLst>
                    <a:ext uri="{9D8B030D-6E8A-4147-A177-3AD203B41FA5}">
                      <a16:colId xmlns:a16="http://schemas.microsoft.com/office/drawing/2014/main" val="2361009025"/>
                    </a:ext>
                  </a:extLst>
                </a:gridCol>
                <a:gridCol w="903111">
                  <a:extLst>
                    <a:ext uri="{9D8B030D-6E8A-4147-A177-3AD203B41FA5}">
                      <a16:colId xmlns:a16="http://schemas.microsoft.com/office/drawing/2014/main" val="1788063020"/>
                    </a:ext>
                  </a:extLst>
                </a:gridCol>
                <a:gridCol w="903111">
                  <a:extLst>
                    <a:ext uri="{9D8B030D-6E8A-4147-A177-3AD203B41FA5}">
                      <a16:colId xmlns:a16="http://schemas.microsoft.com/office/drawing/2014/main" val="1515405519"/>
                    </a:ext>
                  </a:extLst>
                </a:gridCol>
                <a:gridCol w="903111">
                  <a:extLst>
                    <a:ext uri="{9D8B030D-6E8A-4147-A177-3AD203B41FA5}">
                      <a16:colId xmlns:a16="http://schemas.microsoft.com/office/drawing/2014/main" val="4202663449"/>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a:t>
                      </a:r>
                    </a:p>
                  </a:txBody>
                  <a:tcPr/>
                </a:tc>
                <a:tc>
                  <a:txBody>
                    <a:bodyPr/>
                    <a:lstStyle/>
                    <a:p>
                      <a:r>
                        <a:rPr lang="en-US" dirty="0"/>
                        <a:t>4</a:t>
                      </a:r>
                    </a:p>
                  </a:txBody>
                  <a:tcPr/>
                </a:tc>
                <a:tc>
                  <a:txBody>
                    <a:bodyPr/>
                    <a:lstStyle/>
                    <a:p>
                      <a:r>
                        <a:rPr lang="en-US" dirty="0"/>
                        <a:t>7</a:t>
                      </a:r>
                    </a:p>
                  </a:txBody>
                  <a:tcPr/>
                </a:tc>
                <a:tc>
                  <a:txBody>
                    <a:bodyPr/>
                    <a:lstStyle/>
                    <a:p>
                      <a:r>
                        <a:rPr lang="en-US" dirty="0">
                          <a:solidFill>
                            <a:srgbClr val="7030A0"/>
                          </a:solidFill>
                        </a:rPr>
                        <a:t>8</a:t>
                      </a:r>
                    </a:p>
                  </a:txBody>
                  <a:tcPr/>
                </a:tc>
                <a:tc>
                  <a:txBody>
                    <a:bodyPr/>
                    <a:lstStyle/>
                    <a:p>
                      <a:r>
                        <a:rPr lang="en-US" dirty="0"/>
                        <a:t>2</a:t>
                      </a:r>
                    </a:p>
                  </a:txBody>
                  <a:tcPr/>
                </a:tc>
                <a:tc>
                  <a:txBody>
                    <a:bodyPr/>
                    <a:lstStyle/>
                    <a:p>
                      <a:r>
                        <a:rPr lang="en-US" dirty="0"/>
                        <a:t>9</a:t>
                      </a:r>
                    </a:p>
                  </a:txBody>
                  <a:tcPr/>
                </a:tc>
                <a:tc>
                  <a:txBody>
                    <a:bodyPr/>
                    <a:lstStyle/>
                    <a:p>
                      <a:r>
                        <a:rPr lang="en-US" dirty="0"/>
                        <a:t>6</a:t>
                      </a:r>
                    </a:p>
                  </a:txBody>
                  <a:tcPr/>
                </a:tc>
                <a:tc>
                  <a:txBody>
                    <a:bodyPr/>
                    <a:lstStyle/>
                    <a:p>
                      <a:r>
                        <a:rPr lang="en-US" dirty="0"/>
                        <a:t>5</a:t>
                      </a:r>
                    </a:p>
                  </a:txBody>
                  <a:tcPr/>
                </a:tc>
                <a:tc>
                  <a:txBody>
                    <a:bodyPr/>
                    <a:lstStyle/>
                    <a:p>
                      <a:r>
                        <a:rPr lang="en-US" dirty="0">
                          <a:solidFill>
                            <a:srgbClr val="FFFF00"/>
                          </a:solidFill>
                        </a:rPr>
                        <a:t>8</a:t>
                      </a:r>
                    </a:p>
                  </a:txBody>
                  <a:tcPr/>
                </a:tc>
                <a:extLst>
                  <a:ext uri="{0D108BD9-81ED-4DB2-BD59-A6C34878D82A}">
                    <a16:rowId xmlns:a16="http://schemas.microsoft.com/office/drawing/2014/main" val="1363107425"/>
                  </a:ext>
                </a:extLst>
              </a:tr>
            </a:tbl>
          </a:graphicData>
        </a:graphic>
      </p:graphicFrame>
      <p:sp>
        <p:nvSpPr>
          <p:cNvPr id="9" name="Content Placeholder 2">
            <a:extLst>
              <a:ext uri="{FF2B5EF4-FFF2-40B4-BE49-F238E27FC236}">
                <a16:creationId xmlns:a16="http://schemas.microsoft.com/office/drawing/2014/main" id="{D45E6F77-45E2-4E9E-9CA9-68BFCF3AE682}"/>
              </a:ext>
            </a:extLst>
          </p:cNvPr>
          <p:cNvSpPr txBox="1">
            <a:spLocks/>
          </p:cNvSpPr>
          <p:nvPr/>
        </p:nvSpPr>
        <p:spPr>
          <a:xfrm>
            <a:off x="381000" y="4646930"/>
            <a:ext cx="11315700" cy="179197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r>
              <a:rPr lang="en-US" b="1" dirty="0">
                <a:solidFill>
                  <a:srgbClr val="C00000"/>
                </a:solidFill>
              </a:rPr>
              <a:t>Is it in-place?</a:t>
            </a:r>
          </a:p>
          <a:p>
            <a:pPr lvl="1"/>
            <a:r>
              <a:rPr lang="en-US" dirty="0"/>
              <a:t>Yes!</a:t>
            </a:r>
          </a:p>
          <a:p>
            <a:pPr lvl="1"/>
            <a:r>
              <a:rPr lang="en-US" dirty="0"/>
              <a:t>You just need to have a temporary place for the data when you are swapping values</a:t>
            </a:r>
          </a:p>
          <a:p>
            <a:pPr lvl="2"/>
            <a:r>
              <a:rPr lang="en-US" dirty="0"/>
              <a:t>Otherwise, </a:t>
            </a:r>
            <a:r>
              <a:rPr lang="en-US" b="1" i="1" dirty="0"/>
              <a:t>no extra memory is needed</a:t>
            </a:r>
          </a:p>
          <a:p>
            <a:pPr lvl="2"/>
            <a:r>
              <a:rPr lang="en-US" dirty="0"/>
              <a:t>In other words, you don’t have to take this whole array and copy it into a brand new array during sorting!</a:t>
            </a:r>
          </a:p>
          <a:p>
            <a:endParaRPr lang="en-US" b="1" dirty="0">
              <a:solidFill>
                <a:srgbClr val="C00000"/>
              </a:solidFill>
            </a:endParaRPr>
          </a:p>
          <a:p>
            <a:endParaRPr lang="en-US" dirty="0"/>
          </a:p>
          <a:p>
            <a:pPr lvl="2"/>
            <a:endParaRPr lang="en-US" dirty="0"/>
          </a:p>
        </p:txBody>
      </p:sp>
    </p:spTree>
    <p:extLst>
      <p:ext uri="{BB962C8B-B14F-4D97-AF65-F5344CB8AC3E}">
        <p14:creationId xmlns:p14="http://schemas.microsoft.com/office/powerpoint/2010/main" val="3159876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B5B67-E803-4D7F-AEFC-A84CF1AA66B3}"/>
              </a:ext>
            </a:extLst>
          </p:cNvPr>
          <p:cNvSpPr>
            <a:spLocks noGrp="1"/>
          </p:cNvSpPr>
          <p:nvPr>
            <p:ph type="title"/>
          </p:nvPr>
        </p:nvSpPr>
        <p:spPr>
          <a:xfrm>
            <a:off x="514728" y="429950"/>
            <a:ext cx="10503792" cy="1211125"/>
          </a:xfrm>
        </p:spPr>
        <p:txBody>
          <a:bodyPr/>
          <a:lstStyle/>
          <a:p>
            <a:r>
              <a:rPr lang="en-US" sz="4400" b="1" dirty="0" err="1">
                <a:latin typeface="Arial Narrow" panose="020B0606020202030204" pitchFamily="34" charset="0"/>
              </a:rPr>
              <a:t>SelectionSort</a:t>
            </a:r>
            <a:r>
              <a:rPr lang="en-US" b="1" dirty="0">
                <a:latin typeface="Arial Narrow" panose="020B0606020202030204" pitchFamily="34" charset="0"/>
              </a:rPr>
              <a:t> code:</a:t>
            </a:r>
            <a:endParaRPr lang="en-US" dirty="0"/>
          </a:p>
        </p:txBody>
      </p:sp>
      <p:sp>
        <p:nvSpPr>
          <p:cNvPr id="3" name="Content Placeholder 2">
            <a:extLst>
              <a:ext uri="{FF2B5EF4-FFF2-40B4-BE49-F238E27FC236}">
                <a16:creationId xmlns:a16="http://schemas.microsoft.com/office/drawing/2014/main" id="{F710A7F3-A088-4D44-A867-DE5C1ABA2D52}"/>
              </a:ext>
            </a:extLst>
          </p:cNvPr>
          <p:cNvSpPr>
            <a:spLocks noGrp="1"/>
          </p:cNvSpPr>
          <p:nvPr>
            <p:ph idx="1"/>
          </p:nvPr>
        </p:nvSpPr>
        <p:spPr>
          <a:xfrm>
            <a:off x="599508" y="1641075"/>
            <a:ext cx="10416364" cy="4786975"/>
          </a:xfrm>
        </p:spPr>
        <p:txBody>
          <a:bodyPr>
            <a:normAutofit fontScale="32500" lnSpcReduction="20000"/>
          </a:bodyPr>
          <a:lstStyle/>
          <a:p>
            <a:pPr marL="0" indent="0">
              <a:lnSpc>
                <a:spcPct val="110000"/>
              </a:lnSpc>
              <a:spcBef>
                <a:spcPts val="0"/>
              </a:spcBef>
              <a:buNone/>
            </a:pPr>
            <a:r>
              <a:rPr lang="en-US" sz="4500" dirty="0">
                <a:solidFill>
                  <a:srgbClr val="C00000"/>
                </a:solidFill>
              </a:rPr>
              <a:t>void </a:t>
            </a:r>
            <a:r>
              <a:rPr lang="en-US" sz="4500" dirty="0" err="1">
                <a:solidFill>
                  <a:srgbClr val="C00000"/>
                </a:solidFill>
              </a:rPr>
              <a:t>SelectionSort</a:t>
            </a:r>
            <a:r>
              <a:rPr lang="en-US" sz="4500" dirty="0">
                <a:solidFill>
                  <a:srgbClr val="C00000"/>
                </a:solidFill>
              </a:rPr>
              <a:t>(string </a:t>
            </a:r>
            <a:r>
              <a:rPr lang="en-US" sz="4500" dirty="0" err="1">
                <a:solidFill>
                  <a:srgbClr val="C00000"/>
                </a:solidFill>
              </a:rPr>
              <a:t>arr</a:t>
            </a:r>
            <a:r>
              <a:rPr lang="en-US" sz="4500" dirty="0">
                <a:solidFill>
                  <a:srgbClr val="C00000"/>
                </a:solidFill>
              </a:rPr>
              <a:t>[], int </a:t>
            </a:r>
            <a:r>
              <a:rPr lang="en-US" sz="4500" dirty="0" err="1">
                <a:solidFill>
                  <a:srgbClr val="C00000"/>
                </a:solidFill>
              </a:rPr>
              <a:t>len</a:t>
            </a:r>
            <a:r>
              <a:rPr lang="en-US" sz="4500" dirty="0">
                <a:solidFill>
                  <a:srgbClr val="C00000"/>
                </a:solidFill>
              </a:rPr>
              <a:t>) {</a:t>
            </a:r>
          </a:p>
          <a:p>
            <a:pPr marL="400050" lvl="1" indent="0">
              <a:lnSpc>
                <a:spcPct val="110000"/>
              </a:lnSpc>
              <a:spcBef>
                <a:spcPts val="0"/>
              </a:spcBef>
              <a:buNone/>
            </a:pPr>
            <a:r>
              <a:rPr lang="nn-NO" sz="4500" dirty="0">
                <a:solidFill>
                  <a:srgbClr val="C00000"/>
                </a:solidFill>
              </a:rPr>
              <a:t>for(int i = 0; i &lt; len; i++) {</a:t>
            </a:r>
          </a:p>
          <a:p>
            <a:pPr marL="800100" lvl="2" indent="0">
              <a:lnSpc>
                <a:spcPct val="110000"/>
              </a:lnSpc>
              <a:spcBef>
                <a:spcPts val="0"/>
              </a:spcBef>
              <a:buNone/>
            </a:pPr>
            <a:r>
              <a:rPr lang="en-US" sz="4500" dirty="0">
                <a:solidFill>
                  <a:srgbClr val="C00000"/>
                </a:solidFill>
              </a:rPr>
              <a:t>int m = </a:t>
            </a:r>
            <a:r>
              <a:rPr lang="en-US" sz="4500" dirty="0" err="1">
                <a:solidFill>
                  <a:srgbClr val="C00000"/>
                </a:solidFill>
              </a:rPr>
              <a:t>i</a:t>
            </a:r>
            <a:r>
              <a:rPr lang="en-US" sz="4500" dirty="0">
                <a:solidFill>
                  <a:srgbClr val="C00000"/>
                </a:solidFill>
              </a:rPr>
              <a:t>;</a:t>
            </a:r>
          </a:p>
          <a:p>
            <a:pPr marL="800100" lvl="2" indent="0">
              <a:lnSpc>
                <a:spcPct val="110000"/>
              </a:lnSpc>
              <a:spcBef>
                <a:spcPts val="0"/>
              </a:spcBef>
              <a:buNone/>
            </a:pPr>
            <a:r>
              <a:rPr lang="nb-NO" sz="4500" dirty="0">
                <a:solidFill>
                  <a:srgbClr val="C00000"/>
                </a:solidFill>
              </a:rPr>
              <a:t>for (int j = i+1; j &lt; len; j++) {</a:t>
            </a:r>
          </a:p>
          <a:p>
            <a:pPr marL="1257300" lvl="3" indent="0">
              <a:lnSpc>
                <a:spcPct val="110000"/>
              </a:lnSpc>
              <a:spcBef>
                <a:spcPts val="0"/>
              </a:spcBef>
              <a:buNone/>
            </a:pPr>
            <a:r>
              <a:rPr lang="en-US" sz="4500" dirty="0">
                <a:solidFill>
                  <a:srgbClr val="C00000"/>
                </a:solidFill>
              </a:rPr>
              <a:t>if (</a:t>
            </a:r>
            <a:r>
              <a:rPr lang="en-US" sz="4500" dirty="0" err="1">
                <a:solidFill>
                  <a:srgbClr val="C00000"/>
                </a:solidFill>
              </a:rPr>
              <a:t>arr</a:t>
            </a:r>
            <a:r>
              <a:rPr lang="en-US" sz="4500" dirty="0">
                <a:solidFill>
                  <a:srgbClr val="C00000"/>
                </a:solidFill>
              </a:rPr>
              <a:t>[j] &lt; </a:t>
            </a:r>
            <a:r>
              <a:rPr lang="en-US" sz="4500" dirty="0" err="1">
                <a:solidFill>
                  <a:srgbClr val="C00000"/>
                </a:solidFill>
              </a:rPr>
              <a:t>arr</a:t>
            </a:r>
            <a:r>
              <a:rPr lang="en-US" sz="4500" dirty="0">
                <a:solidFill>
                  <a:srgbClr val="C00000"/>
                </a:solidFill>
              </a:rPr>
              <a:t>[m]) {</a:t>
            </a:r>
          </a:p>
          <a:p>
            <a:pPr marL="1714500" lvl="4" indent="0">
              <a:lnSpc>
                <a:spcPct val="110000"/>
              </a:lnSpc>
              <a:spcBef>
                <a:spcPts val="0"/>
              </a:spcBef>
              <a:buNone/>
            </a:pPr>
            <a:r>
              <a:rPr lang="en-US" sz="4500" dirty="0">
                <a:solidFill>
                  <a:srgbClr val="C00000"/>
                </a:solidFill>
              </a:rPr>
              <a:t>m = j;</a:t>
            </a:r>
          </a:p>
          <a:p>
            <a:pPr marL="1257300" lvl="3" indent="0">
              <a:lnSpc>
                <a:spcPct val="110000"/>
              </a:lnSpc>
              <a:spcBef>
                <a:spcPts val="0"/>
              </a:spcBef>
              <a:buNone/>
            </a:pPr>
            <a:r>
              <a:rPr lang="en-US" sz="4500" dirty="0">
                <a:solidFill>
                  <a:srgbClr val="C00000"/>
                </a:solidFill>
              </a:rPr>
              <a:t>}</a:t>
            </a:r>
          </a:p>
          <a:p>
            <a:pPr marL="800100" lvl="2" indent="0">
              <a:lnSpc>
                <a:spcPct val="110000"/>
              </a:lnSpc>
              <a:spcBef>
                <a:spcPts val="0"/>
              </a:spcBef>
              <a:buNone/>
            </a:pPr>
            <a:r>
              <a:rPr lang="en-US" sz="4500" dirty="0">
                <a:solidFill>
                  <a:srgbClr val="C00000"/>
                </a:solidFill>
              </a:rPr>
              <a:t>}</a:t>
            </a:r>
          </a:p>
          <a:p>
            <a:pPr marL="800100" lvl="2" indent="0">
              <a:lnSpc>
                <a:spcPct val="110000"/>
              </a:lnSpc>
              <a:spcBef>
                <a:spcPts val="0"/>
              </a:spcBef>
              <a:buNone/>
            </a:pPr>
            <a:r>
              <a:rPr lang="en-US" sz="4500" dirty="0">
                <a:solidFill>
                  <a:srgbClr val="C00000"/>
                </a:solidFill>
              </a:rPr>
              <a:t>string </a:t>
            </a:r>
            <a:r>
              <a:rPr lang="en-US" sz="4500" dirty="0" err="1">
                <a:solidFill>
                  <a:srgbClr val="C00000"/>
                </a:solidFill>
              </a:rPr>
              <a:t>tmp</a:t>
            </a:r>
            <a:r>
              <a:rPr lang="en-US" sz="4500" dirty="0">
                <a:solidFill>
                  <a:srgbClr val="C00000"/>
                </a:solidFill>
              </a:rPr>
              <a:t> = </a:t>
            </a:r>
            <a:r>
              <a:rPr lang="en-US" sz="4500" dirty="0" err="1">
                <a:solidFill>
                  <a:srgbClr val="C00000"/>
                </a:solidFill>
              </a:rPr>
              <a:t>arr</a:t>
            </a:r>
            <a:r>
              <a:rPr lang="en-US" sz="4500" dirty="0">
                <a:solidFill>
                  <a:srgbClr val="C00000"/>
                </a:solidFill>
              </a:rPr>
              <a:t>[m];</a:t>
            </a:r>
          </a:p>
          <a:p>
            <a:pPr marL="800100" lvl="2" indent="0">
              <a:lnSpc>
                <a:spcPct val="110000"/>
              </a:lnSpc>
              <a:spcBef>
                <a:spcPts val="0"/>
              </a:spcBef>
              <a:buNone/>
            </a:pPr>
            <a:r>
              <a:rPr lang="en-US" sz="4500" dirty="0" err="1">
                <a:solidFill>
                  <a:srgbClr val="C00000"/>
                </a:solidFill>
              </a:rPr>
              <a:t>arr</a:t>
            </a:r>
            <a:r>
              <a:rPr lang="en-US" sz="4500" dirty="0">
                <a:solidFill>
                  <a:srgbClr val="C00000"/>
                </a:solidFill>
              </a:rPr>
              <a:t>[m] = </a:t>
            </a:r>
            <a:r>
              <a:rPr lang="en-US" sz="4500" dirty="0" err="1">
                <a:solidFill>
                  <a:srgbClr val="C00000"/>
                </a:solidFill>
              </a:rPr>
              <a:t>arr</a:t>
            </a:r>
            <a:r>
              <a:rPr lang="en-US" sz="4500" dirty="0">
                <a:solidFill>
                  <a:srgbClr val="C00000"/>
                </a:solidFill>
              </a:rPr>
              <a:t>[</a:t>
            </a:r>
            <a:r>
              <a:rPr lang="en-US" sz="4500" dirty="0" err="1">
                <a:solidFill>
                  <a:srgbClr val="C00000"/>
                </a:solidFill>
              </a:rPr>
              <a:t>i</a:t>
            </a:r>
            <a:r>
              <a:rPr lang="en-US" sz="4500" dirty="0">
                <a:solidFill>
                  <a:srgbClr val="C00000"/>
                </a:solidFill>
              </a:rPr>
              <a:t>];</a:t>
            </a:r>
          </a:p>
          <a:p>
            <a:pPr marL="800100" lvl="2" indent="0">
              <a:lnSpc>
                <a:spcPct val="110000"/>
              </a:lnSpc>
              <a:spcBef>
                <a:spcPts val="0"/>
              </a:spcBef>
              <a:buNone/>
            </a:pPr>
            <a:r>
              <a:rPr lang="en-US" sz="4500" dirty="0" err="1">
                <a:solidFill>
                  <a:srgbClr val="C00000"/>
                </a:solidFill>
              </a:rPr>
              <a:t>arr</a:t>
            </a:r>
            <a:r>
              <a:rPr lang="en-US" sz="4500" dirty="0">
                <a:solidFill>
                  <a:srgbClr val="C00000"/>
                </a:solidFill>
              </a:rPr>
              <a:t>[</a:t>
            </a:r>
            <a:r>
              <a:rPr lang="en-US" sz="4500" dirty="0" err="1">
                <a:solidFill>
                  <a:srgbClr val="C00000"/>
                </a:solidFill>
              </a:rPr>
              <a:t>i</a:t>
            </a:r>
            <a:r>
              <a:rPr lang="en-US" sz="4500" dirty="0">
                <a:solidFill>
                  <a:srgbClr val="C00000"/>
                </a:solidFill>
              </a:rPr>
              <a:t>] = </a:t>
            </a:r>
            <a:r>
              <a:rPr lang="en-US" sz="4500" dirty="0" err="1">
                <a:solidFill>
                  <a:srgbClr val="C00000"/>
                </a:solidFill>
              </a:rPr>
              <a:t>tmp</a:t>
            </a:r>
            <a:r>
              <a:rPr lang="en-US" sz="4500" dirty="0">
                <a:solidFill>
                  <a:srgbClr val="C00000"/>
                </a:solidFill>
              </a:rPr>
              <a:t>;</a:t>
            </a:r>
          </a:p>
          <a:p>
            <a:pPr marL="400050" lvl="1" indent="0">
              <a:lnSpc>
                <a:spcPct val="110000"/>
              </a:lnSpc>
              <a:spcBef>
                <a:spcPts val="0"/>
              </a:spcBef>
              <a:buNone/>
            </a:pPr>
            <a:r>
              <a:rPr lang="en-US" sz="4500" dirty="0">
                <a:solidFill>
                  <a:srgbClr val="C00000"/>
                </a:solidFill>
              </a:rPr>
              <a:t>}</a:t>
            </a:r>
          </a:p>
          <a:p>
            <a:pPr marL="0" indent="0">
              <a:lnSpc>
                <a:spcPct val="110000"/>
              </a:lnSpc>
              <a:spcBef>
                <a:spcPts val="0"/>
              </a:spcBef>
              <a:buNone/>
            </a:pPr>
            <a:r>
              <a:rPr lang="en-US" sz="4500" dirty="0">
                <a:solidFill>
                  <a:srgbClr val="C00000"/>
                </a:solidFill>
              </a:rPr>
              <a:t>}</a:t>
            </a:r>
          </a:p>
          <a:p>
            <a:pPr marL="0" indent="0">
              <a:lnSpc>
                <a:spcPct val="120000"/>
              </a:lnSpc>
              <a:spcBef>
                <a:spcPts val="0"/>
              </a:spcBef>
              <a:spcAft>
                <a:spcPts val="200"/>
              </a:spcAft>
              <a:buNone/>
            </a:pPr>
            <a:endParaRPr lang="en-US" sz="3500" b="1" dirty="0">
              <a:solidFill>
                <a:srgbClr val="C00000"/>
              </a:solidFill>
              <a:latin typeface="Arial Narrow" panose="020B0606020202030204" pitchFamily="34" charset="0"/>
            </a:endParaRPr>
          </a:p>
          <a:p>
            <a:pPr marL="0" indent="0">
              <a:lnSpc>
                <a:spcPct val="120000"/>
              </a:lnSpc>
              <a:spcBef>
                <a:spcPts val="0"/>
              </a:spcBef>
              <a:spcAft>
                <a:spcPts val="200"/>
              </a:spcAft>
              <a:buNone/>
            </a:pPr>
            <a:endParaRPr lang="en-US" sz="4000" dirty="0"/>
          </a:p>
          <a:p>
            <a:pPr marL="0" indent="0">
              <a:lnSpc>
                <a:spcPct val="120000"/>
              </a:lnSpc>
              <a:spcBef>
                <a:spcPts val="0"/>
              </a:spcBef>
              <a:spcAft>
                <a:spcPts val="200"/>
              </a:spcAft>
              <a:buNone/>
            </a:pPr>
            <a:r>
              <a:rPr lang="en-US" sz="4000" b="1" dirty="0"/>
              <a:t>2) Running time for a list already in order?</a:t>
            </a:r>
          </a:p>
          <a:p>
            <a:pPr marL="0" indent="0">
              <a:lnSpc>
                <a:spcPct val="120000"/>
              </a:lnSpc>
              <a:spcBef>
                <a:spcPts val="0"/>
              </a:spcBef>
              <a:spcAft>
                <a:spcPts val="200"/>
              </a:spcAft>
              <a:buNone/>
            </a:pPr>
            <a:r>
              <a:rPr lang="en-US" sz="4000" b="1" dirty="0"/>
              <a:t>	O(n</a:t>
            </a:r>
            <a:r>
              <a:rPr lang="en-US" sz="4000" b="1" baseline="30000" dirty="0"/>
              <a:t>2</a:t>
            </a:r>
            <a:r>
              <a:rPr lang="en-US" sz="4000" b="1" dirty="0"/>
              <a:t>)</a:t>
            </a:r>
          </a:p>
          <a:p>
            <a:pPr marL="0" indent="0">
              <a:lnSpc>
                <a:spcPct val="120000"/>
              </a:lnSpc>
              <a:spcBef>
                <a:spcPts val="0"/>
              </a:spcBef>
              <a:spcAft>
                <a:spcPts val="200"/>
              </a:spcAft>
              <a:buNone/>
            </a:pPr>
            <a:r>
              <a:rPr lang="en-US" sz="4000" b="1" dirty="0"/>
              <a:t>3) Running time for a list in reverse order?</a:t>
            </a:r>
          </a:p>
          <a:p>
            <a:pPr marL="0" indent="0">
              <a:lnSpc>
                <a:spcPct val="120000"/>
              </a:lnSpc>
              <a:spcBef>
                <a:spcPts val="0"/>
              </a:spcBef>
              <a:spcAft>
                <a:spcPts val="200"/>
              </a:spcAft>
              <a:buNone/>
            </a:pPr>
            <a:r>
              <a:rPr lang="en-US" sz="4000" b="1" dirty="0"/>
              <a:t>	O(n</a:t>
            </a:r>
            <a:r>
              <a:rPr lang="en-US" sz="4000" b="1" baseline="30000" dirty="0"/>
              <a:t>2</a:t>
            </a:r>
            <a:r>
              <a:rPr lang="en-US" sz="4000" b="1" dirty="0"/>
              <a:t>)</a:t>
            </a:r>
          </a:p>
          <a:p>
            <a:pPr marL="45720" indent="0">
              <a:buNone/>
            </a:pPr>
            <a:endParaRPr lang="en-US" dirty="0"/>
          </a:p>
        </p:txBody>
      </p:sp>
    </p:spTree>
    <p:extLst>
      <p:ext uri="{BB962C8B-B14F-4D97-AF65-F5344CB8AC3E}">
        <p14:creationId xmlns:p14="http://schemas.microsoft.com/office/powerpoint/2010/main" val="2981369120"/>
      </p:ext>
    </p:extLst>
  </p:cSld>
  <p:clrMapOvr>
    <a:masterClrMapping/>
  </p:clrMapOvr>
</p:sld>
</file>

<file path=ppt/theme/theme1.xml><?xml version="1.0" encoding="utf-8"?>
<a:theme xmlns:a="http://schemas.openxmlformats.org/drawingml/2006/main" name="Basis">
  <a:themeElements>
    <a:clrScheme name="Basis">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docProps/app.xml><?xml version="1.0" encoding="utf-8"?>
<Properties xmlns="http://schemas.openxmlformats.org/officeDocument/2006/extended-properties" xmlns:vt="http://schemas.openxmlformats.org/officeDocument/2006/docPropsVTypes">
  <TotalTime>679</TotalTime>
  <Words>1005</Words>
  <Application>Microsoft Office PowerPoint</Application>
  <PresentationFormat>Widescreen</PresentationFormat>
  <Paragraphs>127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Arial Narrow</vt:lpstr>
      <vt:lpstr>Corbel</vt:lpstr>
      <vt:lpstr>Wingdings</vt:lpstr>
      <vt:lpstr>Basis</vt:lpstr>
      <vt:lpstr>SelectionSort</vt:lpstr>
      <vt:lpstr>Selection Sort</vt:lpstr>
      <vt:lpstr>Selection Sort Example</vt:lpstr>
      <vt:lpstr>Selection Sort Basic Algorithm</vt:lpstr>
      <vt:lpstr>Some videos to illustrate Selection Sort:</vt:lpstr>
      <vt:lpstr>Run Time Analysis:</vt:lpstr>
      <vt:lpstr>Different Data?</vt:lpstr>
      <vt:lpstr>Other factors:</vt:lpstr>
      <vt:lpstr>SelectionSort code:</vt:lpstr>
      <vt:lpstr>Takeaways: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SelectionSort</dc:title>
  <dc:creator>Yarrington, Debra</dc:creator>
  <cp:lastModifiedBy>Yarrington, Debra</cp:lastModifiedBy>
  <cp:revision>6</cp:revision>
  <dcterms:created xsi:type="dcterms:W3CDTF">2020-11-11T04:07:45Z</dcterms:created>
  <dcterms:modified xsi:type="dcterms:W3CDTF">2021-05-06T15:39:42Z</dcterms:modified>
</cp:coreProperties>
</file>