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0" r:id="rId3"/>
    <p:sldId id="288" r:id="rId4"/>
    <p:sldId id="292" r:id="rId5"/>
    <p:sldId id="289" r:id="rId6"/>
    <p:sldId id="290" r:id="rId7"/>
    <p:sldId id="291" r:id="rId8"/>
    <p:sldId id="29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4" autoAdjust="0"/>
    <p:restoredTop sz="94660"/>
  </p:normalViewPr>
  <p:slideViewPr>
    <p:cSldViewPr snapToGrid="0">
      <p:cViewPr varScale="1">
        <p:scale>
          <a:sx n="72" d="100"/>
          <a:sy n="72" d="100"/>
        </p:scale>
        <p:origin x="62" y="5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11/11/2020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11/11/2020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7BACB-A15C-4140-90E7-D1524622A71D}"/>
              </a:ext>
            </a:extLst>
          </p:cNvPr>
          <p:cNvSpPr>
            <a:spLocks noGrp="1"/>
          </p:cNvSpPr>
          <p:nvPr>
            <p:ph type="ctrTitle"/>
          </p:nvPr>
        </p:nvSpPr>
        <p:spPr/>
        <p:txBody>
          <a:bodyPr/>
          <a:lstStyle/>
          <a:p>
            <a:r>
              <a:rPr lang="en-US" dirty="0"/>
              <a:t> </a:t>
            </a:r>
            <a:br>
              <a:rPr lang="en-US" dirty="0"/>
            </a:br>
            <a:r>
              <a:rPr lang="en-US" sz="4400" dirty="0" err="1"/>
              <a:t>RadixSort</a:t>
            </a:r>
            <a:endParaRPr lang="en-US" sz="4400" dirty="0"/>
          </a:p>
        </p:txBody>
      </p:sp>
      <p:sp>
        <p:nvSpPr>
          <p:cNvPr id="3" name="Subtitle 2">
            <a:extLst>
              <a:ext uri="{FF2B5EF4-FFF2-40B4-BE49-F238E27FC236}">
                <a16:creationId xmlns:a16="http://schemas.microsoft.com/office/drawing/2014/main" id="{A32F9068-F664-4EDA-8FBB-323B3177A690}"/>
              </a:ext>
            </a:extLst>
          </p:cNvPr>
          <p:cNvSpPr>
            <a:spLocks noGrp="1"/>
          </p:cNvSpPr>
          <p:nvPr>
            <p:ph type="subTitle" idx="1"/>
          </p:nvPr>
        </p:nvSpPr>
        <p:spPr/>
        <p:txBody>
          <a:bodyPr/>
          <a:lstStyle/>
          <a:p>
            <a:r>
              <a:rPr lang="en-US" dirty="0"/>
              <a:t>My favorite sorting algorithm</a:t>
            </a:r>
          </a:p>
        </p:txBody>
      </p:sp>
    </p:spTree>
    <p:extLst>
      <p:ext uri="{BB962C8B-B14F-4D97-AF65-F5344CB8AC3E}">
        <p14:creationId xmlns:p14="http://schemas.microsoft.com/office/powerpoint/2010/main" val="4266545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5536734" y="609600"/>
            <a:ext cx="3737268" cy="1320800"/>
          </a:xfrm>
        </p:spPr>
        <p:txBody>
          <a:bodyPr>
            <a:normAutofit/>
          </a:bodyPr>
          <a:lstStyle/>
          <a:p>
            <a:pPr eaLnBrk="1" hangingPunct="1"/>
            <a:r>
              <a:rPr lang="en-US" altLang="en-US"/>
              <a:t>Noncomparison Based Sorting</a:t>
            </a:r>
          </a:p>
        </p:txBody>
      </p:sp>
      <p:sp>
        <p:nvSpPr>
          <p:cNvPr id="66563" name="Rectangle 3"/>
          <p:cNvSpPr>
            <a:spLocks noGrp="1" noChangeArrowheads="1"/>
          </p:cNvSpPr>
          <p:nvPr>
            <p:ph idx="1"/>
          </p:nvPr>
        </p:nvSpPr>
        <p:spPr>
          <a:xfrm>
            <a:off x="5209563" y="2160589"/>
            <a:ext cx="4064439" cy="3880773"/>
          </a:xfrm>
        </p:spPr>
        <p:txBody>
          <a:bodyPr>
            <a:normAutofit/>
          </a:bodyPr>
          <a:lstStyle/>
          <a:p>
            <a:pPr eaLnBrk="1" hangingPunct="1"/>
            <a:r>
              <a:rPr lang="en-US" altLang="en-US" dirty="0"/>
              <a:t>Most sorting algorithms assume that you have to compare data to sort.</a:t>
            </a:r>
          </a:p>
          <a:p>
            <a:pPr lvl="1"/>
            <a:r>
              <a:rPr lang="en-US" altLang="en-US" dirty="0"/>
              <a:t>E.g.,</a:t>
            </a:r>
          </a:p>
          <a:p>
            <a:pPr marL="457200" lvl="1" indent="0" eaLnBrk="1" hangingPunct="1">
              <a:buNone/>
            </a:pPr>
            <a:r>
              <a:rPr lang="en-US" altLang="en-US" dirty="0"/>
              <a:t>	Is </a:t>
            </a:r>
            <a:r>
              <a:rPr lang="en-US" altLang="en-US" i="1" dirty="0"/>
              <a:t>x</a:t>
            </a:r>
            <a:r>
              <a:rPr lang="en-US" altLang="en-US" dirty="0"/>
              <a:t> before </a:t>
            </a:r>
            <a:r>
              <a:rPr lang="en-US" altLang="en-US" i="1" dirty="0"/>
              <a:t>y</a:t>
            </a:r>
            <a:r>
              <a:rPr lang="en-US" altLang="en-US" dirty="0"/>
              <a:t>?   (x &lt; y)</a:t>
            </a:r>
          </a:p>
          <a:p>
            <a:pPr marL="457200" lvl="1" indent="0" eaLnBrk="1" hangingPunct="1">
              <a:buNone/>
            </a:pPr>
            <a:endParaRPr lang="en-US" altLang="en-US" dirty="0"/>
          </a:p>
          <a:p>
            <a:pPr eaLnBrk="1" hangingPunct="1"/>
            <a:r>
              <a:rPr lang="en-US" altLang="en-US" dirty="0"/>
              <a:t>Can we sort without having to compare numbers?  </a:t>
            </a:r>
          </a:p>
          <a:p>
            <a:pPr eaLnBrk="1" hangingPunct="1"/>
            <a:r>
              <a:rPr lang="en-US" altLang="en-US" dirty="0"/>
              <a:t>YES!  Woah!</a:t>
            </a:r>
          </a:p>
        </p:txBody>
      </p:sp>
      <p:pic>
        <p:nvPicPr>
          <p:cNvPr id="3" name="Picture 2" descr="Icon&#10;&#10;Description automatically generated">
            <a:extLst>
              <a:ext uri="{FF2B5EF4-FFF2-40B4-BE49-F238E27FC236}">
                <a16:creationId xmlns:a16="http://schemas.microsoft.com/office/drawing/2014/main" id="{B190953A-3824-4D2D-994B-D3286C81E1D9}"/>
              </a:ext>
            </a:extLst>
          </p:cNvPr>
          <p:cNvPicPr>
            <a:picLocks noChangeAspect="1"/>
          </p:cNvPicPr>
          <p:nvPr/>
        </p:nvPicPr>
        <p:blipFill rotWithShape="1">
          <a:blip r:embed="rId2"/>
          <a:srcRect l="11672" r="9662"/>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73" name="Isosceles Triangle 72">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66564" name="Slide Number Placeholder 3"/>
          <p:cNvSpPr>
            <a:spLocks noGrp="1"/>
          </p:cNvSpPr>
          <p:nvPr>
            <p:ph type="sldNum" sz="quarter" idx="12"/>
          </p:nvPr>
        </p:nvSpPr>
        <p:spPr bwMode="auto">
          <a:xfrm>
            <a:off x="8841996" y="6041362"/>
            <a:ext cx="432006"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anchorCtr="0" compatLnSpc="1">
            <a:prstTxWarp prst="textNoShape">
              <a:avLst/>
            </a:prstTxWarp>
            <a:norm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spcAft>
                <a:spcPts val="600"/>
              </a:spcAft>
              <a:buClrTx/>
              <a:buSzTx/>
              <a:buFontTx/>
              <a:buNone/>
            </a:pPr>
            <a:fld id="{93CD3D70-666F-43D7-847A-0D95A2A49C21}" type="slidenum">
              <a:rPr lang="en-US" altLang="en-US" smtClean="0">
                <a:latin typeface="Arial" panose="020B0604020202020204" pitchFamily="34" charset="0"/>
              </a:rPr>
              <a:pPr>
                <a:spcBef>
                  <a:spcPct val="0"/>
                </a:spcBef>
                <a:spcAft>
                  <a:spcPts val="600"/>
                </a:spcAft>
                <a:buClrTx/>
                <a:buSzTx/>
                <a:buFontTx/>
                <a:buNone/>
              </a:pPr>
              <a:t>2</a:t>
            </a:fld>
            <a:endParaRPr lang="en-US" altLang="en-US">
              <a:latin typeface="Arial" panose="020B0604020202020204" pitchFamily="34" charset="0"/>
            </a:endParaRPr>
          </a:p>
        </p:txBody>
      </p:sp>
      <p:pic>
        <p:nvPicPr>
          <p:cNvPr id="7" name="Picture 6" descr="Icon&#10;&#10;Description automatically generated">
            <a:extLst>
              <a:ext uri="{FF2B5EF4-FFF2-40B4-BE49-F238E27FC236}">
                <a16:creationId xmlns:a16="http://schemas.microsoft.com/office/drawing/2014/main" id="{692F1476-0CCD-4E5D-9B4A-F674E1F5204C}"/>
              </a:ext>
            </a:extLst>
          </p:cNvPr>
          <p:cNvPicPr>
            <a:picLocks noChangeAspect="1"/>
          </p:cNvPicPr>
          <p:nvPr/>
        </p:nvPicPr>
        <p:blipFill>
          <a:blip r:embed="rId3"/>
          <a:stretch>
            <a:fillRect/>
          </a:stretch>
        </p:blipFill>
        <p:spPr>
          <a:xfrm>
            <a:off x="7050231" y="4894550"/>
            <a:ext cx="917748" cy="705385"/>
          </a:xfrm>
          <a:prstGeom prst="rect">
            <a:avLst/>
          </a:prstGeom>
        </p:spPr>
      </p:pic>
    </p:spTree>
    <p:extLst>
      <p:ext uri="{BB962C8B-B14F-4D97-AF65-F5344CB8AC3E}">
        <p14:creationId xmlns:p14="http://schemas.microsoft.com/office/powerpoint/2010/main" val="1458215705"/>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342407" y="244475"/>
            <a:ext cx="9327903" cy="751207"/>
          </a:xfrm>
        </p:spPr>
        <p:txBody>
          <a:bodyPr/>
          <a:lstStyle/>
          <a:p>
            <a:pPr marL="0" indent="0" eaLnBrk="1" hangingPunct="1">
              <a:buNone/>
            </a:pPr>
            <a:r>
              <a:rPr lang="en-US" altLang="en-US" dirty="0"/>
              <a:t>You have a set of numbers to sort</a:t>
            </a:r>
          </a:p>
        </p:txBody>
      </p:sp>
      <p:sp>
        <p:nvSpPr>
          <p:cNvPr id="74755" name="Rectangle 3"/>
          <p:cNvSpPr>
            <a:spLocks noGrp="1" noChangeArrowheads="1"/>
          </p:cNvSpPr>
          <p:nvPr>
            <p:ph idx="1"/>
          </p:nvPr>
        </p:nvSpPr>
        <p:spPr>
          <a:xfrm>
            <a:off x="467833" y="1084520"/>
            <a:ext cx="9691576" cy="5433237"/>
          </a:xfrm>
        </p:spPr>
        <p:txBody>
          <a:bodyPr>
            <a:normAutofit fontScale="92500" lnSpcReduction="10000"/>
          </a:bodyPr>
          <a:lstStyle/>
          <a:p>
            <a:pPr marL="0" indent="0" eaLnBrk="1" hangingPunct="1">
              <a:buNone/>
            </a:pPr>
            <a:r>
              <a:rPr lang="en-US" altLang="en-US" dirty="0">
                <a:solidFill>
                  <a:srgbClr val="00B0F0"/>
                </a:solidFill>
              </a:rPr>
              <a:t>Step 1: </a:t>
            </a:r>
            <a:r>
              <a:rPr lang="en-US" altLang="en-US" dirty="0"/>
              <a:t>Make 10 “buckets”: Indices 0 through 9</a:t>
            </a:r>
          </a:p>
          <a:p>
            <a:pPr lvl="1"/>
            <a:r>
              <a:rPr lang="en-US" altLang="en-US" dirty="0"/>
              <a:t>(an array of size 10, with each index able to hold multiple values </a:t>
            </a:r>
          </a:p>
          <a:p>
            <a:pPr lvl="2"/>
            <a:r>
              <a:rPr lang="en-US" altLang="en-US" dirty="0"/>
              <a:t>(maybe linked list, 2-d array?)</a:t>
            </a:r>
          </a:p>
          <a:p>
            <a:pPr eaLnBrk="1" hangingPunct="1"/>
            <a:endParaRPr lang="en-US" altLang="en-US" dirty="0"/>
          </a:p>
          <a:p>
            <a:pPr marL="0" indent="0" eaLnBrk="1" hangingPunct="1">
              <a:buNone/>
            </a:pPr>
            <a:r>
              <a:rPr lang="en-US" altLang="en-US" dirty="0">
                <a:solidFill>
                  <a:srgbClr val="00B0F0"/>
                </a:solidFill>
              </a:rPr>
              <a:t>Step 2: </a:t>
            </a:r>
            <a:r>
              <a:rPr lang="en-US" altLang="en-US" dirty="0"/>
              <a:t>Go through the numbers.  Using their LEAST SIGNIFICANT DIGIT place each number in the bucket associated with its least significant digit</a:t>
            </a:r>
          </a:p>
          <a:p>
            <a:pPr lvl="1"/>
            <a:r>
              <a:rPr lang="en-US" altLang="en-US" dirty="0"/>
              <a:t>don’t sort when placing in buckets.  Just shove each number at the end of its bucket list (bucket list… </a:t>
            </a:r>
            <a:r>
              <a:rPr lang="en-US" altLang="en-US" dirty="0" err="1"/>
              <a:t>haha</a:t>
            </a:r>
            <a:r>
              <a:rPr lang="en-US" altLang="en-US" dirty="0"/>
              <a:t>)</a:t>
            </a:r>
          </a:p>
          <a:p>
            <a:pPr lvl="1"/>
            <a:r>
              <a:rPr lang="en-US" altLang="en-US" dirty="0"/>
              <a:t>In other words, the LSD becomes the index into the bucket array</a:t>
            </a:r>
          </a:p>
          <a:p>
            <a:pPr lvl="2"/>
            <a:r>
              <a:rPr lang="en-US" altLang="en-US" dirty="0"/>
              <a:t>But if two or more numbers end up in the same bucket, just plop the next number with the same LSD at the end of that bucket’s list (don’t sort at all when placing in buckets!)</a:t>
            </a:r>
          </a:p>
          <a:p>
            <a:pPr marL="0" indent="0" eaLnBrk="1" hangingPunct="1">
              <a:buNone/>
            </a:pPr>
            <a:r>
              <a:rPr lang="en-US" altLang="en-US" dirty="0">
                <a:solidFill>
                  <a:srgbClr val="00B0F0"/>
                </a:solidFill>
              </a:rPr>
              <a:t>Step 3: </a:t>
            </a:r>
            <a:r>
              <a:rPr lang="en-US" altLang="en-US" dirty="0"/>
              <a:t>Re-merge the list, and repeat step 2 for the 2</a:t>
            </a:r>
            <a:r>
              <a:rPr lang="en-US" altLang="en-US" baseline="30000" dirty="0"/>
              <a:t>nd</a:t>
            </a:r>
            <a:r>
              <a:rPr lang="en-US" altLang="en-US" dirty="0"/>
              <a:t> least significant digit.</a:t>
            </a:r>
          </a:p>
          <a:p>
            <a:pPr marL="0" indent="0" eaLnBrk="1" hangingPunct="1">
              <a:buNone/>
            </a:pPr>
            <a:r>
              <a:rPr lang="en-US" altLang="en-US" dirty="0">
                <a:solidFill>
                  <a:srgbClr val="00B0F0"/>
                </a:solidFill>
              </a:rPr>
              <a:t>Step 4: </a:t>
            </a:r>
            <a:r>
              <a:rPr lang="en-US" altLang="en-US" dirty="0"/>
              <a:t>Keep repeating until we hit the largest number’s most significant digit</a:t>
            </a:r>
          </a:p>
          <a:p>
            <a:pPr marL="0" indent="0" eaLnBrk="1" hangingPunct="1">
              <a:buNone/>
            </a:pPr>
            <a:endParaRPr lang="en-US" altLang="en-US" dirty="0"/>
          </a:p>
          <a:p>
            <a:pPr marL="0" indent="0" eaLnBrk="1" hangingPunct="1">
              <a:buNone/>
            </a:pPr>
            <a:r>
              <a:rPr lang="en-US" altLang="en-US" b="1" dirty="0">
                <a:solidFill>
                  <a:srgbClr val="00B0F0"/>
                </a:solidFill>
              </a:rPr>
              <a:t>Voila!  Sorted list!</a:t>
            </a:r>
          </a:p>
          <a:p>
            <a:pPr eaLnBrk="1" hangingPunct="1"/>
            <a:endParaRPr lang="en-US" altLang="en-US" dirty="0"/>
          </a:p>
          <a:p>
            <a:pPr marL="0" indent="0" eaLnBrk="1" hangingPunct="1">
              <a:buNone/>
            </a:pPr>
            <a:r>
              <a:rPr lang="en-US" altLang="en-US" b="1" i="1" dirty="0"/>
              <a:t>(This is easier to see than explain…)</a:t>
            </a:r>
          </a:p>
        </p:txBody>
      </p:sp>
      <p:sp>
        <p:nvSpPr>
          <p:cNvPr id="7475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A0F3F577-11EB-4F30-A3F3-A5E7364C8877}" type="slidenum">
              <a:rPr lang="en-US" altLang="en-US" smtClean="0">
                <a:solidFill>
                  <a:schemeClr val="tx1"/>
                </a:solidFill>
                <a:latin typeface="Arial" panose="020B0604020202020204" pitchFamily="34" charset="0"/>
              </a:rPr>
              <a:pPr>
                <a:spcBef>
                  <a:spcPct val="0"/>
                </a:spcBef>
                <a:buClrTx/>
                <a:buSzTx/>
                <a:buFontTx/>
                <a:buNone/>
              </a:pPr>
              <a:t>3</a:t>
            </a:fld>
            <a:endParaRPr lang="en-US" altLang="en-US">
              <a:solidFill>
                <a:schemeClr val="tx1"/>
              </a:solidFill>
              <a:latin typeface="Arial" panose="020B0604020202020204" pitchFamily="34" charset="0"/>
            </a:endParaRPr>
          </a:p>
        </p:txBody>
      </p:sp>
      <p:pic>
        <p:nvPicPr>
          <p:cNvPr id="5" name="Picture 4" descr="High Five Bee">
            <a:extLst>
              <a:ext uri="{FF2B5EF4-FFF2-40B4-BE49-F238E27FC236}">
                <a16:creationId xmlns:a16="http://schemas.microsoft.com/office/drawing/2014/main" id="{2C41573F-4BA9-4DDF-BCCC-7B56253FE1AF}"/>
              </a:ext>
            </a:extLst>
          </p:cNvPr>
          <p:cNvPicPr>
            <a:picLocks noChangeAspect="1"/>
          </p:cNvPicPr>
          <p:nvPr/>
        </p:nvPicPr>
        <p:blipFill>
          <a:blip r:embed="rId2"/>
          <a:stretch>
            <a:fillRect/>
          </a:stretch>
        </p:blipFill>
        <p:spPr>
          <a:xfrm>
            <a:off x="2523546" y="4994563"/>
            <a:ext cx="1129145" cy="1129145"/>
          </a:xfrm>
          <a:prstGeom prst="rect">
            <a:avLst/>
          </a:prstGeom>
        </p:spPr>
      </p:pic>
    </p:spTree>
    <p:extLst>
      <p:ext uri="{BB962C8B-B14F-4D97-AF65-F5344CB8AC3E}">
        <p14:creationId xmlns:p14="http://schemas.microsoft.com/office/powerpoint/2010/main" val="44538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9ADF1-6286-4406-AC19-7558BA88701B}"/>
              </a:ext>
            </a:extLst>
          </p:cNvPr>
          <p:cNvSpPr>
            <a:spLocks noGrp="1"/>
          </p:cNvSpPr>
          <p:nvPr>
            <p:ph type="title"/>
          </p:nvPr>
        </p:nvSpPr>
        <p:spPr>
          <a:xfrm>
            <a:off x="677334" y="-86839"/>
            <a:ext cx="8596668" cy="1006549"/>
          </a:xfrm>
        </p:spPr>
        <p:txBody>
          <a:bodyPr/>
          <a:lstStyle/>
          <a:p>
            <a:r>
              <a:rPr lang="en-US" dirty="0"/>
              <a:t>Sorting: </a:t>
            </a:r>
            <a:r>
              <a:rPr lang="en-US" sz="2400" dirty="0"/>
              <a:t>344, 328, 402, 624, 188, 614, 202, 16, 12, 8</a:t>
            </a:r>
          </a:p>
        </p:txBody>
      </p:sp>
      <p:sp>
        <p:nvSpPr>
          <p:cNvPr id="3" name="Content Placeholder 2">
            <a:extLst>
              <a:ext uri="{FF2B5EF4-FFF2-40B4-BE49-F238E27FC236}">
                <a16:creationId xmlns:a16="http://schemas.microsoft.com/office/drawing/2014/main" id="{C17734A1-337E-41CD-9289-4344BB527D97}"/>
              </a:ext>
            </a:extLst>
          </p:cNvPr>
          <p:cNvSpPr>
            <a:spLocks noGrp="1"/>
          </p:cNvSpPr>
          <p:nvPr>
            <p:ph idx="1"/>
          </p:nvPr>
        </p:nvSpPr>
        <p:spPr>
          <a:xfrm>
            <a:off x="714547" y="483793"/>
            <a:ext cx="9397015" cy="462177"/>
          </a:xfrm>
        </p:spPr>
        <p:txBody>
          <a:bodyPr/>
          <a:lstStyle/>
          <a:p>
            <a:pPr marL="0" indent="0">
              <a:buNone/>
            </a:pPr>
            <a:r>
              <a:rPr lang="en-US" dirty="0"/>
              <a:t>Bucket array (pass 1): assigning to buckets based on least significant digit!</a:t>
            </a:r>
          </a:p>
          <a:p>
            <a:pPr marL="0" indent="0">
              <a:buNone/>
            </a:pPr>
            <a:endParaRPr lang="en-US" dirty="0"/>
          </a:p>
        </p:txBody>
      </p:sp>
      <p:graphicFrame>
        <p:nvGraphicFramePr>
          <p:cNvPr id="4" name="Table 4">
            <a:extLst>
              <a:ext uri="{FF2B5EF4-FFF2-40B4-BE49-F238E27FC236}">
                <a16:creationId xmlns:a16="http://schemas.microsoft.com/office/drawing/2014/main" id="{E1E5405C-3A27-48CD-A4F1-1FFA3247461D}"/>
              </a:ext>
            </a:extLst>
          </p:cNvPr>
          <p:cNvGraphicFramePr>
            <a:graphicFrameLocks noGrp="1"/>
          </p:cNvGraphicFramePr>
          <p:nvPr>
            <p:extLst>
              <p:ext uri="{D42A27DB-BD31-4B8C-83A1-F6EECF244321}">
                <p14:modId xmlns:p14="http://schemas.microsoft.com/office/powerpoint/2010/main" val="1433292933"/>
              </p:ext>
            </p:extLst>
          </p:nvPr>
        </p:nvGraphicFramePr>
        <p:xfrm>
          <a:off x="1484423" y="831316"/>
          <a:ext cx="8128000" cy="1253780"/>
        </p:xfrm>
        <a:graphic>
          <a:graphicData uri="http://schemas.openxmlformats.org/drawingml/2006/table">
            <a:tbl>
              <a:tblPr firstRow="1" bandRow="1">
                <a:tableStyleId>{5C22544A-7EE6-4342-B048-85BDC9FD1C3A}</a:tableStyleId>
              </a:tblPr>
              <a:tblGrid>
                <a:gridCol w="812800">
                  <a:extLst>
                    <a:ext uri="{9D8B030D-6E8A-4147-A177-3AD203B41FA5}">
                      <a16:colId xmlns:a16="http://schemas.microsoft.com/office/drawing/2014/main" val="785547460"/>
                    </a:ext>
                  </a:extLst>
                </a:gridCol>
                <a:gridCol w="812800">
                  <a:extLst>
                    <a:ext uri="{9D8B030D-6E8A-4147-A177-3AD203B41FA5}">
                      <a16:colId xmlns:a16="http://schemas.microsoft.com/office/drawing/2014/main" val="328780720"/>
                    </a:ext>
                  </a:extLst>
                </a:gridCol>
                <a:gridCol w="812800">
                  <a:extLst>
                    <a:ext uri="{9D8B030D-6E8A-4147-A177-3AD203B41FA5}">
                      <a16:colId xmlns:a16="http://schemas.microsoft.com/office/drawing/2014/main" val="3224982979"/>
                    </a:ext>
                  </a:extLst>
                </a:gridCol>
                <a:gridCol w="812800">
                  <a:extLst>
                    <a:ext uri="{9D8B030D-6E8A-4147-A177-3AD203B41FA5}">
                      <a16:colId xmlns:a16="http://schemas.microsoft.com/office/drawing/2014/main" val="910018200"/>
                    </a:ext>
                  </a:extLst>
                </a:gridCol>
                <a:gridCol w="812800">
                  <a:extLst>
                    <a:ext uri="{9D8B030D-6E8A-4147-A177-3AD203B41FA5}">
                      <a16:colId xmlns:a16="http://schemas.microsoft.com/office/drawing/2014/main" val="1370451313"/>
                    </a:ext>
                  </a:extLst>
                </a:gridCol>
                <a:gridCol w="812800">
                  <a:extLst>
                    <a:ext uri="{9D8B030D-6E8A-4147-A177-3AD203B41FA5}">
                      <a16:colId xmlns:a16="http://schemas.microsoft.com/office/drawing/2014/main" val="2488166275"/>
                    </a:ext>
                  </a:extLst>
                </a:gridCol>
                <a:gridCol w="812800">
                  <a:extLst>
                    <a:ext uri="{9D8B030D-6E8A-4147-A177-3AD203B41FA5}">
                      <a16:colId xmlns:a16="http://schemas.microsoft.com/office/drawing/2014/main" val="1309305088"/>
                    </a:ext>
                  </a:extLst>
                </a:gridCol>
                <a:gridCol w="812800">
                  <a:extLst>
                    <a:ext uri="{9D8B030D-6E8A-4147-A177-3AD203B41FA5}">
                      <a16:colId xmlns:a16="http://schemas.microsoft.com/office/drawing/2014/main" val="3112594968"/>
                    </a:ext>
                  </a:extLst>
                </a:gridCol>
                <a:gridCol w="812800">
                  <a:extLst>
                    <a:ext uri="{9D8B030D-6E8A-4147-A177-3AD203B41FA5}">
                      <a16:colId xmlns:a16="http://schemas.microsoft.com/office/drawing/2014/main" val="4234600580"/>
                    </a:ext>
                  </a:extLst>
                </a:gridCol>
                <a:gridCol w="812800">
                  <a:extLst>
                    <a:ext uri="{9D8B030D-6E8A-4147-A177-3AD203B41FA5}">
                      <a16:colId xmlns:a16="http://schemas.microsoft.com/office/drawing/2014/main" val="3792512679"/>
                    </a:ext>
                  </a:extLst>
                </a:gridCol>
              </a:tblGrid>
              <a:tr h="313445">
                <a:tc>
                  <a:txBody>
                    <a:bodyPr/>
                    <a:lstStyle/>
                    <a:p>
                      <a:r>
                        <a:rPr lang="en-US" sz="1400" dirty="0"/>
                        <a:t>0</a:t>
                      </a:r>
                    </a:p>
                  </a:txBody>
                  <a:tcPr/>
                </a:tc>
                <a:tc>
                  <a:txBody>
                    <a:bodyPr/>
                    <a:lstStyle/>
                    <a:p>
                      <a:r>
                        <a:rPr lang="en-US" sz="1400" dirty="0"/>
                        <a:t>1</a:t>
                      </a:r>
                    </a:p>
                  </a:txBody>
                  <a:tcPr/>
                </a:tc>
                <a:tc>
                  <a:txBody>
                    <a:bodyPr/>
                    <a:lstStyle/>
                    <a:p>
                      <a:r>
                        <a:rPr lang="en-US" sz="1400" dirty="0"/>
                        <a:t>2</a:t>
                      </a:r>
                    </a:p>
                  </a:txBody>
                  <a:tcPr/>
                </a:tc>
                <a:tc>
                  <a:txBody>
                    <a:bodyPr/>
                    <a:lstStyle/>
                    <a:p>
                      <a:r>
                        <a:rPr lang="en-US" sz="1400" dirty="0"/>
                        <a:t>3</a:t>
                      </a:r>
                    </a:p>
                  </a:txBody>
                  <a:tcPr/>
                </a:tc>
                <a:tc>
                  <a:txBody>
                    <a:bodyPr/>
                    <a:lstStyle/>
                    <a:p>
                      <a:r>
                        <a:rPr lang="en-US" sz="1400" dirty="0"/>
                        <a:t>4</a:t>
                      </a:r>
                    </a:p>
                  </a:txBody>
                  <a:tcPr/>
                </a:tc>
                <a:tc>
                  <a:txBody>
                    <a:bodyPr/>
                    <a:lstStyle/>
                    <a:p>
                      <a:r>
                        <a:rPr lang="en-US" sz="1400" dirty="0"/>
                        <a:t>5</a:t>
                      </a:r>
                    </a:p>
                  </a:txBody>
                  <a:tcPr/>
                </a:tc>
                <a:tc>
                  <a:txBody>
                    <a:bodyPr/>
                    <a:lstStyle/>
                    <a:p>
                      <a:r>
                        <a:rPr lang="en-US" sz="1400" dirty="0"/>
                        <a:t>6</a:t>
                      </a:r>
                    </a:p>
                  </a:txBody>
                  <a:tcPr/>
                </a:tc>
                <a:tc>
                  <a:txBody>
                    <a:bodyPr/>
                    <a:lstStyle/>
                    <a:p>
                      <a:r>
                        <a:rPr lang="en-US" sz="1400" dirty="0"/>
                        <a:t>7</a:t>
                      </a:r>
                    </a:p>
                  </a:txBody>
                  <a:tcPr/>
                </a:tc>
                <a:tc>
                  <a:txBody>
                    <a:bodyPr/>
                    <a:lstStyle/>
                    <a:p>
                      <a:r>
                        <a:rPr lang="en-US" sz="1400" dirty="0"/>
                        <a:t>8</a:t>
                      </a:r>
                    </a:p>
                  </a:txBody>
                  <a:tcPr/>
                </a:tc>
                <a:tc>
                  <a:txBody>
                    <a:bodyPr/>
                    <a:lstStyle/>
                    <a:p>
                      <a:r>
                        <a:rPr lang="en-US" sz="1400" dirty="0"/>
                        <a:t>9</a:t>
                      </a:r>
                    </a:p>
                  </a:txBody>
                  <a:tcPr/>
                </a:tc>
                <a:extLst>
                  <a:ext uri="{0D108BD9-81ED-4DB2-BD59-A6C34878D82A}">
                    <a16:rowId xmlns:a16="http://schemas.microsoft.com/office/drawing/2014/main" val="640936278"/>
                  </a:ext>
                </a:extLst>
              </a:tr>
              <a:tr h="313445">
                <a:tc>
                  <a:txBody>
                    <a:bodyPr/>
                    <a:lstStyle/>
                    <a:p>
                      <a:endParaRPr lang="en-US" sz="1400" dirty="0"/>
                    </a:p>
                  </a:txBody>
                  <a:tcPr/>
                </a:tc>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endParaRPr lang="en-US" sz="1400" dirty="0"/>
                    </a:p>
                  </a:txBody>
                  <a:tcPr/>
                </a:tc>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endParaRPr lang="en-US" sz="1400" dirty="0"/>
                    </a:p>
                  </a:txBody>
                  <a:tcPr/>
                </a:tc>
                <a:tc>
                  <a:txBody>
                    <a:bodyPr/>
                    <a:lstStyle/>
                    <a:p>
                      <a:endParaRPr lang="en-US" sz="1400"/>
                    </a:p>
                  </a:txBody>
                  <a:tcPr/>
                </a:tc>
                <a:extLst>
                  <a:ext uri="{0D108BD9-81ED-4DB2-BD59-A6C34878D82A}">
                    <a16:rowId xmlns:a16="http://schemas.microsoft.com/office/drawing/2014/main" val="3379729533"/>
                  </a:ext>
                </a:extLst>
              </a:tr>
              <a:tr h="313445">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endParaRPr lang="en-US" sz="1400" dirty="0"/>
                    </a:p>
                  </a:txBody>
                  <a:tcPr/>
                </a:tc>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endParaRPr lang="en-US" sz="1400"/>
                    </a:p>
                  </a:txBody>
                  <a:tcPr/>
                </a:tc>
                <a:extLst>
                  <a:ext uri="{0D108BD9-81ED-4DB2-BD59-A6C34878D82A}">
                    <a16:rowId xmlns:a16="http://schemas.microsoft.com/office/drawing/2014/main" val="1449802096"/>
                  </a:ext>
                </a:extLst>
              </a:tr>
              <a:tr h="313445">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endParaRPr lang="en-US" sz="1400" dirty="0"/>
                    </a:p>
                  </a:txBody>
                  <a:tcPr/>
                </a:tc>
                <a:extLst>
                  <a:ext uri="{0D108BD9-81ED-4DB2-BD59-A6C34878D82A}">
                    <a16:rowId xmlns:a16="http://schemas.microsoft.com/office/drawing/2014/main" val="2890578289"/>
                  </a:ext>
                </a:extLst>
              </a:tr>
            </a:tbl>
          </a:graphicData>
        </a:graphic>
      </p:graphicFrame>
      <p:sp>
        <p:nvSpPr>
          <p:cNvPr id="5" name="TextBox 4">
            <a:extLst>
              <a:ext uri="{FF2B5EF4-FFF2-40B4-BE49-F238E27FC236}">
                <a16:creationId xmlns:a16="http://schemas.microsoft.com/office/drawing/2014/main" id="{4C479C54-47E5-4F3C-AC31-6C2954B0C52C}"/>
              </a:ext>
            </a:extLst>
          </p:cNvPr>
          <p:cNvSpPr txBox="1"/>
          <p:nvPr/>
        </p:nvSpPr>
        <p:spPr>
          <a:xfrm>
            <a:off x="770861" y="804311"/>
            <a:ext cx="909083" cy="369332"/>
          </a:xfrm>
          <a:prstGeom prst="rect">
            <a:avLst/>
          </a:prstGeom>
          <a:noFill/>
        </p:spPr>
        <p:txBody>
          <a:bodyPr wrap="square" rtlCol="0">
            <a:spAutoFit/>
          </a:bodyPr>
          <a:lstStyle/>
          <a:p>
            <a:r>
              <a:rPr lang="en-US" dirty="0"/>
              <a:t>index</a:t>
            </a:r>
          </a:p>
        </p:txBody>
      </p:sp>
      <p:sp>
        <p:nvSpPr>
          <p:cNvPr id="6" name="TextBox 5">
            <a:extLst>
              <a:ext uri="{FF2B5EF4-FFF2-40B4-BE49-F238E27FC236}">
                <a16:creationId xmlns:a16="http://schemas.microsoft.com/office/drawing/2014/main" id="{BBD3FAA3-4344-4AF8-AE3E-FF1BB723F9F5}"/>
              </a:ext>
            </a:extLst>
          </p:cNvPr>
          <p:cNvSpPr txBox="1"/>
          <p:nvPr/>
        </p:nvSpPr>
        <p:spPr>
          <a:xfrm>
            <a:off x="4779336" y="1182400"/>
            <a:ext cx="468398" cy="307777"/>
          </a:xfrm>
          <a:prstGeom prst="rect">
            <a:avLst/>
          </a:prstGeom>
          <a:noFill/>
        </p:spPr>
        <p:txBody>
          <a:bodyPr wrap="none" rtlCol="0">
            <a:spAutoFit/>
          </a:bodyPr>
          <a:lstStyle/>
          <a:p>
            <a:r>
              <a:rPr lang="en-US" sz="1400" dirty="0"/>
              <a:t>344</a:t>
            </a:r>
          </a:p>
        </p:txBody>
      </p:sp>
      <p:sp>
        <p:nvSpPr>
          <p:cNvPr id="7" name="TextBox 6">
            <a:extLst>
              <a:ext uri="{FF2B5EF4-FFF2-40B4-BE49-F238E27FC236}">
                <a16:creationId xmlns:a16="http://schemas.microsoft.com/office/drawing/2014/main" id="{C584908E-55CD-411F-BADD-22086330AFB7}"/>
              </a:ext>
            </a:extLst>
          </p:cNvPr>
          <p:cNvSpPr txBox="1"/>
          <p:nvPr/>
        </p:nvSpPr>
        <p:spPr>
          <a:xfrm>
            <a:off x="8011633" y="1182400"/>
            <a:ext cx="468398" cy="307777"/>
          </a:xfrm>
          <a:prstGeom prst="rect">
            <a:avLst/>
          </a:prstGeom>
          <a:noFill/>
        </p:spPr>
        <p:txBody>
          <a:bodyPr wrap="none" rtlCol="0">
            <a:spAutoFit/>
          </a:bodyPr>
          <a:lstStyle/>
          <a:p>
            <a:r>
              <a:rPr lang="en-US" sz="1400" dirty="0"/>
              <a:t>328</a:t>
            </a:r>
          </a:p>
        </p:txBody>
      </p:sp>
      <p:sp>
        <p:nvSpPr>
          <p:cNvPr id="8" name="TextBox 7">
            <a:extLst>
              <a:ext uri="{FF2B5EF4-FFF2-40B4-BE49-F238E27FC236}">
                <a16:creationId xmlns:a16="http://schemas.microsoft.com/office/drawing/2014/main" id="{4CB51B4E-7ACE-4873-8AA8-12AC70897875}"/>
              </a:ext>
            </a:extLst>
          </p:cNvPr>
          <p:cNvSpPr txBox="1"/>
          <p:nvPr/>
        </p:nvSpPr>
        <p:spPr>
          <a:xfrm>
            <a:off x="3163188" y="1161136"/>
            <a:ext cx="468398" cy="307777"/>
          </a:xfrm>
          <a:prstGeom prst="rect">
            <a:avLst/>
          </a:prstGeom>
          <a:noFill/>
        </p:spPr>
        <p:txBody>
          <a:bodyPr wrap="none" rtlCol="0">
            <a:spAutoFit/>
          </a:bodyPr>
          <a:lstStyle/>
          <a:p>
            <a:r>
              <a:rPr lang="en-US" sz="1400" dirty="0"/>
              <a:t>402</a:t>
            </a:r>
          </a:p>
        </p:txBody>
      </p:sp>
      <p:sp>
        <p:nvSpPr>
          <p:cNvPr id="9" name="TextBox 8">
            <a:extLst>
              <a:ext uri="{FF2B5EF4-FFF2-40B4-BE49-F238E27FC236}">
                <a16:creationId xmlns:a16="http://schemas.microsoft.com/office/drawing/2014/main" id="{20FAEA14-72FD-4759-8C00-6DA96079713B}"/>
              </a:ext>
            </a:extLst>
          </p:cNvPr>
          <p:cNvSpPr txBox="1"/>
          <p:nvPr/>
        </p:nvSpPr>
        <p:spPr>
          <a:xfrm>
            <a:off x="4779335" y="1450721"/>
            <a:ext cx="468398" cy="307777"/>
          </a:xfrm>
          <a:prstGeom prst="rect">
            <a:avLst/>
          </a:prstGeom>
          <a:noFill/>
        </p:spPr>
        <p:txBody>
          <a:bodyPr wrap="none" rtlCol="0">
            <a:spAutoFit/>
          </a:bodyPr>
          <a:lstStyle/>
          <a:p>
            <a:r>
              <a:rPr lang="en-US" sz="1400" dirty="0"/>
              <a:t>624</a:t>
            </a:r>
          </a:p>
        </p:txBody>
      </p:sp>
      <p:sp>
        <p:nvSpPr>
          <p:cNvPr id="10" name="TextBox 9">
            <a:extLst>
              <a:ext uri="{FF2B5EF4-FFF2-40B4-BE49-F238E27FC236}">
                <a16:creationId xmlns:a16="http://schemas.microsoft.com/office/drawing/2014/main" id="{8B4A1701-868B-40CC-A10A-D3671129A1A7}"/>
              </a:ext>
            </a:extLst>
          </p:cNvPr>
          <p:cNvSpPr txBox="1"/>
          <p:nvPr/>
        </p:nvSpPr>
        <p:spPr>
          <a:xfrm>
            <a:off x="8011632" y="1490956"/>
            <a:ext cx="468398" cy="307777"/>
          </a:xfrm>
          <a:prstGeom prst="rect">
            <a:avLst/>
          </a:prstGeom>
          <a:noFill/>
        </p:spPr>
        <p:txBody>
          <a:bodyPr wrap="none" rtlCol="0">
            <a:spAutoFit/>
          </a:bodyPr>
          <a:lstStyle/>
          <a:p>
            <a:r>
              <a:rPr lang="en-US" sz="1400" dirty="0"/>
              <a:t>188</a:t>
            </a:r>
          </a:p>
        </p:txBody>
      </p:sp>
      <p:sp>
        <p:nvSpPr>
          <p:cNvPr id="11" name="TextBox 10">
            <a:extLst>
              <a:ext uri="{FF2B5EF4-FFF2-40B4-BE49-F238E27FC236}">
                <a16:creationId xmlns:a16="http://schemas.microsoft.com/office/drawing/2014/main" id="{5E8E8B41-8E0A-42C7-9BC3-0219359444D6}"/>
              </a:ext>
            </a:extLst>
          </p:cNvPr>
          <p:cNvSpPr txBox="1"/>
          <p:nvPr/>
        </p:nvSpPr>
        <p:spPr>
          <a:xfrm>
            <a:off x="4779335" y="1801809"/>
            <a:ext cx="468398" cy="307777"/>
          </a:xfrm>
          <a:prstGeom prst="rect">
            <a:avLst/>
          </a:prstGeom>
          <a:noFill/>
        </p:spPr>
        <p:txBody>
          <a:bodyPr wrap="none" rtlCol="0">
            <a:spAutoFit/>
          </a:bodyPr>
          <a:lstStyle/>
          <a:p>
            <a:r>
              <a:rPr lang="en-US" sz="1400" dirty="0"/>
              <a:t>614</a:t>
            </a:r>
          </a:p>
        </p:txBody>
      </p:sp>
      <p:sp>
        <p:nvSpPr>
          <p:cNvPr id="12" name="TextBox 11">
            <a:extLst>
              <a:ext uri="{FF2B5EF4-FFF2-40B4-BE49-F238E27FC236}">
                <a16:creationId xmlns:a16="http://schemas.microsoft.com/office/drawing/2014/main" id="{E659FACE-DDC5-4396-A9FF-7E9A7BBDD2CB}"/>
              </a:ext>
            </a:extLst>
          </p:cNvPr>
          <p:cNvSpPr txBox="1"/>
          <p:nvPr/>
        </p:nvSpPr>
        <p:spPr>
          <a:xfrm>
            <a:off x="3162793" y="1496272"/>
            <a:ext cx="468398" cy="307777"/>
          </a:xfrm>
          <a:prstGeom prst="rect">
            <a:avLst/>
          </a:prstGeom>
          <a:noFill/>
        </p:spPr>
        <p:txBody>
          <a:bodyPr wrap="none" rtlCol="0">
            <a:spAutoFit/>
          </a:bodyPr>
          <a:lstStyle/>
          <a:p>
            <a:r>
              <a:rPr lang="en-US" sz="1400" dirty="0"/>
              <a:t>202</a:t>
            </a:r>
          </a:p>
        </p:txBody>
      </p:sp>
      <p:sp>
        <p:nvSpPr>
          <p:cNvPr id="13" name="TextBox 12">
            <a:extLst>
              <a:ext uri="{FF2B5EF4-FFF2-40B4-BE49-F238E27FC236}">
                <a16:creationId xmlns:a16="http://schemas.microsoft.com/office/drawing/2014/main" id="{7FF2031C-272E-40A1-96C5-75D91CBD7A7E}"/>
              </a:ext>
            </a:extLst>
          </p:cNvPr>
          <p:cNvSpPr txBox="1"/>
          <p:nvPr/>
        </p:nvSpPr>
        <p:spPr>
          <a:xfrm>
            <a:off x="6395089" y="1182400"/>
            <a:ext cx="373820" cy="307777"/>
          </a:xfrm>
          <a:prstGeom prst="rect">
            <a:avLst/>
          </a:prstGeom>
          <a:noFill/>
        </p:spPr>
        <p:txBody>
          <a:bodyPr wrap="none" rtlCol="0">
            <a:spAutoFit/>
          </a:bodyPr>
          <a:lstStyle/>
          <a:p>
            <a:r>
              <a:rPr lang="en-US" sz="1400" dirty="0"/>
              <a:t>16</a:t>
            </a:r>
          </a:p>
        </p:txBody>
      </p:sp>
      <p:sp>
        <p:nvSpPr>
          <p:cNvPr id="14" name="TextBox 13">
            <a:extLst>
              <a:ext uri="{FF2B5EF4-FFF2-40B4-BE49-F238E27FC236}">
                <a16:creationId xmlns:a16="http://schemas.microsoft.com/office/drawing/2014/main" id="{C7AA87A7-9B81-4F33-AF79-6371FDD38118}"/>
              </a:ext>
            </a:extLst>
          </p:cNvPr>
          <p:cNvSpPr txBox="1"/>
          <p:nvPr/>
        </p:nvSpPr>
        <p:spPr>
          <a:xfrm>
            <a:off x="3284623" y="1798743"/>
            <a:ext cx="373820" cy="307777"/>
          </a:xfrm>
          <a:prstGeom prst="rect">
            <a:avLst/>
          </a:prstGeom>
          <a:noFill/>
        </p:spPr>
        <p:txBody>
          <a:bodyPr wrap="none" rtlCol="0">
            <a:spAutoFit/>
          </a:bodyPr>
          <a:lstStyle/>
          <a:p>
            <a:r>
              <a:rPr lang="en-US" sz="1400" dirty="0"/>
              <a:t>12</a:t>
            </a:r>
          </a:p>
        </p:txBody>
      </p:sp>
      <p:sp>
        <p:nvSpPr>
          <p:cNvPr id="16" name="TextBox 15">
            <a:extLst>
              <a:ext uri="{FF2B5EF4-FFF2-40B4-BE49-F238E27FC236}">
                <a16:creationId xmlns:a16="http://schemas.microsoft.com/office/drawing/2014/main" id="{275908F0-AA0D-4B69-BEE0-CEBBE52E65FC}"/>
              </a:ext>
            </a:extLst>
          </p:cNvPr>
          <p:cNvSpPr txBox="1"/>
          <p:nvPr/>
        </p:nvSpPr>
        <p:spPr>
          <a:xfrm>
            <a:off x="8191497" y="1793832"/>
            <a:ext cx="279244" cy="307777"/>
          </a:xfrm>
          <a:prstGeom prst="rect">
            <a:avLst/>
          </a:prstGeom>
          <a:noFill/>
        </p:spPr>
        <p:txBody>
          <a:bodyPr wrap="none" rtlCol="0">
            <a:spAutoFit/>
          </a:bodyPr>
          <a:lstStyle/>
          <a:p>
            <a:r>
              <a:rPr lang="en-US" sz="1400" dirty="0"/>
              <a:t>8</a:t>
            </a:r>
          </a:p>
        </p:txBody>
      </p:sp>
      <p:sp>
        <p:nvSpPr>
          <p:cNvPr id="17" name="Content Placeholder 2">
            <a:extLst>
              <a:ext uri="{FF2B5EF4-FFF2-40B4-BE49-F238E27FC236}">
                <a16:creationId xmlns:a16="http://schemas.microsoft.com/office/drawing/2014/main" id="{73770377-4B7D-415F-9BB9-45586CA77460}"/>
              </a:ext>
            </a:extLst>
          </p:cNvPr>
          <p:cNvSpPr txBox="1">
            <a:spLocks/>
          </p:cNvSpPr>
          <p:nvPr/>
        </p:nvSpPr>
        <p:spPr>
          <a:xfrm>
            <a:off x="512529" y="2220512"/>
            <a:ext cx="9397015" cy="462177"/>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en-US" dirty="0">
                <a:solidFill>
                  <a:srgbClr val="00B0F0"/>
                </a:solidFill>
              </a:rPr>
              <a:t>Reassembled Array: 402,202,12,344,624,614,16,328,188,8</a:t>
            </a:r>
          </a:p>
          <a:p>
            <a:pPr marL="0" indent="0">
              <a:buFont typeface="Wingdings 3" charset="2"/>
              <a:buNone/>
            </a:pPr>
            <a:endParaRPr lang="en-US" dirty="0"/>
          </a:p>
        </p:txBody>
      </p:sp>
      <p:sp>
        <p:nvSpPr>
          <p:cNvPr id="18" name="Content Placeholder 2">
            <a:extLst>
              <a:ext uri="{FF2B5EF4-FFF2-40B4-BE49-F238E27FC236}">
                <a16:creationId xmlns:a16="http://schemas.microsoft.com/office/drawing/2014/main" id="{78712772-D9E2-43AA-A836-DAFB168ACFFF}"/>
              </a:ext>
            </a:extLst>
          </p:cNvPr>
          <p:cNvSpPr txBox="1">
            <a:spLocks/>
          </p:cNvSpPr>
          <p:nvPr/>
        </p:nvSpPr>
        <p:spPr>
          <a:xfrm>
            <a:off x="677333" y="2632009"/>
            <a:ext cx="9397015" cy="462177"/>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en-US" dirty="0"/>
              <a:t>Bucket array (pass 2): assigning to buckets based on second least significant digit</a:t>
            </a:r>
          </a:p>
          <a:p>
            <a:pPr marL="0" indent="0">
              <a:buFont typeface="Wingdings 3" charset="2"/>
              <a:buNone/>
            </a:pPr>
            <a:endParaRPr lang="en-US" dirty="0"/>
          </a:p>
        </p:txBody>
      </p:sp>
      <p:graphicFrame>
        <p:nvGraphicFramePr>
          <p:cNvPr id="19" name="Table 19">
            <a:extLst>
              <a:ext uri="{FF2B5EF4-FFF2-40B4-BE49-F238E27FC236}">
                <a16:creationId xmlns:a16="http://schemas.microsoft.com/office/drawing/2014/main" id="{F79CD3AC-6747-4DC4-9180-5C89719BE92C}"/>
              </a:ext>
            </a:extLst>
          </p:cNvPr>
          <p:cNvGraphicFramePr>
            <a:graphicFrameLocks noGrp="1"/>
          </p:cNvGraphicFramePr>
          <p:nvPr>
            <p:extLst>
              <p:ext uri="{D42A27DB-BD31-4B8C-83A1-F6EECF244321}">
                <p14:modId xmlns:p14="http://schemas.microsoft.com/office/powerpoint/2010/main" val="3900362508"/>
              </p:ext>
            </p:extLst>
          </p:nvPr>
        </p:nvGraphicFramePr>
        <p:xfrm>
          <a:off x="1532270" y="2966008"/>
          <a:ext cx="8128000" cy="1219200"/>
        </p:xfrm>
        <a:graphic>
          <a:graphicData uri="http://schemas.openxmlformats.org/drawingml/2006/table">
            <a:tbl>
              <a:tblPr firstRow="1" bandRow="1">
                <a:tableStyleId>{5C22544A-7EE6-4342-B048-85BDC9FD1C3A}</a:tableStyleId>
              </a:tblPr>
              <a:tblGrid>
                <a:gridCol w="812800">
                  <a:extLst>
                    <a:ext uri="{9D8B030D-6E8A-4147-A177-3AD203B41FA5}">
                      <a16:colId xmlns:a16="http://schemas.microsoft.com/office/drawing/2014/main" val="3283189524"/>
                    </a:ext>
                  </a:extLst>
                </a:gridCol>
                <a:gridCol w="812800">
                  <a:extLst>
                    <a:ext uri="{9D8B030D-6E8A-4147-A177-3AD203B41FA5}">
                      <a16:colId xmlns:a16="http://schemas.microsoft.com/office/drawing/2014/main" val="2025904894"/>
                    </a:ext>
                  </a:extLst>
                </a:gridCol>
                <a:gridCol w="812800">
                  <a:extLst>
                    <a:ext uri="{9D8B030D-6E8A-4147-A177-3AD203B41FA5}">
                      <a16:colId xmlns:a16="http://schemas.microsoft.com/office/drawing/2014/main" val="2966642185"/>
                    </a:ext>
                  </a:extLst>
                </a:gridCol>
                <a:gridCol w="812800">
                  <a:extLst>
                    <a:ext uri="{9D8B030D-6E8A-4147-A177-3AD203B41FA5}">
                      <a16:colId xmlns:a16="http://schemas.microsoft.com/office/drawing/2014/main" val="3904356663"/>
                    </a:ext>
                  </a:extLst>
                </a:gridCol>
                <a:gridCol w="812800">
                  <a:extLst>
                    <a:ext uri="{9D8B030D-6E8A-4147-A177-3AD203B41FA5}">
                      <a16:colId xmlns:a16="http://schemas.microsoft.com/office/drawing/2014/main" val="3674747739"/>
                    </a:ext>
                  </a:extLst>
                </a:gridCol>
                <a:gridCol w="812800">
                  <a:extLst>
                    <a:ext uri="{9D8B030D-6E8A-4147-A177-3AD203B41FA5}">
                      <a16:colId xmlns:a16="http://schemas.microsoft.com/office/drawing/2014/main" val="2232325471"/>
                    </a:ext>
                  </a:extLst>
                </a:gridCol>
                <a:gridCol w="812800">
                  <a:extLst>
                    <a:ext uri="{9D8B030D-6E8A-4147-A177-3AD203B41FA5}">
                      <a16:colId xmlns:a16="http://schemas.microsoft.com/office/drawing/2014/main" val="1244093578"/>
                    </a:ext>
                  </a:extLst>
                </a:gridCol>
                <a:gridCol w="812800">
                  <a:extLst>
                    <a:ext uri="{9D8B030D-6E8A-4147-A177-3AD203B41FA5}">
                      <a16:colId xmlns:a16="http://schemas.microsoft.com/office/drawing/2014/main" val="3493812211"/>
                    </a:ext>
                  </a:extLst>
                </a:gridCol>
                <a:gridCol w="812800">
                  <a:extLst>
                    <a:ext uri="{9D8B030D-6E8A-4147-A177-3AD203B41FA5}">
                      <a16:colId xmlns:a16="http://schemas.microsoft.com/office/drawing/2014/main" val="746169631"/>
                    </a:ext>
                  </a:extLst>
                </a:gridCol>
                <a:gridCol w="812800">
                  <a:extLst>
                    <a:ext uri="{9D8B030D-6E8A-4147-A177-3AD203B41FA5}">
                      <a16:colId xmlns:a16="http://schemas.microsoft.com/office/drawing/2014/main" val="3173999604"/>
                    </a:ext>
                  </a:extLst>
                </a:gridCol>
              </a:tblGrid>
              <a:tr h="304477">
                <a:tc>
                  <a:txBody>
                    <a:bodyPr/>
                    <a:lstStyle/>
                    <a:p>
                      <a:r>
                        <a:rPr lang="en-US" sz="1400" dirty="0"/>
                        <a:t>0</a:t>
                      </a:r>
                    </a:p>
                  </a:txBody>
                  <a:tcPr/>
                </a:tc>
                <a:tc>
                  <a:txBody>
                    <a:bodyPr/>
                    <a:lstStyle/>
                    <a:p>
                      <a:r>
                        <a:rPr lang="en-US" sz="1400" dirty="0"/>
                        <a:t>1</a:t>
                      </a:r>
                    </a:p>
                  </a:txBody>
                  <a:tcPr/>
                </a:tc>
                <a:tc>
                  <a:txBody>
                    <a:bodyPr/>
                    <a:lstStyle/>
                    <a:p>
                      <a:r>
                        <a:rPr lang="en-US" sz="1400" dirty="0"/>
                        <a:t>2</a:t>
                      </a:r>
                    </a:p>
                  </a:txBody>
                  <a:tcPr/>
                </a:tc>
                <a:tc>
                  <a:txBody>
                    <a:bodyPr/>
                    <a:lstStyle/>
                    <a:p>
                      <a:r>
                        <a:rPr lang="en-US" sz="1400" dirty="0"/>
                        <a:t>3</a:t>
                      </a:r>
                    </a:p>
                  </a:txBody>
                  <a:tcPr/>
                </a:tc>
                <a:tc>
                  <a:txBody>
                    <a:bodyPr/>
                    <a:lstStyle/>
                    <a:p>
                      <a:r>
                        <a:rPr lang="en-US" sz="1400" dirty="0"/>
                        <a:t>4</a:t>
                      </a:r>
                    </a:p>
                  </a:txBody>
                  <a:tcPr/>
                </a:tc>
                <a:tc>
                  <a:txBody>
                    <a:bodyPr/>
                    <a:lstStyle/>
                    <a:p>
                      <a:r>
                        <a:rPr lang="en-US" sz="1400" dirty="0"/>
                        <a:t>5</a:t>
                      </a:r>
                    </a:p>
                  </a:txBody>
                  <a:tcPr/>
                </a:tc>
                <a:tc>
                  <a:txBody>
                    <a:bodyPr/>
                    <a:lstStyle/>
                    <a:p>
                      <a:r>
                        <a:rPr lang="en-US" sz="1400" dirty="0"/>
                        <a:t>6</a:t>
                      </a:r>
                    </a:p>
                  </a:txBody>
                  <a:tcPr/>
                </a:tc>
                <a:tc>
                  <a:txBody>
                    <a:bodyPr/>
                    <a:lstStyle/>
                    <a:p>
                      <a:r>
                        <a:rPr lang="en-US" sz="1400" dirty="0"/>
                        <a:t>7</a:t>
                      </a:r>
                    </a:p>
                  </a:txBody>
                  <a:tcPr/>
                </a:tc>
                <a:tc>
                  <a:txBody>
                    <a:bodyPr/>
                    <a:lstStyle/>
                    <a:p>
                      <a:r>
                        <a:rPr lang="en-US" sz="1400" dirty="0"/>
                        <a:t>8</a:t>
                      </a:r>
                    </a:p>
                  </a:txBody>
                  <a:tcPr/>
                </a:tc>
                <a:tc>
                  <a:txBody>
                    <a:bodyPr/>
                    <a:lstStyle/>
                    <a:p>
                      <a:r>
                        <a:rPr lang="en-US" sz="1400" dirty="0"/>
                        <a:t>9</a:t>
                      </a:r>
                    </a:p>
                  </a:txBody>
                  <a:tcPr/>
                </a:tc>
                <a:extLst>
                  <a:ext uri="{0D108BD9-81ED-4DB2-BD59-A6C34878D82A}">
                    <a16:rowId xmlns:a16="http://schemas.microsoft.com/office/drawing/2014/main" val="861856609"/>
                  </a:ext>
                </a:extLst>
              </a:tr>
              <a:tr h="304477">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3120586052"/>
                  </a:ext>
                </a:extLst>
              </a:tr>
              <a:tr h="304477">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4192300552"/>
                  </a:ext>
                </a:extLst>
              </a:tr>
              <a:tr h="304477">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3694086787"/>
                  </a:ext>
                </a:extLst>
              </a:tr>
            </a:tbl>
          </a:graphicData>
        </a:graphic>
      </p:graphicFrame>
      <p:sp>
        <p:nvSpPr>
          <p:cNvPr id="21" name="TextBox 20">
            <a:extLst>
              <a:ext uri="{FF2B5EF4-FFF2-40B4-BE49-F238E27FC236}">
                <a16:creationId xmlns:a16="http://schemas.microsoft.com/office/drawing/2014/main" id="{4A299567-D8F0-41C7-82D7-8D6A47989D4A}"/>
              </a:ext>
            </a:extLst>
          </p:cNvPr>
          <p:cNvSpPr txBox="1"/>
          <p:nvPr/>
        </p:nvSpPr>
        <p:spPr>
          <a:xfrm>
            <a:off x="816935" y="2907528"/>
            <a:ext cx="909083" cy="369332"/>
          </a:xfrm>
          <a:prstGeom prst="rect">
            <a:avLst/>
          </a:prstGeom>
          <a:noFill/>
        </p:spPr>
        <p:txBody>
          <a:bodyPr wrap="square" rtlCol="0">
            <a:spAutoFit/>
          </a:bodyPr>
          <a:lstStyle/>
          <a:p>
            <a:r>
              <a:rPr lang="en-US" dirty="0"/>
              <a:t>index</a:t>
            </a:r>
          </a:p>
        </p:txBody>
      </p:sp>
      <p:sp>
        <p:nvSpPr>
          <p:cNvPr id="22" name="TextBox 21">
            <a:extLst>
              <a:ext uri="{FF2B5EF4-FFF2-40B4-BE49-F238E27FC236}">
                <a16:creationId xmlns:a16="http://schemas.microsoft.com/office/drawing/2014/main" id="{DB4245FE-447F-4675-A3F9-3DA42FB70749}"/>
              </a:ext>
            </a:extLst>
          </p:cNvPr>
          <p:cNvSpPr txBox="1"/>
          <p:nvPr/>
        </p:nvSpPr>
        <p:spPr>
          <a:xfrm>
            <a:off x="1605517" y="3294312"/>
            <a:ext cx="468398" cy="307777"/>
          </a:xfrm>
          <a:prstGeom prst="rect">
            <a:avLst/>
          </a:prstGeom>
          <a:noFill/>
        </p:spPr>
        <p:txBody>
          <a:bodyPr wrap="none" rtlCol="0">
            <a:spAutoFit/>
          </a:bodyPr>
          <a:lstStyle/>
          <a:p>
            <a:r>
              <a:rPr lang="en-US" sz="1400" dirty="0"/>
              <a:t>402</a:t>
            </a:r>
          </a:p>
        </p:txBody>
      </p:sp>
      <p:sp>
        <p:nvSpPr>
          <p:cNvPr id="23" name="TextBox 22">
            <a:extLst>
              <a:ext uri="{FF2B5EF4-FFF2-40B4-BE49-F238E27FC236}">
                <a16:creationId xmlns:a16="http://schemas.microsoft.com/office/drawing/2014/main" id="{627970C2-C6D8-4480-8E71-2618DCCB3FA5}"/>
              </a:ext>
            </a:extLst>
          </p:cNvPr>
          <p:cNvSpPr txBox="1"/>
          <p:nvPr/>
        </p:nvSpPr>
        <p:spPr>
          <a:xfrm>
            <a:off x="1605517" y="3582760"/>
            <a:ext cx="468398" cy="307777"/>
          </a:xfrm>
          <a:prstGeom prst="rect">
            <a:avLst/>
          </a:prstGeom>
          <a:noFill/>
        </p:spPr>
        <p:txBody>
          <a:bodyPr wrap="none" rtlCol="0">
            <a:spAutoFit/>
          </a:bodyPr>
          <a:lstStyle/>
          <a:p>
            <a:r>
              <a:rPr lang="en-US" sz="1400" dirty="0"/>
              <a:t>202</a:t>
            </a:r>
          </a:p>
        </p:txBody>
      </p:sp>
      <p:sp>
        <p:nvSpPr>
          <p:cNvPr id="24" name="TextBox 23">
            <a:extLst>
              <a:ext uri="{FF2B5EF4-FFF2-40B4-BE49-F238E27FC236}">
                <a16:creationId xmlns:a16="http://schemas.microsoft.com/office/drawing/2014/main" id="{673A71C5-0DC2-4FB7-897B-F2B736B474A1}"/>
              </a:ext>
            </a:extLst>
          </p:cNvPr>
          <p:cNvSpPr txBox="1"/>
          <p:nvPr/>
        </p:nvSpPr>
        <p:spPr>
          <a:xfrm>
            <a:off x="2515484" y="3293168"/>
            <a:ext cx="373820" cy="307777"/>
          </a:xfrm>
          <a:prstGeom prst="rect">
            <a:avLst/>
          </a:prstGeom>
          <a:noFill/>
        </p:spPr>
        <p:txBody>
          <a:bodyPr wrap="none" rtlCol="0">
            <a:spAutoFit/>
          </a:bodyPr>
          <a:lstStyle/>
          <a:p>
            <a:r>
              <a:rPr lang="en-US" sz="1400" dirty="0"/>
              <a:t>12</a:t>
            </a:r>
          </a:p>
        </p:txBody>
      </p:sp>
      <p:sp>
        <p:nvSpPr>
          <p:cNvPr id="25" name="TextBox 24">
            <a:extLst>
              <a:ext uri="{FF2B5EF4-FFF2-40B4-BE49-F238E27FC236}">
                <a16:creationId xmlns:a16="http://schemas.microsoft.com/office/drawing/2014/main" id="{E285C259-37E0-46B8-BC61-E549ADE4523A}"/>
              </a:ext>
            </a:extLst>
          </p:cNvPr>
          <p:cNvSpPr txBox="1"/>
          <p:nvPr/>
        </p:nvSpPr>
        <p:spPr>
          <a:xfrm>
            <a:off x="4890049" y="3287639"/>
            <a:ext cx="468398" cy="307777"/>
          </a:xfrm>
          <a:prstGeom prst="rect">
            <a:avLst/>
          </a:prstGeom>
          <a:noFill/>
        </p:spPr>
        <p:txBody>
          <a:bodyPr wrap="none" rtlCol="0">
            <a:spAutoFit/>
          </a:bodyPr>
          <a:lstStyle/>
          <a:p>
            <a:r>
              <a:rPr lang="en-US" sz="1400" dirty="0"/>
              <a:t>344</a:t>
            </a:r>
          </a:p>
        </p:txBody>
      </p:sp>
      <p:sp>
        <p:nvSpPr>
          <p:cNvPr id="26" name="TextBox 25">
            <a:extLst>
              <a:ext uri="{FF2B5EF4-FFF2-40B4-BE49-F238E27FC236}">
                <a16:creationId xmlns:a16="http://schemas.microsoft.com/office/drawing/2014/main" id="{7C525E6D-A0DB-4EE5-B568-C97986D76540}"/>
              </a:ext>
            </a:extLst>
          </p:cNvPr>
          <p:cNvSpPr txBox="1"/>
          <p:nvPr/>
        </p:nvSpPr>
        <p:spPr>
          <a:xfrm>
            <a:off x="3320018" y="3304944"/>
            <a:ext cx="468398" cy="307777"/>
          </a:xfrm>
          <a:prstGeom prst="rect">
            <a:avLst/>
          </a:prstGeom>
          <a:noFill/>
        </p:spPr>
        <p:txBody>
          <a:bodyPr wrap="none" rtlCol="0">
            <a:spAutoFit/>
          </a:bodyPr>
          <a:lstStyle/>
          <a:p>
            <a:r>
              <a:rPr lang="en-US" sz="1400" dirty="0"/>
              <a:t>624</a:t>
            </a:r>
          </a:p>
        </p:txBody>
      </p:sp>
      <p:sp>
        <p:nvSpPr>
          <p:cNvPr id="27" name="TextBox 26">
            <a:extLst>
              <a:ext uri="{FF2B5EF4-FFF2-40B4-BE49-F238E27FC236}">
                <a16:creationId xmlns:a16="http://schemas.microsoft.com/office/drawing/2014/main" id="{4ABEF70C-7239-4C96-B918-BDAC080ADFF2}"/>
              </a:ext>
            </a:extLst>
          </p:cNvPr>
          <p:cNvSpPr txBox="1"/>
          <p:nvPr/>
        </p:nvSpPr>
        <p:spPr>
          <a:xfrm>
            <a:off x="2398971" y="3598708"/>
            <a:ext cx="468398" cy="307777"/>
          </a:xfrm>
          <a:prstGeom prst="rect">
            <a:avLst/>
          </a:prstGeom>
          <a:noFill/>
        </p:spPr>
        <p:txBody>
          <a:bodyPr wrap="none" rtlCol="0">
            <a:spAutoFit/>
          </a:bodyPr>
          <a:lstStyle/>
          <a:p>
            <a:r>
              <a:rPr lang="en-US" sz="1400" dirty="0"/>
              <a:t>614</a:t>
            </a:r>
          </a:p>
        </p:txBody>
      </p:sp>
      <p:sp>
        <p:nvSpPr>
          <p:cNvPr id="28" name="TextBox 27">
            <a:extLst>
              <a:ext uri="{FF2B5EF4-FFF2-40B4-BE49-F238E27FC236}">
                <a16:creationId xmlns:a16="http://schemas.microsoft.com/office/drawing/2014/main" id="{B4839130-A2FD-4097-85E7-2E5B1032A4DD}"/>
              </a:ext>
            </a:extLst>
          </p:cNvPr>
          <p:cNvSpPr txBox="1"/>
          <p:nvPr/>
        </p:nvSpPr>
        <p:spPr>
          <a:xfrm>
            <a:off x="2504852" y="3893612"/>
            <a:ext cx="373820" cy="307777"/>
          </a:xfrm>
          <a:prstGeom prst="rect">
            <a:avLst/>
          </a:prstGeom>
          <a:noFill/>
        </p:spPr>
        <p:txBody>
          <a:bodyPr wrap="none" rtlCol="0">
            <a:spAutoFit/>
          </a:bodyPr>
          <a:lstStyle/>
          <a:p>
            <a:r>
              <a:rPr lang="en-US" sz="1400" dirty="0"/>
              <a:t>16</a:t>
            </a:r>
          </a:p>
        </p:txBody>
      </p:sp>
      <p:sp>
        <p:nvSpPr>
          <p:cNvPr id="29" name="TextBox 28">
            <a:extLst>
              <a:ext uri="{FF2B5EF4-FFF2-40B4-BE49-F238E27FC236}">
                <a16:creationId xmlns:a16="http://schemas.microsoft.com/office/drawing/2014/main" id="{CA850F96-2232-4225-B799-242DBEAC2C67}"/>
              </a:ext>
            </a:extLst>
          </p:cNvPr>
          <p:cNvSpPr txBox="1"/>
          <p:nvPr/>
        </p:nvSpPr>
        <p:spPr>
          <a:xfrm>
            <a:off x="3305162" y="3611925"/>
            <a:ext cx="468398" cy="307777"/>
          </a:xfrm>
          <a:prstGeom prst="rect">
            <a:avLst/>
          </a:prstGeom>
          <a:noFill/>
        </p:spPr>
        <p:txBody>
          <a:bodyPr wrap="none" rtlCol="0">
            <a:spAutoFit/>
          </a:bodyPr>
          <a:lstStyle/>
          <a:p>
            <a:r>
              <a:rPr lang="en-US" sz="1400" dirty="0"/>
              <a:t>328</a:t>
            </a:r>
          </a:p>
        </p:txBody>
      </p:sp>
      <p:sp>
        <p:nvSpPr>
          <p:cNvPr id="30" name="TextBox 29">
            <a:extLst>
              <a:ext uri="{FF2B5EF4-FFF2-40B4-BE49-F238E27FC236}">
                <a16:creationId xmlns:a16="http://schemas.microsoft.com/office/drawing/2014/main" id="{108D74A3-5C6A-450B-82D8-D650C6595A2D}"/>
              </a:ext>
            </a:extLst>
          </p:cNvPr>
          <p:cNvSpPr txBox="1"/>
          <p:nvPr/>
        </p:nvSpPr>
        <p:spPr>
          <a:xfrm>
            <a:off x="8131814" y="3284940"/>
            <a:ext cx="696432" cy="307777"/>
          </a:xfrm>
          <a:prstGeom prst="rect">
            <a:avLst/>
          </a:prstGeom>
          <a:noFill/>
        </p:spPr>
        <p:txBody>
          <a:bodyPr wrap="square" rtlCol="0">
            <a:spAutoFit/>
          </a:bodyPr>
          <a:lstStyle/>
          <a:p>
            <a:r>
              <a:rPr lang="en-US" sz="1400" dirty="0"/>
              <a:t>188</a:t>
            </a:r>
          </a:p>
        </p:txBody>
      </p:sp>
      <p:sp>
        <p:nvSpPr>
          <p:cNvPr id="31" name="TextBox 30">
            <a:extLst>
              <a:ext uri="{FF2B5EF4-FFF2-40B4-BE49-F238E27FC236}">
                <a16:creationId xmlns:a16="http://schemas.microsoft.com/office/drawing/2014/main" id="{E44AE6E1-8D28-4CC1-BEB2-1A7C9290B661}"/>
              </a:ext>
            </a:extLst>
          </p:cNvPr>
          <p:cNvSpPr txBox="1"/>
          <p:nvPr/>
        </p:nvSpPr>
        <p:spPr>
          <a:xfrm>
            <a:off x="1787531" y="3854687"/>
            <a:ext cx="279244" cy="307777"/>
          </a:xfrm>
          <a:prstGeom prst="rect">
            <a:avLst/>
          </a:prstGeom>
          <a:noFill/>
        </p:spPr>
        <p:txBody>
          <a:bodyPr wrap="none" rtlCol="0">
            <a:spAutoFit/>
          </a:bodyPr>
          <a:lstStyle/>
          <a:p>
            <a:r>
              <a:rPr lang="en-US" sz="1400" dirty="0"/>
              <a:t>8</a:t>
            </a:r>
          </a:p>
        </p:txBody>
      </p:sp>
      <p:sp>
        <p:nvSpPr>
          <p:cNvPr id="33" name="Content Placeholder 2">
            <a:extLst>
              <a:ext uri="{FF2B5EF4-FFF2-40B4-BE49-F238E27FC236}">
                <a16:creationId xmlns:a16="http://schemas.microsoft.com/office/drawing/2014/main" id="{6B80BCFE-0141-4C55-9984-0AF5D6181A99}"/>
              </a:ext>
            </a:extLst>
          </p:cNvPr>
          <p:cNvSpPr txBox="1">
            <a:spLocks/>
          </p:cNvSpPr>
          <p:nvPr/>
        </p:nvSpPr>
        <p:spPr>
          <a:xfrm>
            <a:off x="512528" y="4304295"/>
            <a:ext cx="9397015" cy="462177"/>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en-US" dirty="0">
                <a:solidFill>
                  <a:srgbClr val="00B0F0"/>
                </a:solidFill>
              </a:rPr>
              <a:t>Reassembled Array: 402,202,8,12,614,16,624,328,344,188</a:t>
            </a:r>
          </a:p>
          <a:p>
            <a:pPr marL="0" indent="0">
              <a:buFont typeface="Wingdings 3" charset="2"/>
              <a:buNone/>
            </a:pPr>
            <a:endParaRPr lang="en-US" dirty="0"/>
          </a:p>
        </p:txBody>
      </p:sp>
      <p:sp>
        <p:nvSpPr>
          <p:cNvPr id="35" name="Content Placeholder 2">
            <a:extLst>
              <a:ext uri="{FF2B5EF4-FFF2-40B4-BE49-F238E27FC236}">
                <a16:creationId xmlns:a16="http://schemas.microsoft.com/office/drawing/2014/main" id="{34CA012E-705F-4BAA-8025-E81EEF4C410A}"/>
              </a:ext>
            </a:extLst>
          </p:cNvPr>
          <p:cNvSpPr txBox="1">
            <a:spLocks/>
          </p:cNvSpPr>
          <p:nvPr/>
        </p:nvSpPr>
        <p:spPr>
          <a:xfrm>
            <a:off x="677333" y="4676309"/>
            <a:ext cx="9397015" cy="462177"/>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en-US" dirty="0"/>
              <a:t>Bucket array (pass 3): assigning to buckets based on third least significant digit</a:t>
            </a:r>
          </a:p>
          <a:p>
            <a:pPr marL="0" indent="0">
              <a:buFont typeface="Wingdings 3" charset="2"/>
              <a:buNone/>
            </a:pPr>
            <a:endParaRPr lang="en-US" dirty="0"/>
          </a:p>
        </p:txBody>
      </p:sp>
      <p:sp>
        <p:nvSpPr>
          <p:cNvPr id="37" name="TextBox 36">
            <a:extLst>
              <a:ext uri="{FF2B5EF4-FFF2-40B4-BE49-F238E27FC236}">
                <a16:creationId xmlns:a16="http://schemas.microsoft.com/office/drawing/2014/main" id="{3FE30E21-46F5-45FB-8730-F3C2FF17E263}"/>
              </a:ext>
            </a:extLst>
          </p:cNvPr>
          <p:cNvSpPr txBox="1"/>
          <p:nvPr/>
        </p:nvSpPr>
        <p:spPr>
          <a:xfrm>
            <a:off x="816935" y="5026252"/>
            <a:ext cx="909083" cy="369332"/>
          </a:xfrm>
          <a:prstGeom prst="rect">
            <a:avLst/>
          </a:prstGeom>
          <a:noFill/>
        </p:spPr>
        <p:txBody>
          <a:bodyPr wrap="square" rtlCol="0">
            <a:spAutoFit/>
          </a:bodyPr>
          <a:lstStyle/>
          <a:p>
            <a:r>
              <a:rPr lang="en-US" dirty="0"/>
              <a:t>index</a:t>
            </a:r>
          </a:p>
        </p:txBody>
      </p:sp>
      <p:graphicFrame>
        <p:nvGraphicFramePr>
          <p:cNvPr id="38" name="Table 38">
            <a:extLst>
              <a:ext uri="{FF2B5EF4-FFF2-40B4-BE49-F238E27FC236}">
                <a16:creationId xmlns:a16="http://schemas.microsoft.com/office/drawing/2014/main" id="{83159542-7DF6-4509-965D-69BA1AD27BE3}"/>
              </a:ext>
            </a:extLst>
          </p:cNvPr>
          <p:cNvGraphicFramePr>
            <a:graphicFrameLocks noGrp="1"/>
          </p:cNvGraphicFramePr>
          <p:nvPr>
            <p:extLst>
              <p:ext uri="{D42A27DB-BD31-4B8C-83A1-F6EECF244321}">
                <p14:modId xmlns:p14="http://schemas.microsoft.com/office/powerpoint/2010/main" val="2031658083"/>
              </p:ext>
            </p:extLst>
          </p:nvPr>
        </p:nvGraphicFramePr>
        <p:xfrm>
          <a:off x="1532270" y="5026252"/>
          <a:ext cx="8128000" cy="1252284"/>
        </p:xfrm>
        <a:graphic>
          <a:graphicData uri="http://schemas.openxmlformats.org/drawingml/2006/table">
            <a:tbl>
              <a:tblPr firstRow="1" bandRow="1">
                <a:tableStyleId>{5C22544A-7EE6-4342-B048-85BDC9FD1C3A}</a:tableStyleId>
              </a:tblPr>
              <a:tblGrid>
                <a:gridCol w="812800">
                  <a:extLst>
                    <a:ext uri="{9D8B030D-6E8A-4147-A177-3AD203B41FA5}">
                      <a16:colId xmlns:a16="http://schemas.microsoft.com/office/drawing/2014/main" val="3728313602"/>
                    </a:ext>
                  </a:extLst>
                </a:gridCol>
                <a:gridCol w="812800">
                  <a:extLst>
                    <a:ext uri="{9D8B030D-6E8A-4147-A177-3AD203B41FA5}">
                      <a16:colId xmlns:a16="http://schemas.microsoft.com/office/drawing/2014/main" val="3679859488"/>
                    </a:ext>
                  </a:extLst>
                </a:gridCol>
                <a:gridCol w="812800">
                  <a:extLst>
                    <a:ext uri="{9D8B030D-6E8A-4147-A177-3AD203B41FA5}">
                      <a16:colId xmlns:a16="http://schemas.microsoft.com/office/drawing/2014/main" val="439809966"/>
                    </a:ext>
                  </a:extLst>
                </a:gridCol>
                <a:gridCol w="812800">
                  <a:extLst>
                    <a:ext uri="{9D8B030D-6E8A-4147-A177-3AD203B41FA5}">
                      <a16:colId xmlns:a16="http://schemas.microsoft.com/office/drawing/2014/main" val="886225286"/>
                    </a:ext>
                  </a:extLst>
                </a:gridCol>
                <a:gridCol w="812800">
                  <a:extLst>
                    <a:ext uri="{9D8B030D-6E8A-4147-A177-3AD203B41FA5}">
                      <a16:colId xmlns:a16="http://schemas.microsoft.com/office/drawing/2014/main" val="1764498130"/>
                    </a:ext>
                  </a:extLst>
                </a:gridCol>
                <a:gridCol w="812800">
                  <a:extLst>
                    <a:ext uri="{9D8B030D-6E8A-4147-A177-3AD203B41FA5}">
                      <a16:colId xmlns:a16="http://schemas.microsoft.com/office/drawing/2014/main" val="2020578732"/>
                    </a:ext>
                  </a:extLst>
                </a:gridCol>
                <a:gridCol w="812800">
                  <a:extLst>
                    <a:ext uri="{9D8B030D-6E8A-4147-A177-3AD203B41FA5}">
                      <a16:colId xmlns:a16="http://schemas.microsoft.com/office/drawing/2014/main" val="279583638"/>
                    </a:ext>
                  </a:extLst>
                </a:gridCol>
                <a:gridCol w="812800">
                  <a:extLst>
                    <a:ext uri="{9D8B030D-6E8A-4147-A177-3AD203B41FA5}">
                      <a16:colId xmlns:a16="http://schemas.microsoft.com/office/drawing/2014/main" val="2193157682"/>
                    </a:ext>
                  </a:extLst>
                </a:gridCol>
                <a:gridCol w="812800">
                  <a:extLst>
                    <a:ext uri="{9D8B030D-6E8A-4147-A177-3AD203B41FA5}">
                      <a16:colId xmlns:a16="http://schemas.microsoft.com/office/drawing/2014/main" val="3315936583"/>
                    </a:ext>
                  </a:extLst>
                </a:gridCol>
                <a:gridCol w="812800">
                  <a:extLst>
                    <a:ext uri="{9D8B030D-6E8A-4147-A177-3AD203B41FA5}">
                      <a16:colId xmlns:a16="http://schemas.microsoft.com/office/drawing/2014/main" val="2880768419"/>
                    </a:ext>
                  </a:extLst>
                </a:gridCol>
              </a:tblGrid>
              <a:tr h="313071">
                <a:tc>
                  <a:txBody>
                    <a:bodyPr/>
                    <a:lstStyle/>
                    <a:p>
                      <a:r>
                        <a:rPr lang="en-US" sz="1400" dirty="0"/>
                        <a:t>0</a:t>
                      </a:r>
                    </a:p>
                  </a:txBody>
                  <a:tcPr/>
                </a:tc>
                <a:tc>
                  <a:txBody>
                    <a:bodyPr/>
                    <a:lstStyle/>
                    <a:p>
                      <a:r>
                        <a:rPr lang="en-US" sz="1400" dirty="0"/>
                        <a:t>1</a:t>
                      </a:r>
                    </a:p>
                  </a:txBody>
                  <a:tcPr/>
                </a:tc>
                <a:tc>
                  <a:txBody>
                    <a:bodyPr/>
                    <a:lstStyle/>
                    <a:p>
                      <a:r>
                        <a:rPr lang="en-US" sz="1400" dirty="0"/>
                        <a:t>2</a:t>
                      </a:r>
                    </a:p>
                  </a:txBody>
                  <a:tcPr/>
                </a:tc>
                <a:tc>
                  <a:txBody>
                    <a:bodyPr/>
                    <a:lstStyle/>
                    <a:p>
                      <a:r>
                        <a:rPr lang="en-US" sz="1400" dirty="0"/>
                        <a:t>3</a:t>
                      </a:r>
                    </a:p>
                  </a:txBody>
                  <a:tcPr/>
                </a:tc>
                <a:tc>
                  <a:txBody>
                    <a:bodyPr/>
                    <a:lstStyle/>
                    <a:p>
                      <a:r>
                        <a:rPr lang="en-US" sz="1400" dirty="0"/>
                        <a:t>4</a:t>
                      </a:r>
                    </a:p>
                  </a:txBody>
                  <a:tcPr/>
                </a:tc>
                <a:tc>
                  <a:txBody>
                    <a:bodyPr/>
                    <a:lstStyle/>
                    <a:p>
                      <a:r>
                        <a:rPr lang="en-US" sz="1400" dirty="0"/>
                        <a:t>5</a:t>
                      </a:r>
                    </a:p>
                  </a:txBody>
                  <a:tcPr/>
                </a:tc>
                <a:tc>
                  <a:txBody>
                    <a:bodyPr/>
                    <a:lstStyle/>
                    <a:p>
                      <a:r>
                        <a:rPr lang="en-US" sz="1400" dirty="0"/>
                        <a:t>6</a:t>
                      </a:r>
                    </a:p>
                  </a:txBody>
                  <a:tcPr/>
                </a:tc>
                <a:tc>
                  <a:txBody>
                    <a:bodyPr/>
                    <a:lstStyle/>
                    <a:p>
                      <a:r>
                        <a:rPr lang="en-US" sz="1400" dirty="0"/>
                        <a:t>7</a:t>
                      </a:r>
                    </a:p>
                  </a:txBody>
                  <a:tcPr/>
                </a:tc>
                <a:tc>
                  <a:txBody>
                    <a:bodyPr/>
                    <a:lstStyle/>
                    <a:p>
                      <a:r>
                        <a:rPr lang="en-US" sz="1400" dirty="0"/>
                        <a:t>8</a:t>
                      </a:r>
                    </a:p>
                  </a:txBody>
                  <a:tcPr/>
                </a:tc>
                <a:tc>
                  <a:txBody>
                    <a:bodyPr/>
                    <a:lstStyle/>
                    <a:p>
                      <a:r>
                        <a:rPr lang="en-US" sz="1400" dirty="0"/>
                        <a:t>9</a:t>
                      </a:r>
                    </a:p>
                  </a:txBody>
                  <a:tcPr/>
                </a:tc>
                <a:extLst>
                  <a:ext uri="{0D108BD9-81ED-4DB2-BD59-A6C34878D82A}">
                    <a16:rowId xmlns:a16="http://schemas.microsoft.com/office/drawing/2014/main" val="2645735916"/>
                  </a:ext>
                </a:extLst>
              </a:tr>
              <a:tr h="313071">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endParaRPr lang="en-US" sz="1400"/>
                    </a:p>
                  </a:txBody>
                  <a:tcPr/>
                </a:tc>
                <a:extLst>
                  <a:ext uri="{0D108BD9-81ED-4DB2-BD59-A6C34878D82A}">
                    <a16:rowId xmlns:a16="http://schemas.microsoft.com/office/drawing/2014/main" val="3251595097"/>
                  </a:ext>
                </a:extLst>
              </a:tr>
              <a:tr h="313071">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endParaRPr lang="en-US" sz="1400" dirty="0"/>
                    </a:p>
                  </a:txBody>
                  <a:tcPr/>
                </a:tc>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endParaRPr lang="en-US" sz="1400"/>
                    </a:p>
                  </a:txBody>
                  <a:tcPr/>
                </a:tc>
                <a:extLst>
                  <a:ext uri="{0D108BD9-81ED-4DB2-BD59-A6C34878D82A}">
                    <a16:rowId xmlns:a16="http://schemas.microsoft.com/office/drawing/2014/main" val="475937154"/>
                  </a:ext>
                </a:extLst>
              </a:tr>
              <a:tr h="313071">
                <a:tc>
                  <a:txBody>
                    <a:bodyPr/>
                    <a:lstStyle/>
                    <a:p>
                      <a:endParaRPr lang="en-US" sz="1400" dirty="0"/>
                    </a:p>
                  </a:txBody>
                  <a:tcPr/>
                </a:tc>
                <a:tc>
                  <a:txBody>
                    <a:bodyPr/>
                    <a:lstStyle/>
                    <a:p>
                      <a:endParaRPr lang="en-US" sz="1400" dirty="0"/>
                    </a:p>
                  </a:txBody>
                  <a:tcPr/>
                </a:tc>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3899383176"/>
                  </a:ext>
                </a:extLst>
              </a:tr>
            </a:tbl>
          </a:graphicData>
        </a:graphic>
      </p:graphicFrame>
      <p:sp>
        <p:nvSpPr>
          <p:cNvPr id="39" name="TextBox 38">
            <a:extLst>
              <a:ext uri="{FF2B5EF4-FFF2-40B4-BE49-F238E27FC236}">
                <a16:creationId xmlns:a16="http://schemas.microsoft.com/office/drawing/2014/main" id="{5796656D-07FF-4BFC-A967-620E2824773B}"/>
              </a:ext>
            </a:extLst>
          </p:cNvPr>
          <p:cNvSpPr txBox="1"/>
          <p:nvPr/>
        </p:nvSpPr>
        <p:spPr>
          <a:xfrm>
            <a:off x="4890049" y="5344617"/>
            <a:ext cx="468398" cy="307777"/>
          </a:xfrm>
          <a:prstGeom prst="rect">
            <a:avLst/>
          </a:prstGeom>
          <a:noFill/>
        </p:spPr>
        <p:txBody>
          <a:bodyPr wrap="none" rtlCol="0">
            <a:spAutoFit/>
          </a:bodyPr>
          <a:lstStyle/>
          <a:p>
            <a:r>
              <a:rPr lang="en-US" sz="1400" dirty="0"/>
              <a:t>402</a:t>
            </a:r>
          </a:p>
        </p:txBody>
      </p:sp>
      <p:sp>
        <p:nvSpPr>
          <p:cNvPr id="40" name="TextBox 39">
            <a:extLst>
              <a:ext uri="{FF2B5EF4-FFF2-40B4-BE49-F238E27FC236}">
                <a16:creationId xmlns:a16="http://schemas.microsoft.com/office/drawing/2014/main" id="{90BA8749-33CB-4E4B-B61F-9BB67994AAB0}"/>
              </a:ext>
            </a:extLst>
          </p:cNvPr>
          <p:cNvSpPr txBox="1"/>
          <p:nvPr/>
        </p:nvSpPr>
        <p:spPr>
          <a:xfrm>
            <a:off x="3190045" y="5344616"/>
            <a:ext cx="468398" cy="307777"/>
          </a:xfrm>
          <a:prstGeom prst="rect">
            <a:avLst/>
          </a:prstGeom>
          <a:noFill/>
        </p:spPr>
        <p:txBody>
          <a:bodyPr wrap="none" rtlCol="0">
            <a:spAutoFit/>
          </a:bodyPr>
          <a:lstStyle/>
          <a:p>
            <a:r>
              <a:rPr lang="en-US" sz="1400" dirty="0"/>
              <a:t>202</a:t>
            </a:r>
          </a:p>
        </p:txBody>
      </p:sp>
      <p:sp>
        <p:nvSpPr>
          <p:cNvPr id="41" name="TextBox 40">
            <a:extLst>
              <a:ext uri="{FF2B5EF4-FFF2-40B4-BE49-F238E27FC236}">
                <a16:creationId xmlns:a16="http://schemas.microsoft.com/office/drawing/2014/main" id="{431E175D-BF9E-4754-A870-5DE32815E894}"/>
              </a:ext>
            </a:extLst>
          </p:cNvPr>
          <p:cNvSpPr txBox="1"/>
          <p:nvPr/>
        </p:nvSpPr>
        <p:spPr>
          <a:xfrm>
            <a:off x="1807701" y="5318771"/>
            <a:ext cx="279244" cy="307777"/>
          </a:xfrm>
          <a:prstGeom prst="rect">
            <a:avLst/>
          </a:prstGeom>
          <a:noFill/>
        </p:spPr>
        <p:txBody>
          <a:bodyPr wrap="none" rtlCol="0">
            <a:spAutoFit/>
          </a:bodyPr>
          <a:lstStyle/>
          <a:p>
            <a:r>
              <a:rPr lang="en-US" sz="1400" dirty="0"/>
              <a:t>8</a:t>
            </a:r>
          </a:p>
        </p:txBody>
      </p:sp>
      <p:sp>
        <p:nvSpPr>
          <p:cNvPr id="42" name="TextBox 41">
            <a:extLst>
              <a:ext uri="{FF2B5EF4-FFF2-40B4-BE49-F238E27FC236}">
                <a16:creationId xmlns:a16="http://schemas.microsoft.com/office/drawing/2014/main" id="{94D8A673-A28A-4051-82F1-E71C4C3C3B80}"/>
              </a:ext>
            </a:extLst>
          </p:cNvPr>
          <p:cNvSpPr txBox="1"/>
          <p:nvPr/>
        </p:nvSpPr>
        <p:spPr>
          <a:xfrm>
            <a:off x="1740243" y="5652925"/>
            <a:ext cx="373820" cy="307777"/>
          </a:xfrm>
          <a:prstGeom prst="rect">
            <a:avLst/>
          </a:prstGeom>
          <a:noFill/>
        </p:spPr>
        <p:txBody>
          <a:bodyPr wrap="none" rtlCol="0">
            <a:spAutoFit/>
          </a:bodyPr>
          <a:lstStyle/>
          <a:p>
            <a:r>
              <a:rPr lang="en-US" sz="1400" dirty="0"/>
              <a:t>12</a:t>
            </a:r>
          </a:p>
        </p:txBody>
      </p:sp>
      <p:sp>
        <p:nvSpPr>
          <p:cNvPr id="43" name="TextBox 42">
            <a:extLst>
              <a:ext uri="{FF2B5EF4-FFF2-40B4-BE49-F238E27FC236}">
                <a16:creationId xmlns:a16="http://schemas.microsoft.com/office/drawing/2014/main" id="{9338C5D7-2C40-43DF-A447-3225EC30DE4A}"/>
              </a:ext>
            </a:extLst>
          </p:cNvPr>
          <p:cNvSpPr txBox="1"/>
          <p:nvPr/>
        </p:nvSpPr>
        <p:spPr>
          <a:xfrm>
            <a:off x="6434429" y="5344137"/>
            <a:ext cx="468398" cy="307777"/>
          </a:xfrm>
          <a:prstGeom prst="rect">
            <a:avLst/>
          </a:prstGeom>
          <a:noFill/>
        </p:spPr>
        <p:txBody>
          <a:bodyPr wrap="none" rtlCol="0">
            <a:spAutoFit/>
          </a:bodyPr>
          <a:lstStyle/>
          <a:p>
            <a:r>
              <a:rPr lang="en-US" sz="1400" dirty="0"/>
              <a:t>614</a:t>
            </a:r>
          </a:p>
        </p:txBody>
      </p:sp>
      <p:sp>
        <p:nvSpPr>
          <p:cNvPr id="44" name="TextBox 43">
            <a:extLst>
              <a:ext uri="{FF2B5EF4-FFF2-40B4-BE49-F238E27FC236}">
                <a16:creationId xmlns:a16="http://schemas.microsoft.com/office/drawing/2014/main" id="{3D76D2C6-CD2A-4ED1-8ED4-661B5880C215}"/>
              </a:ext>
            </a:extLst>
          </p:cNvPr>
          <p:cNvSpPr txBox="1"/>
          <p:nvPr/>
        </p:nvSpPr>
        <p:spPr>
          <a:xfrm>
            <a:off x="1726018" y="5976581"/>
            <a:ext cx="373820" cy="307777"/>
          </a:xfrm>
          <a:prstGeom prst="rect">
            <a:avLst/>
          </a:prstGeom>
          <a:noFill/>
        </p:spPr>
        <p:txBody>
          <a:bodyPr wrap="none" rtlCol="0">
            <a:spAutoFit/>
          </a:bodyPr>
          <a:lstStyle/>
          <a:p>
            <a:r>
              <a:rPr lang="en-US" sz="1400" dirty="0"/>
              <a:t>16</a:t>
            </a:r>
          </a:p>
        </p:txBody>
      </p:sp>
      <p:sp>
        <p:nvSpPr>
          <p:cNvPr id="45" name="TextBox 44">
            <a:extLst>
              <a:ext uri="{FF2B5EF4-FFF2-40B4-BE49-F238E27FC236}">
                <a16:creationId xmlns:a16="http://schemas.microsoft.com/office/drawing/2014/main" id="{6028FC24-7BDA-4775-92F1-4C3AFDD3D930}"/>
              </a:ext>
            </a:extLst>
          </p:cNvPr>
          <p:cNvSpPr txBox="1"/>
          <p:nvPr/>
        </p:nvSpPr>
        <p:spPr>
          <a:xfrm>
            <a:off x="6434429" y="5628840"/>
            <a:ext cx="468398" cy="307777"/>
          </a:xfrm>
          <a:prstGeom prst="rect">
            <a:avLst/>
          </a:prstGeom>
          <a:noFill/>
        </p:spPr>
        <p:txBody>
          <a:bodyPr wrap="none" rtlCol="0">
            <a:spAutoFit/>
          </a:bodyPr>
          <a:lstStyle/>
          <a:p>
            <a:r>
              <a:rPr lang="en-US" sz="1400" dirty="0"/>
              <a:t>624</a:t>
            </a:r>
          </a:p>
        </p:txBody>
      </p:sp>
      <p:sp>
        <p:nvSpPr>
          <p:cNvPr id="46" name="TextBox 45">
            <a:extLst>
              <a:ext uri="{FF2B5EF4-FFF2-40B4-BE49-F238E27FC236}">
                <a16:creationId xmlns:a16="http://schemas.microsoft.com/office/drawing/2014/main" id="{C5DC2303-1ED2-41CF-A004-707A5BA07E18}"/>
              </a:ext>
            </a:extLst>
          </p:cNvPr>
          <p:cNvSpPr txBox="1"/>
          <p:nvPr/>
        </p:nvSpPr>
        <p:spPr>
          <a:xfrm>
            <a:off x="4070147" y="5344137"/>
            <a:ext cx="468398" cy="307777"/>
          </a:xfrm>
          <a:prstGeom prst="rect">
            <a:avLst/>
          </a:prstGeom>
          <a:noFill/>
        </p:spPr>
        <p:txBody>
          <a:bodyPr wrap="none" rtlCol="0">
            <a:spAutoFit/>
          </a:bodyPr>
          <a:lstStyle/>
          <a:p>
            <a:r>
              <a:rPr lang="en-US" sz="1400" dirty="0"/>
              <a:t>328</a:t>
            </a:r>
          </a:p>
        </p:txBody>
      </p:sp>
      <p:sp>
        <p:nvSpPr>
          <p:cNvPr id="47" name="TextBox 46">
            <a:extLst>
              <a:ext uri="{FF2B5EF4-FFF2-40B4-BE49-F238E27FC236}">
                <a16:creationId xmlns:a16="http://schemas.microsoft.com/office/drawing/2014/main" id="{19E01155-CDE5-491E-A0F5-633C97C0E5E2}"/>
              </a:ext>
            </a:extLst>
          </p:cNvPr>
          <p:cNvSpPr txBox="1"/>
          <p:nvPr/>
        </p:nvSpPr>
        <p:spPr>
          <a:xfrm>
            <a:off x="4070147" y="5637437"/>
            <a:ext cx="468398" cy="307777"/>
          </a:xfrm>
          <a:prstGeom prst="rect">
            <a:avLst/>
          </a:prstGeom>
          <a:noFill/>
        </p:spPr>
        <p:txBody>
          <a:bodyPr wrap="none" rtlCol="0">
            <a:spAutoFit/>
          </a:bodyPr>
          <a:lstStyle/>
          <a:p>
            <a:r>
              <a:rPr lang="en-US" sz="1400" dirty="0"/>
              <a:t>344</a:t>
            </a:r>
          </a:p>
        </p:txBody>
      </p:sp>
      <p:sp>
        <p:nvSpPr>
          <p:cNvPr id="48" name="TextBox 47">
            <a:extLst>
              <a:ext uri="{FF2B5EF4-FFF2-40B4-BE49-F238E27FC236}">
                <a16:creationId xmlns:a16="http://schemas.microsoft.com/office/drawing/2014/main" id="{328F8EAE-895B-4260-93F4-4970FF3B0908}"/>
              </a:ext>
            </a:extLst>
          </p:cNvPr>
          <p:cNvSpPr txBox="1"/>
          <p:nvPr/>
        </p:nvSpPr>
        <p:spPr>
          <a:xfrm>
            <a:off x="2457563" y="5334719"/>
            <a:ext cx="468398" cy="307777"/>
          </a:xfrm>
          <a:prstGeom prst="rect">
            <a:avLst/>
          </a:prstGeom>
          <a:noFill/>
        </p:spPr>
        <p:txBody>
          <a:bodyPr wrap="none" rtlCol="0">
            <a:spAutoFit/>
          </a:bodyPr>
          <a:lstStyle/>
          <a:p>
            <a:r>
              <a:rPr lang="en-US" sz="1400" dirty="0"/>
              <a:t>188</a:t>
            </a:r>
          </a:p>
        </p:txBody>
      </p:sp>
      <p:sp>
        <p:nvSpPr>
          <p:cNvPr id="49" name="Content Placeholder 2">
            <a:extLst>
              <a:ext uri="{FF2B5EF4-FFF2-40B4-BE49-F238E27FC236}">
                <a16:creationId xmlns:a16="http://schemas.microsoft.com/office/drawing/2014/main" id="{CE758AEA-7235-4D8B-9898-167363BC1E86}"/>
              </a:ext>
            </a:extLst>
          </p:cNvPr>
          <p:cNvSpPr txBox="1">
            <a:spLocks/>
          </p:cNvSpPr>
          <p:nvPr/>
        </p:nvSpPr>
        <p:spPr>
          <a:xfrm>
            <a:off x="32783" y="6364384"/>
            <a:ext cx="12126433" cy="462177"/>
          </a:xfrm>
          <a:prstGeom prst="rect">
            <a:avLst/>
          </a:prstGeom>
          <a:solidFill>
            <a:srgbClr val="FFFF00"/>
          </a:solidFill>
          <a:ln>
            <a:solidFill>
              <a:schemeClr val="accent1">
                <a:lumMod val="75000"/>
              </a:schemeClr>
            </a:solidFill>
          </a:ln>
        </p:spPr>
        <p:txBody>
          <a:bodyPr vert="horz" lIns="91440" tIns="45720" rIns="91440" bIns="45720" rtlCol="0">
            <a:normAutofit fontScale="925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en-US" dirty="0">
                <a:solidFill>
                  <a:srgbClr val="0070C0"/>
                </a:solidFill>
              </a:rPr>
              <a:t>Reassembled Array: </a:t>
            </a:r>
            <a:r>
              <a:rPr lang="en-US" dirty="0">
                <a:solidFill>
                  <a:srgbClr val="FF0000"/>
                </a:solidFill>
              </a:rPr>
              <a:t>8,12,16,188,202,328,344,402,614,624 </a:t>
            </a:r>
            <a:r>
              <a:rPr lang="en-US" dirty="0">
                <a:solidFill>
                  <a:srgbClr val="00B0F0"/>
                </a:solidFill>
              </a:rPr>
              <a:t>   </a:t>
            </a:r>
            <a:r>
              <a:rPr lang="en-US" dirty="0">
                <a:solidFill>
                  <a:srgbClr val="C00000"/>
                </a:solidFill>
              </a:rPr>
              <a:t>!!!  3 passes!!!!!   No comparisons!!!   A MIRACLE HAPPENED!!!</a:t>
            </a:r>
          </a:p>
          <a:p>
            <a:pPr marL="0" indent="0">
              <a:buFont typeface="Wingdings 3" charset="2"/>
              <a:buNone/>
            </a:pPr>
            <a:endParaRPr lang="en-US" dirty="0"/>
          </a:p>
        </p:txBody>
      </p:sp>
    </p:spTree>
    <p:extLst>
      <p:ext uri="{BB962C8B-B14F-4D97-AF65-F5344CB8AC3E}">
        <p14:creationId xmlns:p14="http://schemas.microsoft.com/office/powerpoint/2010/main" val="1000569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8"/>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22"/>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3"/>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24"/>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5"/>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26"/>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27"/>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28"/>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29"/>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30"/>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31"/>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nodeType="clickEffect">
                                  <p:stCondLst>
                                    <p:cond delay="0"/>
                                  </p:stCondLst>
                                  <p:childTnLst>
                                    <p:set>
                                      <p:cBhvr>
                                        <p:cTn id="96" dur="1" fill="hold">
                                          <p:stCondLst>
                                            <p:cond delay="0"/>
                                          </p:stCondLst>
                                        </p:cTn>
                                        <p:tgtEl>
                                          <p:spTgt spid="38"/>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33"/>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35"/>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37"/>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39"/>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40"/>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41"/>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grpId="0" nodeType="clickEffect">
                                  <p:stCondLst>
                                    <p:cond delay="0"/>
                                  </p:stCondLst>
                                  <p:childTnLst>
                                    <p:set>
                                      <p:cBhvr>
                                        <p:cTn id="118" dur="1" fill="hold">
                                          <p:stCondLst>
                                            <p:cond delay="0"/>
                                          </p:stCondLst>
                                        </p:cTn>
                                        <p:tgtEl>
                                          <p:spTgt spid="42"/>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grpId="0" nodeType="clickEffect">
                                  <p:stCondLst>
                                    <p:cond delay="0"/>
                                  </p:stCondLst>
                                  <p:childTnLst>
                                    <p:set>
                                      <p:cBhvr>
                                        <p:cTn id="122" dur="1" fill="hold">
                                          <p:stCondLst>
                                            <p:cond delay="0"/>
                                          </p:stCondLst>
                                        </p:cTn>
                                        <p:tgtEl>
                                          <p:spTgt spid="43"/>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grpId="0" nodeType="clickEffect">
                                  <p:stCondLst>
                                    <p:cond delay="0"/>
                                  </p:stCondLst>
                                  <p:childTnLst>
                                    <p:set>
                                      <p:cBhvr>
                                        <p:cTn id="126" dur="1" fill="hold">
                                          <p:stCondLst>
                                            <p:cond delay="0"/>
                                          </p:stCondLst>
                                        </p:cTn>
                                        <p:tgtEl>
                                          <p:spTgt spid="44"/>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grpId="0" nodeType="clickEffect">
                                  <p:stCondLst>
                                    <p:cond delay="0"/>
                                  </p:stCondLst>
                                  <p:childTnLst>
                                    <p:set>
                                      <p:cBhvr>
                                        <p:cTn id="130" dur="1" fill="hold">
                                          <p:stCondLst>
                                            <p:cond delay="0"/>
                                          </p:stCondLst>
                                        </p:cTn>
                                        <p:tgtEl>
                                          <p:spTgt spid="45"/>
                                        </p:tgtEl>
                                        <p:attrNameLst>
                                          <p:attrName>style.visibility</p:attrName>
                                        </p:attrNameLst>
                                      </p:cBhvr>
                                      <p:to>
                                        <p:strVal val="visible"/>
                                      </p:to>
                                    </p:set>
                                  </p:childTnLst>
                                </p:cTn>
                              </p:par>
                            </p:childTnLst>
                          </p:cTn>
                        </p:par>
                      </p:childTnLst>
                    </p:cTn>
                  </p:par>
                  <p:par>
                    <p:cTn id="131" fill="hold">
                      <p:stCondLst>
                        <p:cond delay="indefinite"/>
                      </p:stCondLst>
                      <p:childTnLst>
                        <p:par>
                          <p:cTn id="132" fill="hold">
                            <p:stCondLst>
                              <p:cond delay="0"/>
                            </p:stCondLst>
                            <p:childTnLst>
                              <p:par>
                                <p:cTn id="133" presetID="1" presetClass="entr" presetSubtype="0" fill="hold" grpId="0" nodeType="clickEffect">
                                  <p:stCondLst>
                                    <p:cond delay="0"/>
                                  </p:stCondLst>
                                  <p:childTnLst>
                                    <p:set>
                                      <p:cBhvr>
                                        <p:cTn id="134" dur="1" fill="hold">
                                          <p:stCondLst>
                                            <p:cond delay="0"/>
                                          </p:stCondLst>
                                        </p:cTn>
                                        <p:tgtEl>
                                          <p:spTgt spid="46"/>
                                        </p:tgtEl>
                                        <p:attrNameLst>
                                          <p:attrName>style.visibility</p:attrName>
                                        </p:attrNameLst>
                                      </p:cBhvr>
                                      <p:to>
                                        <p:strVal val="visible"/>
                                      </p:to>
                                    </p:set>
                                  </p:childTnLst>
                                </p:cTn>
                              </p:par>
                            </p:childTnLst>
                          </p:cTn>
                        </p:par>
                      </p:childTnLst>
                    </p:cTn>
                  </p:par>
                  <p:par>
                    <p:cTn id="135" fill="hold">
                      <p:stCondLst>
                        <p:cond delay="indefinite"/>
                      </p:stCondLst>
                      <p:childTnLst>
                        <p:par>
                          <p:cTn id="136" fill="hold">
                            <p:stCondLst>
                              <p:cond delay="0"/>
                            </p:stCondLst>
                            <p:childTnLst>
                              <p:par>
                                <p:cTn id="137" presetID="1" presetClass="entr" presetSubtype="0" fill="hold" grpId="0" nodeType="clickEffect">
                                  <p:stCondLst>
                                    <p:cond delay="0"/>
                                  </p:stCondLst>
                                  <p:childTnLst>
                                    <p:set>
                                      <p:cBhvr>
                                        <p:cTn id="138" dur="1" fill="hold">
                                          <p:stCondLst>
                                            <p:cond delay="0"/>
                                          </p:stCondLst>
                                        </p:cTn>
                                        <p:tgtEl>
                                          <p:spTgt spid="47"/>
                                        </p:tgtEl>
                                        <p:attrNameLst>
                                          <p:attrName>style.visibility</p:attrName>
                                        </p:attrNameLst>
                                      </p:cBhvr>
                                      <p:to>
                                        <p:strVal val="visible"/>
                                      </p:to>
                                    </p:set>
                                  </p:childTnLst>
                                </p:cTn>
                              </p:par>
                            </p:childTnLst>
                          </p:cTn>
                        </p:par>
                      </p:childTnLst>
                    </p:cTn>
                  </p:par>
                  <p:par>
                    <p:cTn id="139" fill="hold">
                      <p:stCondLst>
                        <p:cond delay="indefinite"/>
                      </p:stCondLst>
                      <p:childTnLst>
                        <p:par>
                          <p:cTn id="140" fill="hold">
                            <p:stCondLst>
                              <p:cond delay="0"/>
                            </p:stCondLst>
                            <p:childTnLst>
                              <p:par>
                                <p:cTn id="141" presetID="1" presetClass="entr" presetSubtype="0" fill="hold" grpId="0" nodeType="clickEffect">
                                  <p:stCondLst>
                                    <p:cond delay="0"/>
                                  </p:stCondLst>
                                  <p:childTnLst>
                                    <p:set>
                                      <p:cBhvr>
                                        <p:cTn id="142" dur="1" fill="hold">
                                          <p:stCondLst>
                                            <p:cond delay="0"/>
                                          </p:stCondLst>
                                        </p:cTn>
                                        <p:tgtEl>
                                          <p:spTgt spid="48"/>
                                        </p:tgtEl>
                                        <p:attrNameLst>
                                          <p:attrName>style.visibility</p:attrName>
                                        </p:attrNameLst>
                                      </p:cBhvr>
                                      <p:to>
                                        <p:strVal val="visible"/>
                                      </p:to>
                                    </p:set>
                                  </p:childTnLst>
                                </p:cTn>
                              </p:par>
                            </p:childTnLst>
                          </p:cTn>
                        </p:par>
                      </p:childTnLst>
                    </p:cTn>
                  </p:par>
                  <p:par>
                    <p:cTn id="143" fill="hold">
                      <p:stCondLst>
                        <p:cond delay="indefinite"/>
                      </p:stCondLst>
                      <p:childTnLst>
                        <p:par>
                          <p:cTn id="144" fill="hold">
                            <p:stCondLst>
                              <p:cond delay="0"/>
                            </p:stCondLst>
                            <p:childTnLst>
                              <p:par>
                                <p:cTn id="145" presetID="31" presetClass="entr" presetSubtype="0" fill="hold" grpId="0" nodeType="clickEffect">
                                  <p:stCondLst>
                                    <p:cond delay="0"/>
                                  </p:stCondLst>
                                  <p:childTnLst>
                                    <p:set>
                                      <p:cBhvr>
                                        <p:cTn id="146" dur="1" fill="hold">
                                          <p:stCondLst>
                                            <p:cond delay="0"/>
                                          </p:stCondLst>
                                        </p:cTn>
                                        <p:tgtEl>
                                          <p:spTgt spid="49"/>
                                        </p:tgtEl>
                                        <p:attrNameLst>
                                          <p:attrName>style.visibility</p:attrName>
                                        </p:attrNameLst>
                                      </p:cBhvr>
                                      <p:to>
                                        <p:strVal val="visible"/>
                                      </p:to>
                                    </p:set>
                                    <p:anim calcmode="lin" valueType="num">
                                      <p:cBhvr>
                                        <p:cTn id="147" dur="1000" fill="hold"/>
                                        <p:tgtEl>
                                          <p:spTgt spid="49"/>
                                        </p:tgtEl>
                                        <p:attrNameLst>
                                          <p:attrName>ppt_w</p:attrName>
                                        </p:attrNameLst>
                                      </p:cBhvr>
                                      <p:tavLst>
                                        <p:tav tm="0">
                                          <p:val>
                                            <p:fltVal val="0"/>
                                          </p:val>
                                        </p:tav>
                                        <p:tav tm="100000">
                                          <p:val>
                                            <p:strVal val="#ppt_w"/>
                                          </p:val>
                                        </p:tav>
                                      </p:tavLst>
                                    </p:anim>
                                    <p:anim calcmode="lin" valueType="num">
                                      <p:cBhvr>
                                        <p:cTn id="148" dur="1000" fill="hold"/>
                                        <p:tgtEl>
                                          <p:spTgt spid="49"/>
                                        </p:tgtEl>
                                        <p:attrNameLst>
                                          <p:attrName>ppt_h</p:attrName>
                                        </p:attrNameLst>
                                      </p:cBhvr>
                                      <p:tavLst>
                                        <p:tav tm="0">
                                          <p:val>
                                            <p:fltVal val="0"/>
                                          </p:val>
                                        </p:tav>
                                        <p:tav tm="100000">
                                          <p:val>
                                            <p:strVal val="#ppt_h"/>
                                          </p:val>
                                        </p:tav>
                                      </p:tavLst>
                                    </p:anim>
                                    <p:anim calcmode="lin" valueType="num">
                                      <p:cBhvr>
                                        <p:cTn id="149" dur="1000" fill="hold"/>
                                        <p:tgtEl>
                                          <p:spTgt spid="49"/>
                                        </p:tgtEl>
                                        <p:attrNameLst>
                                          <p:attrName>style.rotation</p:attrName>
                                        </p:attrNameLst>
                                      </p:cBhvr>
                                      <p:tavLst>
                                        <p:tav tm="0">
                                          <p:val>
                                            <p:fltVal val="90"/>
                                          </p:val>
                                        </p:tav>
                                        <p:tav tm="100000">
                                          <p:val>
                                            <p:fltVal val="0"/>
                                          </p:val>
                                        </p:tav>
                                      </p:tavLst>
                                    </p:anim>
                                    <p:animEffect transition="in" filter="fade">
                                      <p:cBhvr>
                                        <p:cTn id="150" dur="10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4" grpId="0"/>
      <p:bldP spid="16" grpId="0"/>
      <p:bldP spid="17" grpId="0"/>
      <p:bldP spid="18" grpId="0"/>
      <p:bldP spid="21" grpId="0"/>
      <p:bldP spid="22" grpId="0"/>
      <p:bldP spid="23" grpId="0"/>
      <p:bldP spid="24" grpId="0"/>
      <p:bldP spid="25" grpId="0"/>
      <p:bldP spid="26" grpId="0"/>
      <p:bldP spid="27" grpId="0"/>
      <p:bldP spid="28" grpId="0"/>
      <p:bldP spid="29" grpId="0"/>
      <p:bldP spid="30" grpId="0"/>
      <p:bldP spid="31" grpId="0"/>
      <p:bldP spid="33" grpId="0"/>
      <p:bldP spid="35" grpId="0"/>
      <p:bldP spid="37" grpId="0"/>
      <p:bldP spid="39" grpId="0"/>
      <p:bldP spid="40" grpId="0"/>
      <p:bldP spid="41" grpId="0"/>
      <p:bldP spid="42" grpId="0"/>
      <p:bldP spid="43" grpId="0"/>
      <p:bldP spid="44" grpId="0"/>
      <p:bldP spid="45" grpId="0"/>
      <p:bldP spid="46" grpId="0"/>
      <p:bldP spid="47" grpId="0"/>
      <p:bldP spid="48" grpId="0"/>
      <p:bldP spid="4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4"/>
          <p:cNvSpPr>
            <a:spLocks noGrp="1" noChangeArrowheads="1"/>
          </p:cNvSpPr>
          <p:nvPr>
            <p:ph type="title"/>
          </p:nvPr>
        </p:nvSpPr>
        <p:spPr>
          <a:xfrm>
            <a:off x="348615" y="228600"/>
            <a:ext cx="8596668" cy="1320800"/>
          </a:xfrm>
          <a:noFill/>
        </p:spPr>
        <p:txBody>
          <a:bodyPr/>
          <a:lstStyle/>
          <a:p>
            <a:pPr eaLnBrk="1" hangingPunct="1"/>
            <a:r>
              <a:rPr lang="en-US" altLang="en-US" dirty="0">
                <a:solidFill>
                  <a:srgbClr val="33CC33"/>
                </a:solidFill>
              </a:rPr>
              <a:t>Radix Sort (another example!) </a:t>
            </a:r>
          </a:p>
        </p:txBody>
      </p:sp>
      <p:sp>
        <p:nvSpPr>
          <p:cNvPr id="75779" name="Rectangle 3"/>
          <p:cNvSpPr>
            <a:spLocks noGrp="1" noChangeArrowheads="1"/>
          </p:cNvSpPr>
          <p:nvPr>
            <p:ph idx="1"/>
          </p:nvPr>
        </p:nvSpPr>
        <p:spPr>
          <a:xfrm>
            <a:off x="348615" y="1371600"/>
            <a:ext cx="10319385" cy="5257800"/>
          </a:xfrm>
        </p:spPr>
        <p:txBody>
          <a:bodyPr/>
          <a:lstStyle/>
          <a:p>
            <a:pPr marL="0" indent="0" eaLnBrk="1" hangingPunct="1">
              <a:buNone/>
            </a:pPr>
            <a:r>
              <a:rPr lang="en-US" altLang="en-US" dirty="0"/>
              <a:t>Let’s try it: 427, 496, 834, 222, 333, 444, 595, 582, 767, 294</a:t>
            </a:r>
          </a:p>
          <a:p>
            <a:pPr eaLnBrk="1" hangingPunct="1"/>
            <a:r>
              <a:rPr lang="en-US" altLang="en-US" dirty="0"/>
              <a:t>First pass:</a:t>
            </a:r>
          </a:p>
          <a:p>
            <a:pPr eaLnBrk="1" hangingPunct="1"/>
            <a:endParaRPr lang="en-US" altLang="en-US" dirty="0"/>
          </a:p>
          <a:p>
            <a:pPr marL="457200" lvl="1" indent="0" eaLnBrk="1" hangingPunct="1">
              <a:buNone/>
            </a:pPr>
            <a:endParaRPr lang="en-US" altLang="en-US" dirty="0"/>
          </a:p>
          <a:p>
            <a:pPr marL="457200" lvl="1" indent="0" eaLnBrk="1" hangingPunct="1">
              <a:buNone/>
            </a:pPr>
            <a:endParaRPr lang="en-US" altLang="en-US" dirty="0"/>
          </a:p>
          <a:p>
            <a:pPr eaLnBrk="1" hangingPunct="1"/>
            <a:r>
              <a:rPr lang="en-US" altLang="en-US" dirty="0"/>
              <a:t>Second Pass:</a:t>
            </a:r>
          </a:p>
          <a:p>
            <a:pPr marL="0" indent="0" eaLnBrk="1" hangingPunct="1">
              <a:buNone/>
            </a:pPr>
            <a:endParaRPr lang="en-US" altLang="en-US" dirty="0"/>
          </a:p>
          <a:p>
            <a:pPr eaLnBrk="1" hangingPunct="1"/>
            <a:endParaRPr lang="en-US" altLang="en-US" dirty="0"/>
          </a:p>
          <a:p>
            <a:pPr eaLnBrk="1" hangingPunct="1"/>
            <a:r>
              <a:rPr lang="en-US" altLang="en-US" dirty="0"/>
              <a:t>Third Pass:</a:t>
            </a:r>
          </a:p>
        </p:txBody>
      </p:sp>
      <p:sp>
        <p:nvSpPr>
          <p:cNvPr id="7578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526C306A-8866-4AA4-854C-5B9D71F85070}" type="slidenum">
              <a:rPr lang="en-US" altLang="en-US" smtClean="0">
                <a:solidFill>
                  <a:schemeClr val="tx1"/>
                </a:solidFill>
                <a:latin typeface="Arial" panose="020B0604020202020204" pitchFamily="34" charset="0"/>
              </a:rPr>
              <a:pPr>
                <a:spcBef>
                  <a:spcPct val="0"/>
                </a:spcBef>
                <a:buClrTx/>
                <a:buSzTx/>
                <a:buFontTx/>
                <a:buNone/>
              </a:pPr>
              <a:t>5</a:t>
            </a:fld>
            <a:endParaRPr lang="en-US" altLang="en-US">
              <a:solidFill>
                <a:schemeClr val="tx1"/>
              </a:solidFill>
              <a:latin typeface="Arial" panose="020B0604020202020204" pitchFamily="34" charset="0"/>
            </a:endParaRPr>
          </a:p>
        </p:txBody>
      </p:sp>
      <p:graphicFrame>
        <p:nvGraphicFramePr>
          <p:cNvPr id="2" name="Table 2">
            <a:extLst>
              <a:ext uri="{FF2B5EF4-FFF2-40B4-BE49-F238E27FC236}">
                <a16:creationId xmlns:a16="http://schemas.microsoft.com/office/drawing/2014/main" id="{F3239245-B377-41A7-BFBD-C7E073E3250F}"/>
              </a:ext>
            </a:extLst>
          </p:cNvPr>
          <p:cNvGraphicFramePr>
            <a:graphicFrameLocks noGrp="1"/>
          </p:cNvGraphicFramePr>
          <p:nvPr>
            <p:extLst>
              <p:ext uri="{D42A27DB-BD31-4B8C-83A1-F6EECF244321}">
                <p14:modId xmlns:p14="http://schemas.microsoft.com/office/powerpoint/2010/main" val="83357539"/>
              </p:ext>
            </p:extLst>
          </p:nvPr>
        </p:nvGraphicFramePr>
        <p:xfrm>
          <a:off x="804332" y="2165561"/>
          <a:ext cx="8128000" cy="741680"/>
        </p:xfrm>
        <a:graphic>
          <a:graphicData uri="http://schemas.openxmlformats.org/drawingml/2006/table">
            <a:tbl>
              <a:tblPr firstRow="1" bandRow="1">
                <a:tableStyleId>{5C22544A-7EE6-4342-B048-85BDC9FD1C3A}</a:tableStyleId>
              </a:tblPr>
              <a:tblGrid>
                <a:gridCol w="414020">
                  <a:extLst>
                    <a:ext uri="{9D8B030D-6E8A-4147-A177-3AD203B41FA5}">
                      <a16:colId xmlns:a16="http://schemas.microsoft.com/office/drawing/2014/main" val="3547395942"/>
                    </a:ext>
                  </a:extLst>
                </a:gridCol>
                <a:gridCol w="365760">
                  <a:extLst>
                    <a:ext uri="{9D8B030D-6E8A-4147-A177-3AD203B41FA5}">
                      <a16:colId xmlns:a16="http://schemas.microsoft.com/office/drawing/2014/main" val="3625044552"/>
                    </a:ext>
                  </a:extLst>
                </a:gridCol>
                <a:gridCol w="1131570">
                  <a:extLst>
                    <a:ext uri="{9D8B030D-6E8A-4147-A177-3AD203B41FA5}">
                      <a16:colId xmlns:a16="http://schemas.microsoft.com/office/drawing/2014/main" val="2570361690"/>
                    </a:ext>
                  </a:extLst>
                </a:gridCol>
                <a:gridCol w="569778">
                  <a:extLst>
                    <a:ext uri="{9D8B030D-6E8A-4147-A177-3AD203B41FA5}">
                      <a16:colId xmlns:a16="http://schemas.microsoft.com/office/drawing/2014/main" val="3432374692"/>
                    </a:ext>
                  </a:extLst>
                </a:gridCol>
                <a:gridCol w="1717159">
                  <a:extLst>
                    <a:ext uri="{9D8B030D-6E8A-4147-A177-3AD203B41FA5}">
                      <a16:colId xmlns:a16="http://schemas.microsoft.com/office/drawing/2014/main" val="874568515"/>
                    </a:ext>
                  </a:extLst>
                </a:gridCol>
                <a:gridCol w="678513">
                  <a:extLst>
                    <a:ext uri="{9D8B030D-6E8A-4147-A177-3AD203B41FA5}">
                      <a16:colId xmlns:a16="http://schemas.microsoft.com/office/drawing/2014/main" val="3237570871"/>
                    </a:ext>
                  </a:extLst>
                </a:gridCol>
                <a:gridCol w="812800">
                  <a:extLst>
                    <a:ext uri="{9D8B030D-6E8A-4147-A177-3AD203B41FA5}">
                      <a16:colId xmlns:a16="http://schemas.microsoft.com/office/drawing/2014/main" val="1258073367"/>
                    </a:ext>
                  </a:extLst>
                </a:gridCol>
                <a:gridCol w="1170940">
                  <a:extLst>
                    <a:ext uri="{9D8B030D-6E8A-4147-A177-3AD203B41FA5}">
                      <a16:colId xmlns:a16="http://schemas.microsoft.com/office/drawing/2014/main" val="168360293"/>
                    </a:ext>
                  </a:extLst>
                </a:gridCol>
                <a:gridCol w="594360">
                  <a:extLst>
                    <a:ext uri="{9D8B030D-6E8A-4147-A177-3AD203B41FA5}">
                      <a16:colId xmlns:a16="http://schemas.microsoft.com/office/drawing/2014/main" val="3784717787"/>
                    </a:ext>
                  </a:extLst>
                </a:gridCol>
                <a:gridCol w="673100">
                  <a:extLst>
                    <a:ext uri="{9D8B030D-6E8A-4147-A177-3AD203B41FA5}">
                      <a16:colId xmlns:a16="http://schemas.microsoft.com/office/drawing/2014/main" val="2271242225"/>
                    </a:ext>
                  </a:extLst>
                </a:gridCol>
              </a:tblGrid>
              <a:tr h="370840">
                <a:tc>
                  <a:txBody>
                    <a:bodyPr/>
                    <a:lstStyle/>
                    <a:p>
                      <a:r>
                        <a:rPr lang="en-US" dirty="0"/>
                        <a:t>0</a:t>
                      </a:r>
                    </a:p>
                  </a:txBody>
                  <a:tcPr/>
                </a:tc>
                <a:tc>
                  <a:txBody>
                    <a:bodyPr/>
                    <a:lstStyle/>
                    <a:p>
                      <a:r>
                        <a:rPr lang="en-US" dirty="0"/>
                        <a:t>1</a:t>
                      </a:r>
                    </a:p>
                  </a:txBody>
                  <a:tcPr/>
                </a:tc>
                <a:tc>
                  <a:txBody>
                    <a:bodyPr/>
                    <a:lstStyle/>
                    <a:p>
                      <a:r>
                        <a:rPr lang="en-US" dirty="0"/>
                        <a:t>2</a:t>
                      </a:r>
                    </a:p>
                  </a:txBody>
                  <a:tcPr/>
                </a:tc>
                <a:tc>
                  <a:txBody>
                    <a:bodyPr/>
                    <a:lstStyle/>
                    <a:p>
                      <a:r>
                        <a:rPr lang="en-US" dirty="0"/>
                        <a:t>3</a:t>
                      </a:r>
                    </a:p>
                  </a:txBody>
                  <a:tcPr/>
                </a:tc>
                <a:tc>
                  <a:txBody>
                    <a:bodyPr/>
                    <a:lstStyle/>
                    <a:p>
                      <a:r>
                        <a:rPr lang="en-US" dirty="0"/>
                        <a:t>4</a:t>
                      </a:r>
                    </a:p>
                  </a:txBody>
                  <a:tcPr/>
                </a:tc>
                <a:tc>
                  <a:txBody>
                    <a:bodyPr/>
                    <a:lstStyle/>
                    <a:p>
                      <a:r>
                        <a:rPr lang="en-US" dirty="0"/>
                        <a:t>5</a:t>
                      </a:r>
                    </a:p>
                  </a:txBody>
                  <a:tcPr/>
                </a:tc>
                <a:tc>
                  <a:txBody>
                    <a:bodyPr/>
                    <a:lstStyle/>
                    <a:p>
                      <a:r>
                        <a:rPr lang="en-US" dirty="0"/>
                        <a:t>6</a:t>
                      </a:r>
                    </a:p>
                  </a:txBody>
                  <a:tcPr/>
                </a:tc>
                <a:tc>
                  <a:txBody>
                    <a:bodyPr/>
                    <a:lstStyle/>
                    <a:p>
                      <a:r>
                        <a:rPr lang="en-US" dirty="0"/>
                        <a:t>7</a:t>
                      </a:r>
                    </a:p>
                  </a:txBody>
                  <a:tcPr/>
                </a:tc>
                <a:tc>
                  <a:txBody>
                    <a:bodyPr/>
                    <a:lstStyle/>
                    <a:p>
                      <a:r>
                        <a:rPr lang="en-US" dirty="0"/>
                        <a:t>8</a:t>
                      </a:r>
                    </a:p>
                  </a:txBody>
                  <a:tcPr/>
                </a:tc>
                <a:tc>
                  <a:txBody>
                    <a:bodyPr/>
                    <a:lstStyle/>
                    <a:p>
                      <a:r>
                        <a:rPr lang="en-US" dirty="0"/>
                        <a:t>9</a:t>
                      </a:r>
                    </a:p>
                  </a:txBody>
                  <a:tcPr/>
                </a:tc>
                <a:extLst>
                  <a:ext uri="{0D108BD9-81ED-4DB2-BD59-A6C34878D82A}">
                    <a16:rowId xmlns:a16="http://schemas.microsoft.com/office/drawing/2014/main" val="2039206862"/>
                  </a:ext>
                </a:extLst>
              </a:tr>
              <a:tr h="370840">
                <a:tc>
                  <a:txBody>
                    <a:bodyPr/>
                    <a:lstStyle/>
                    <a:p>
                      <a:endParaRPr lang="en-US"/>
                    </a:p>
                  </a:txBody>
                  <a:tcPr/>
                </a:tc>
                <a:tc>
                  <a:txBody>
                    <a:bodyPr/>
                    <a:lstStyle/>
                    <a:p>
                      <a:endParaRPr lang="en-US" dirty="0"/>
                    </a:p>
                  </a:txBody>
                  <a:tcPr/>
                </a:tc>
                <a:tc>
                  <a:txBody>
                    <a:bodyPr/>
                    <a:lstStyle/>
                    <a:p>
                      <a:r>
                        <a:rPr lang="en-US" dirty="0"/>
                        <a:t>222-&gt;582</a:t>
                      </a:r>
                    </a:p>
                  </a:txBody>
                  <a:tcPr/>
                </a:tc>
                <a:tc>
                  <a:txBody>
                    <a:bodyPr/>
                    <a:lstStyle/>
                    <a:p>
                      <a:r>
                        <a:rPr lang="en-US" dirty="0"/>
                        <a:t>333</a:t>
                      </a:r>
                    </a:p>
                  </a:txBody>
                  <a:tcPr/>
                </a:tc>
                <a:tc>
                  <a:txBody>
                    <a:bodyPr/>
                    <a:lstStyle/>
                    <a:p>
                      <a:r>
                        <a:rPr lang="en-US" dirty="0"/>
                        <a:t>834-&gt;444-&gt;294</a:t>
                      </a:r>
                    </a:p>
                  </a:txBody>
                  <a:tcPr/>
                </a:tc>
                <a:tc>
                  <a:txBody>
                    <a:bodyPr/>
                    <a:lstStyle/>
                    <a:p>
                      <a:r>
                        <a:rPr lang="en-US" dirty="0"/>
                        <a:t>595</a:t>
                      </a:r>
                    </a:p>
                  </a:txBody>
                  <a:tcPr/>
                </a:tc>
                <a:tc>
                  <a:txBody>
                    <a:bodyPr/>
                    <a:lstStyle/>
                    <a:p>
                      <a:r>
                        <a:rPr lang="en-US" dirty="0"/>
                        <a:t>496</a:t>
                      </a:r>
                    </a:p>
                  </a:txBody>
                  <a:tcPr/>
                </a:tc>
                <a:tc>
                  <a:txBody>
                    <a:bodyPr/>
                    <a:lstStyle/>
                    <a:p>
                      <a:r>
                        <a:rPr lang="en-US" dirty="0"/>
                        <a:t>427-&gt;767</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325594713"/>
                  </a:ext>
                </a:extLst>
              </a:tr>
            </a:tbl>
          </a:graphicData>
        </a:graphic>
      </p:graphicFrame>
      <p:graphicFrame>
        <p:nvGraphicFramePr>
          <p:cNvPr id="7" name="Table 2">
            <a:extLst>
              <a:ext uri="{FF2B5EF4-FFF2-40B4-BE49-F238E27FC236}">
                <a16:creationId xmlns:a16="http://schemas.microsoft.com/office/drawing/2014/main" id="{D75BE339-59C9-489B-949C-2B2743BB1166}"/>
              </a:ext>
            </a:extLst>
          </p:cNvPr>
          <p:cNvGraphicFramePr>
            <a:graphicFrameLocks noGrp="1"/>
          </p:cNvGraphicFramePr>
          <p:nvPr>
            <p:extLst>
              <p:ext uri="{D42A27DB-BD31-4B8C-83A1-F6EECF244321}">
                <p14:modId xmlns:p14="http://schemas.microsoft.com/office/powerpoint/2010/main" val="557694831"/>
              </p:ext>
            </p:extLst>
          </p:nvPr>
        </p:nvGraphicFramePr>
        <p:xfrm>
          <a:off x="723054" y="3732621"/>
          <a:ext cx="8128000" cy="741680"/>
        </p:xfrm>
        <a:graphic>
          <a:graphicData uri="http://schemas.openxmlformats.org/drawingml/2006/table">
            <a:tbl>
              <a:tblPr firstRow="1" bandRow="1">
                <a:tableStyleId>{5C22544A-7EE6-4342-B048-85BDC9FD1C3A}</a:tableStyleId>
              </a:tblPr>
              <a:tblGrid>
                <a:gridCol w="414020">
                  <a:extLst>
                    <a:ext uri="{9D8B030D-6E8A-4147-A177-3AD203B41FA5}">
                      <a16:colId xmlns:a16="http://schemas.microsoft.com/office/drawing/2014/main" val="3547395942"/>
                    </a:ext>
                  </a:extLst>
                </a:gridCol>
                <a:gridCol w="365760">
                  <a:extLst>
                    <a:ext uri="{9D8B030D-6E8A-4147-A177-3AD203B41FA5}">
                      <a16:colId xmlns:a16="http://schemas.microsoft.com/office/drawing/2014/main" val="3625044552"/>
                    </a:ext>
                  </a:extLst>
                </a:gridCol>
                <a:gridCol w="1000336">
                  <a:extLst>
                    <a:ext uri="{9D8B030D-6E8A-4147-A177-3AD203B41FA5}">
                      <a16:colId xmlns:a16="http://schemas.microsoft.com/office/drawing/2014/main" val="2570361690"/>
                    </a:ext>
                  </a:extLst>
                </a:gridCol>
                <a:gridCol w="1211580">
                  <a:extLst>
                    <a:ext uri="{9D8B030D-6E8A-4147-A177-3AD203B41FA5}">
                      <a16:colId xmlns:a16="http://schemas.microsoft.com/office/drawing/2014/main" val="3432374692"/>
                    </a:ext>
                  </a:extLst>
                </a:gridCol>
                <a:gridCol w="1072304">
                  <a:extLst>
                    <a:ext uri="{9D8B030D-6E8A-4147-A177-3AD203B41FA5}">
                      <a16:colId xmlns:a16="http://schemas.microsoft.com/office/drawing/2014/main" val="874568515"/>
                    </a:ext>
                  </a:extLst>
                </a:gridCol>
                <a:gridCol w="522181">
                  <a:extLst>
                    <a:ext uri="{9D8B030D-6E8A-4147-A177-3AD203B41FA5}">
                      <a16:colId xmlns:a16="http://schemas.microsoft.com/office/drawing/2014/main" val="3237570871"/>
                    </a:ext>
                  </a:extLst>
                </a:gridCol>
                <a:gridCol w="725805">
                  <a:extLst>
                    <a:ext uri="{9D8B030D-6E8A-4147-A177-3AD203B41FA5}">
                      <a16:colId xmlns:a16="http://schemas.microsoft.com/office/drawing/2014/main" val="1258073367"/>
                    </a:ext>
                  </a:extLst>
                </a:gridCol>
                <a:gridCol w="422910">
                  <a:extLst>
                    <a:ext uri="{9D8B030D-6E8A-4147-A177-3AD203B41FA5}">
                      <a16:colId xmlns:a16="http://schemas.microsoft.com/office/drawing/2014/main" val="168360293"/>
                    </a:ext>
                  </a:extLst>
                </a:gridCol>
                <a:gridCol w="634365">
                  <a:extLst>
                    <a:ext uri="{9D8B030D-6E8A-4147-A177-3AD203B41FA5}">
                      <a16:colId xmlns:a16="http://schemas.microsoft.com/office/drawing/2014/main" val="3784717787"/>
                    </a:ext>
                  </a:extLst>
                </a:gridCol>
                <a:gridCol w="1758739">
                  <a:extLst>
                    <a:ext uri="{9D8B030D-6E8A-4147-A177-3AD203B41FA5}">
                      <a16:colId xmlns:a16="http://schemas.microsoft.com/office/drawing/2014/main" val="2271242225"/>
                    </a:ext>
                  </a:extLst>
                </a:gridCol>
              </a:tblGrid>
              <a:tr h="370840">
                <a:tc>
                  <a:txBody>
                    <a:bodyPr/>
                    <a:lstStyle/>
                    <a:p>
                      <a:r>
                        <a:rPr lang="en-US" dirty="0"/>
                        <a:t>0</a:t>
                      </a:r>
                    </a:p>
                  </a:txBody>
                  <a:tcPr/>
                </a:tc>
                <a:tc>
                  <a:txBody>
                    <a:bodyPr/>
                    <a:lstStyle/>
                    <a:p>
                      <a:r>
                        <a:rPr lang="en-US" dirty="0"/>
                        <a:t>1</a:t>
                      </a:r>
                    </a:p>
                  </a:txBody>
                  <a:tcPr/>
                </a:tc>
                <a:tc>
                  <a:txBody>
                    <a:bodyPr/>
                    <a:lstStyle/>
                    <a:p>
                      <a:r>
                        <a:rPr lang="en-US" dirty="0"/>
                        <a:t>2</a:t>
                      </a:r>
                    </a:p>
                  </a:txBody>
                  <a:tcPr/>
                </a:tc>
                <a:tc>
                  <a:txBody>
                    <a:bodyPr/>
                    <a:lstStyle/>
                    <a:p>
                      <a:r>
                        <a:rPr lang="en-US" dirty="0"/>
                        <a:t>3</a:t>
                      </a:r>
                    </a:p>
                  </a:txBody>
                  <a:tcPr/>
                </a:tc>
                <a:tc>
                  <a:txBody>
                    <a:bodyPr/>
                    <a:lstStyle/>
                    <a:p>
                      <a:r>
                        <a:rPr lang="en-US" dirty="0"/>
                        <a:t>4</a:t>
                      </a:r>
                    </a:p>
                  </a:txBody>
                  <a:tcPr/>
                </a:tc>
                <a:tc>
                  <a:txBody>
                    <a:bodyPr/>
                    <a:lstStyle/>
                    <a:p>
                      <a:r>
                        <a:rPr lang="en-US" dirty="0"/>
                        <a:t>5</a:t>
                      </a:r>
                    </a:p>
                  </a:txBody>
                  <a:tcPr/>
                </a:tc>
                <a:tc>
                  <a:txBody>
                    <a:bodyPr/>
                    <a:lstStyle/>
                    <a:p>
                      <a:r>
                        <a:rPr lang="en-US" dirty="0"/>
                        <a:t>6</a:t>
                      </a:r>
                    </a:p>
                  </a:txBody>
                  <a:tcPr/>
                </a:tc>
                <a:tc>
                  <a:txBody>
                    <a:bodyPr/>
                    <a:lstStyle/>
                    <a:p>
                      <a:r>
                        <a:rPr lang="en-US" dirty="0"/>
                        <a:t>7</a:t>
                      </a:r>
                    </a:p>
                  </a:txBody>
                  <a:tcPr/>
                </a:tc>
                <a:tc>
                  <a:txBody>
                    <a:bodyPr/>
                    <a:lstStyle/>
                    <a:p>
                      <a:r>
                        <a:rPr lang="en-US" dirty="0"/>
                        <a:t>8</a:t>
                      </a:r>
                    </a:p>
                  </a:txBody>
                  <a:tcPr/>
                </a:tc>
                <a:tc>
                  <a:txBody>
                    <a:bodyPr/>
                    <a:lstStyle/>
                    <a:p>
                      <a:r>
                        <a:rPr lang="en-US" dirty="0"/>
                        <a:t>9</a:t>
                      </a:r>
                    </a:p>
                  </a:txBody>
                  <a:tcPr/>
                </a:tc>
                <a:extLst>
                  <a:ext uri="{0D108BD9-81ED-4DB2-BD59-A6C34878D82A}">
                    <a16:rowId xmlns:a16="http://schemas.microsoft.com/office/drawing/2014/main" val="2039206862"/>
                  </a:ext>
                </a:extLst>
              </a:tr>
              <a:tr h="370840">
                <a:tc>
                  <a:txBody>
                    <a:bodyPr/>
                    <a:lstStyle/>
                    <a:p>
                      <a:endParaRPr lang="en-US"/>
                    </a:p>
                  </a:txBody>
                  <a:tcPr/>
                </a:tc>
                <a:tc>
                  <a:txBody>
                    <a:bodyPr/>
                    <a:lstStyle/>
                    <a:p>
                      <a:endParaRPr lang="en-US" dirty="0"/>
                    </a:p>
                  </a:txBody>
                  <a:tcPr/>
                </a:tc>
                <a:tc>
                  <a:txBody>
                    <a:bodyPr/>
                    <a:lstStyle/>
                    <a:p>
                      <a:r>
                        <a:rPr lang="en-US" dirty="0"/>
                        <a:t>222,427</a:t>
                      </a:r>
                    </a:p>
                  </a:txBody>
                  <a:tcPr/>
                </a:tc>
                <a:tc>
                  <a:txBody>
                    <a:bodyPr/>
                    <a:lstStyle/>
                    <a:p>
                      <a:r>
                        <a:rPr lang="en-US" dirty="0"/>
                        <a:t>333,834</a:t>
                      </a:r>
                    </a:p>
                  </a:txBody>
                  <a:tcPr/>
                </a:tc>
                <a:tc>
                  <a:txBody>
                    <a:bodyPr/>
                    <a:lstStyle/>
                    <a:p>
                      <a:r>
                        <a:rPr lang="en-US" dirty="0"/>
                        <a:t>444</a:t>
                      </a:r>
                    </a:p>
                  </a:txBody>
                  <a:tcPr/>
                </a:tc>
                <a:tc>
                  <a:txBody>
                    <a:bodyPr/>
                    <a:lstStyle/>
                    <a:p>
                      <a:endParaRPr lang="en-US" dirty="0"/>
                    </a:p>
                  </a:txBody>
                  <a:tcPr/>
                </a:tc>
                <a:tc>
                  <a:txBody>
                    <a:bodyPr/>
                    <a:lstStyle/>
                    <a:p>
                      <a:r>
                        <a:rPr lang="en-US" dirty="0"/>
                        <a:t>767</a:t>
                      </a:r>
                    </a:p>
                  </a:txBody>
                  <a:tcPr/>
                </a:tc>
                <a:tc>
                  <a:txBody>
                    <a:bodyPr/>
                    <a:lstStyle/>
                    <a:p>
                      <a:endParaRPr lang="en-US" dirty="0"/>
                    </a:p>
                  </a:txBody>
                  <a:tcPr/>
                </a:tc>
                <a:tc>
                  <a:txBody>
                    <a:bodyPr/>
                    <a:lstStyle/>
                    <a:p>
                      <a:r>
                        <a:rPr lang="en-US" dirty="0"/>
                        <a:t>582</a:t>
                      </a:r>
                    </a:p>
                  </a:txBody>
                  <a:tcPr/>
                </a:tc>
                <a:tc>
                  <a:txBody>
                    <a:bodyPr/>
                    <a:lstStyle/>
                    <a:p>
                      <a:r>
                        <a:rPr lang="en-US" dirty="0"/>
                        <a:t>294,594,496</a:t>
                      </a:r>
                    </a:p>
                  </a:txBody>
                  <a:tcPr/>
                </a:tc>
                <a:extLst>
                  <a:ext uri="{0D108BD9-81ED-4DB2-BD59-A6C34878D82A}">
                    <a16:rowId xmlns:a16="http://schemas.microsoft.com/office/drawing/2014/main" val="1325594713"/>
                  </a:ext>
                </a:extLst>
              </a:tr>
            </a:tbl>
          </a:graphicData>
        </a:graphic>
      </p:graphicFrame>
      <p:graphicFrame>
        <p:nvGraphicFramePr>
          <p:cNvPr id="8" name="Table 2">
            <a:extLst>
              <a:ext uri="{FF2B5EF4-FFF2-40B4-BE49-F238E27FC236}">
                <a16:creationId xmlns:a16="http://schemas.microsoft.com/office/drawing/2014/main" id="{5A0CB1AB-43C4-4943-923E-BF3524855E47}"/>
              </a:ext>
            </a:extLst>
          </p:cNvPr>
          <p:cNvGraphicFramePr>
            <a:graphicFrameLocks noGrp="1"/>
          </p:cNvGraphicFramePr>
          <p:nvPr>
            <p:extLst>
              <p:ext uri="{D42A27DB-BD31-4B8C-83A1-F6EECF244321}">
                <p14:modId xmlns:p14="http://schemas.microsoft.com/office/powerpoint/2010/main" val="2166507945"/>
              </p:ext>
            </p:extLst>
          </p:nvPr>
        </p:nvGraphicFramePr>
        <p:xfrm>
          <a:off x="723054" y="5064521"/>
          <a:ext cx="8128000" cy="741680"/>
        </p:xfrm>
        <a:graphic>
          <a:graphicData uri="http://schemas.openxmlformats.org/drawingml/2006/table">
            <a:tbl>
              <a:tblPr firstRow="1" bandRow="1">
                <a:tableStyleId>{5C22544A-7EE6-4342-B048-85BDC9FD1C3A}</a:tableStyleId>
              </a:tblPr>
              <a:tblGrid>
                <a:gridCol w="414020">
                  <a:extLst>
                    <a:ext uri="{9D8B030D-6E8A-4147-A177-3AD203B41FA5}">
                      <a16:colId xmlns:a16="http://schemas.microsoft.com/office/drawing/2014/main" val="3547395942"/>
                    </a:ext>
                  </a:extLst>
                </a:gridCol>
                <a:gridCol w="365760">
                  <a:extLst>
                    <a:ext uri="{9D8B030D-6E8A-4147-A177-3AD203B41FA5}">
                      <a16:colId xmlns:a16="http://schemas.microsoft.com/office/drawing/2014/main" val="3625044552"/>
                    </a:ext>
                  </a:extLst>
                </a:gridCol>
                <a:gridCol w="1000336">
                  <a:extLst>
                    <a:ext uri="{9D8B030D-6E8A-4147-A177-3AD203B41FA5}">
                      <a16:colId xmlns:a16="http://schemas.microsoft.com/office/drawing/2014/main" val="2570361690"/>
                    </a:ext>
                  </a:extLst>
                </a:gridCol>
                <a:gridCol w="731520">
                  <a:extLst>
                    <a:ext uri="{9D8B030D-6E8A-4147-A177-3AD203B41FA5}">
                      <a16:colId xmlns:a16="http://schemas.microsoft.com/office/drawing/2014/main" val="3432374692"/>
                    </a:ext>
                  </a:extLst>
                </a:gridCol>
                <a:gridCol w="1468755">
                  <a:extLst>
                    <a:ext uri="{9D8B030D-6E8A-4147-A177-3AD203B41FA5}">
                      <a16:colId xmlns:a16="http://schemas.microsoft.com/office/drawing/2014/main" val="874568515"/>
                    </a:ext>
                  </a:extLst>
                </a:gridCol>
                <a:gridCol w="948690">
                  <a:extLst>
                    <a:ext uri="{9D8B030D-6E8A-4147-A177-3AD203B41FA5}">
                      <a16:colId xmlns:a16="http://schemas.microsoft.com/office/drawing/2014/main" val="3237570871"/>
                    </a:ext>
                  </a:extLst>
                </a:gridCol>
                <a:gridCol w="382905">
                  <a:extLst>
                    <a:ext uri="{9D8B030D-6E8A-4147-A177-3AD203B41FA5}">
                      <a16:colId xmlns:a16="http://schemas.microsoft.com/office/drawing/2014/main" val="1258073367"/>
                    </a:ext>
                  </a:extLst>
                </a:gridCol>
                <a:gridCol w="1171575">
                  <a:extLst>
                    <a:ext uri="{9D8B030D-6E8A-4147-A177-3AD203B41FA5}">
                      <a16:colId xmlns:a16="http://schemas.microsoft.com/office/drawing/2014/main" val="168360293"/>
                    </a:ext>
                  </a:extLst>
                </a:gridCol>
                <a:gridCol w="834390">
                  <a:extLst>
                    <a:ext uri="{9D8B030D-6E8A-4147-A177-3AD203B41FA5}">
                      <a16:colId xmlns:a16="http://schemas.microsoft.com/office/drawing/2014/main" val="3784717787"/>
                    </a:ext>
                  </a:extLst>
                </a:gridCol>
                <a:gridCol w="810049">
                  <a:extLst>
                    <a:ext uri="{9D8B030D-6E8A-4147-A177-3AD203B41FA5}">
                      <a16:colId xmlns:a16="http://schemas.microsoft.com/office/drawing/2014/main" val="2271242225"/>
                    </a:ext>
                  </a:extLst>
                </a:gridCol>
              </a:tblGrid>
              <a:tr h="370840">
                <a:tc>
                  <a:txBody>
                    <a:bodyPr/>
                    <a:lstStyle/>
                    <a:p>
                      <a:r>
                        <a:rPr lang="en-US" dirty="0"/>
                        <a:t>0</a:t>
                      </a:r>
                    </a:p>
                  </a:txBody>
                  <a:tcPr/>
                </a:tc>
                <a:tc>
                  <a:txBody>
                    <a:bodyPr/>
                    <a:lstStyle/>
                    <a:p>
                      <a:r>
                        <a:rPr lang="en-US" dirty="0"/>
                        <a:t>1</a:t>
                      </a:r>
                    </a:p>
                  </a:txBody>
                  <a:tcPr/>
                </a:tc>
                <a:tc>
                  <a:txBody>
                    <a:bodyPr/>
                    <a:lstStyle/>
                    <a:p>
                      <a:r>
                        <a:rPr lang="en-US" dirty="0"/>
                        <a:t>2</a:t>
                      </a:r>
                    </a:p>
                  </a:txBody>
                  <a:tcPr/>
                </a:tc>
                <a:tc>
                  <a:txBody>
                    <a:bodyPr/>
                    <a:lstStyle/>
                    <a:p>
                      <a:r>
                        <a:rPr lang="en-US" dirty="0"/>
                        <a:t>3</a:t>
                      </a:r>
                    </a:p>
                  </a:txBody>
                  <a:tcPr/>
                </a:tc>
                <a:tc>
                  <a:txBody>
                    <a:bodyPr/>
                    <a:lstStyle/>
                    <a:p>
                      <a:r>
                        <a:rPr lang="en-US" dirty="0"/>
                        <a:t>4</a:t>
                      </a:r>
                    </a:p>
                  </a:txBody>
                  <a:tcPr/>
                </a:tc>
                <a:tc>
                  <a:txBody>
                    <a:bodyPr/>
                    <a:lstStyle/>
                    <a:p>
                      <a:r>
                        <a:rPr lang="en-US" dirty="0"/>
                        <a:t>5</a:t>
                      </a:r>
                    </a:p>
                  </a:txBody>
                  <a:tcPr/>
                </a:tc>
                <a:tc>
                  <a:txBody>
                    <a:bodyPr/>
                    <a:lstStyle/>
                    <a:p>
                      <a:r>
                        <a:rPr lang="en-US" dirty="0"/>
                        <a:t>6</a:t>
                      </a:r>
                    </a:p>
                  </a:txBody>
                  <a:tcPr/>
                </a:tc>
                <a:tc>
                  <a:txBody>
                    <a:bodyPr/>
                    <a:lstStyle/>
                    <a:p>
                      <a:r>
                        <a:rPr lang="en-US" dirty="0"/>
                        <a:t>7</a:t>
                      </a:r>
                    </a:p>
                  </a:txBody>
                  <a:tcPr/>
                </a:tc>
                <a:tc>
                  <a:txBody>
                    <a:bodyPr/>
                    <a:lstStyle/>
                    <a:p>
                      <a:r>
                        <a:rPr lang="en-US" dirty="0"/>
                        <a:t>8</a:t>
                      </a:r>
                    </a:p>
                  </a:txBody>
                  <a:tcPr/>
                </a:tc>
                <a:tc>
                  <a:txBody>
                    <a:bodyPr/>
                    <a:lstStyle/>
                    <a:p>
                      <a:r>
                        <a:rPr lang="en-US" dirty="0"/>
                        <a:t>9</a:t>
                      </a:r>
                    </a:p>
                  </a:txBody>
                  <a:tcPr/>
                </a:tc>
                <a:extLst>
                  <a:ext uri="{0D108BD9-81ED-4DB2-BD59-A6C34878D82A}">
                    <a16:rowId xmlns:a16="http://schemas.microsoft.com/office/drawing/2014/main" val="2039206862"/>
                  </a:ext>
                </a:extLst>
              </a:tr>
              <a:tr h="370840">
                <a:tc>
                  <a:txBody>
                    <a:bodyPr/>
                    <a:lstStyle/>
                    <a:p>
                      <a:endParaRPr lang="en-US"/>
                    </a:p>
                  </a:txBody>
                  <a:tcPr/>
                </a:tc>
                <a:tc>
                  <a:txBody>
                    <a:bodyPr/>
                    <a:lstStyle/>
                    <a:p>
                      <a:endParaRPr lang="en-US" dirty="0"/>
                    </a:p>
                  </a:txBody>
                  <a:tcPr/>
                </a:tc>
                <a:tc>
                  <a:txBody>
                    <a:bodyPr/>
                    <a:lstStyle/>
                    <a:p>
                      <a:r>
                        <a:rPr lang="en-US" dirty="0"/>
                        <a:t>222,294</a:t>
                      </a:r>
                    </a:p>
                  </a:txBody>
                  <a:tcPr/>
                </a:tc>
                <a:tc>
                  <a:txBody>
                    <a:bodyPr/>
                    <a:lstStyle/>
                    <a:p>
                      <a:r>
                        <a:rPr lang="en-US" dirty="0"/>
                        <a:t>333,</a:t>
                      </a:r>
                    </a:p>
                  </a:txBody>
                  <a:tcPr/>
                </a:tc>
                <a:tc>
                  <a:txBody>
                    <a:bodyPr/>
                    <a:lstStyle/>
                    <a:p>
                      <a:r>
                        <a:rPr lang="en-US" dirty="0"/>
                        <a:t>427,444,496</a:t>
                      </a:r>
                    </a:p>
                  </a:txBody>
                  <a:tcPr/>
                </a:tc>
                <a:tc>
                  <a:txBody>
                    <a:bodyPr/>
                    <a:lstStyle/>
                    <a:p>
                      <a:r>
                        <a:rPr lang="en-US" dirty="0"/>
                        <a:t>582594</a:t>
                      </a:r>
                    </a:p>
                  </a:txBody>
                  <a:tcPr/>
                </a:tc>
                <a:tc>
                  <a:txBody>
                    <a:bodyPr/>
                    <a:lstStyle/>
                    <a:p>
                      <a:endParaRPr lang="en-US" dirty="0"/>
                    </a:p>
                  </a:txBody>
                  <a:tcPr/>
                </a:tc>
                <a:tc>
                  <a:txBody>
                    <a:bodyPr/>
                    <a:lstStyle/>
                    <a:p>
                      <a:r>
                        <a:rPr lang="en-US" dirty="0"/>
                        <a:t>767</a:t>
                      </a:r>
                    </a:p>
                  </a:txBody>
                  <a:tcPr/>
                </a:tc>
                <a:tc>
                  <a:txBody>
                    <a:bodyPr/>
                    <a:lstStyle/>
                    <a:p>
                      <a:r>
                        <a:rPr lang="en-US" dirty="0"/>
                        <a:t>834</a:t>
                      </a:r>
                    </a:p>
                  </a:txBody>
                  <a:tcPr/>
                </a:tc>
                <a:tc>
                  <a:txBody>
                    <a:bodyPr/>
                    <a:lstStyle/>
                    <a:p>
                      <a:endParaRPr lang="en-US" dirty="0"/>
                    </a:p>
                  </a:txBody>
                  <a:tcPr/>
                </a:tc>
                <a:extLst>
                  <a:ext uri="{0D108BD9-81ED-4DB2-BD59-A6C34878D82A}">
                    <a16:rowId xmlns:a16="http://schemas.microsoft.com/office/drawing/2014/main" val="1325594713"/>
                  </a:ext>
                </a:extLst>
              </a:tr>
            </a:tbl>
          </a:graphicData>
        </a:graphic>
      </p:graphicFrame>
    </p:spTree>
    <p:extLst>
      <p:ext uri="{BB962C8B-B14F-4D97-AF65-F5344CB8AC3E}">
        <p14:creationId xmlns:p14="http://schemas.microsoft.com/office/powerpoint/2010/main" val="3648390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p:cNvSpPr>
            <a:spLocks noGrp="1"/>
          </p:cNvSpPr>
          <p:nvPr>
            <p:ph type="title"/>
          </p:nvPr>
        </p:nvSpPr>
        <p:spPr>
          <a:xfrm>
            <a:off x="600740" y="609600"/>
            <a:ext cx="8238460" cy="990600"/>
          </a:xfrm>
        </p:spPr>
        <p:txBody>
          <a:bodyPr>
            <a:normAutofit fontScale="90000"/>
          </a:bodyPr>
          <a:lstStyle/>
          <a:p>
            <a:r>
              <a:rPr lang="en-US" altLang="en-US" dirty="0"/>
              <a:t>Try: </a:t>
            </a:r>
            <a:br>
              <a:rPr lang="en-US" altLang="en-US" dirty="0"/>
            </a:br>
            <a:r>
              <a:rPr lang="en-US" altLang="en-US" dirty="0"/>
              <a:t>(Remember, pad on the left with 0s)</a:t>
            </a:r>
          </a:p>
        </p:txBody>
      </p:sp>
      <p:sp>
        <p:nvSpPr>
          <p:cNvPr id="3" name="Content Placeholder 2"/>
          <p:cNvSpPr>
            <a:spLocks noGrp="1"/>
          </p:cNvSpPr>
          <p:nvPr>
            <p:ph idx="1"/>
          </p:nvPr>
        </p:nvSpPr>
        <p:spPr>
          <a:xfrm>
            <a:off x="2133601" y="1600201"/>
            <a:ext cx="6348413" cy="4441825"/>
          </a:xfrm>
        </p:spPr>
        <p:txBody>
          <a:bodyPr/>
          <a:lstStyle/>
          <a:p>
            <a:r>
              <a:rPr lang="en-US" altLang="en-US"/>
              <a:t>647, 315, 16, 14,359, 453,203,235</a:t>
            </a:r>
          </a:p>
          <a:p>
            <a:endParaRPr lang="en-US" altLang="en-US"/>
          </a:p>
          <a:p>
            <a:r>
              <a:rPr lang="en-US" altLang="en-US"/>
              <a:t>First Pass:</a:t>
            </a:r>
          </a:p>
          <a:p>
            <a:r>
              <a:rPr lang="en-US" altLang="en-US"/>
              <a:t>453,203    14    315,235   16    647      359</a:t>
            </a:r>
          </a:p>
          <a:p>
            <a:endParaRPr lang="en-US" altLang="en-US"/>
          </a:p>
          <a:p>
            <a:r>
              <a:rPr lang="en-US" altLang="en-US"/>
              <a:t>Second Pass:</a:t>
            </a:r>
          </a:p>
          <a:p>
            <a:r>
              <a:rPr lang="en-US" altLang="en-US"/>
              <a:t>203     14,315,16      235   647    453,359</a:t>
            </a:r>
          </a:p>
          <a:p>
            <a:endParaRPr lang="en-US" altLang="en-US"/>
          </a:p>
          <a:p>
            <a:r>
              <a:rPr lang="en-US" altLang="en-US"/>
              <a:t>Third Pass:</a:t>
            </a:r>
          </a:p>
          <a:p>
            <a:r>
              <a:rPr lang="en-US" altLang="en-US"/>
              <a:t>14,16     203,235   315,359,   453   647</a:t>
            </a:r>
          </a:p>
        </p:txBody>
      </p:sp>
      <p:sp>
        <p:nvSpPr>
          <p:cNvPr id="768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CD795C4F-5C53-40BA-9113-FC33327500D1}" type="slidenum">
              <a:rPr lang="en-US" altLang="en-US" smtClean="0">
                <a:solidFill>
                  <a:schemeClr val="accent1"/>
                </a:solidFill>
                <a:latin typeface="Arial" panose="020B0604020202020204" pitchFamily="34" charset="0"/>
              </a:rPr>
              <a:pPr>
                <a:spcBef>
                  <a:spcPct val="0"/>
                </a:spcBef>
                <a:buClrTx/>
                <a:buSzTx/>
                <a:buFontTx/>
                <a:buNone/>
              </a:pPr>
              <a:t>6</a:t>
            </a:fld>
            <a:endParaRPr lang="en-US" altLang="en-US">
              <a:solidFill>
                <a:schemeClr val="accent1"/>
              </a:solidFill>
              <a:latin typeface="Arial" panose="020B0604020202020204" pitchFamily="34" charset="0"/>
            </a:endParaRPr>
          </a:p>
        </p:txBody>
      </p:sp>
    </p:spTree>
    <p:extLst>
      <p:ext uri="{BB962C8B-B14F-4D97-AF65-F5344CB8AC3E}">
        <p14:creationId xmlns:p14="http://schemas.microsoft.com/office/powerpoint/2010/main" val="8413822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barn(inVertical)">
                                      <p:cBhvr>
                                        <p:cTn id="10" dur="500"/>
                                        <p:tgtEl>
                                          <p:spTgt spid="3">
                                            <p:txEl>
                                              <p:pRg st="3" end="3"/>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wipe(down)">
                                      <p:cBhvr>
                                        <p:cTn id="15" dur="500"/>
                                        <p:tgtEl>
                                          <p:spTgt spid="3">
                                            <p:txEl>
                                              <p:pRg st="5" end="5"/>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wipe(down)">
                                      <p:cBhvr>
                                        <p:cTn id="18" dur="500"/>
                                        <p:tgtEl>
                                          <p:spTgt spid="3">
                                            <p:txEl>
                                              <p:pRg st="6" end="6"/>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2"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Effect transition="in" filter="fade">
                                      <p:cBhvr>
                                        <p:cTn id="23" dur="1000"/>
                                        <p:tgtEl>
                                          <p:spTgt spid="3">
                                            <p:txEl>
                                              <p:pRg st="8" end="8"/>
                                            </p:txEl>
                                          </p:spTgt>
                                        </p:tgtEl>
                                      </p:cBhvr>
                                    </p:animEffect>
                                    <p:anim calcmode="lin" valueType="num">
                                      <p:cBhvr>
                                        <p:cTn id="2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8" end="8"/>
                                            </p:txEl>
                                          </p:spTgt>
                                        </p:tgtEl>
                                        <p:attrNameLst>
                                          <p:attrName>ppt_y</p:attrName>
                                        </p:attrNameLst>
                                      </p:cBhvr>
                                      <p:tavLst>
                                        <p:tav tm="0">
                                          <p:val>
                                            <p:strVal val="#ppt_y+.1"/>
                                          </p:val>
                                        </p:tav>
                                        <p:tav tm="100000">
                                          <p:val>
                                            <p:strVal val="#ppt_y"/>
                                          </p:val>
                                        </p:tav>
                                      </p:tavLst>
                                    </p:anim>
                                  </p:childTnLst>
                                </p:cTn>
                              </p:par>
                              <p:par>
                                <p:cTn id="26" presetID="42" presetClass="entr" presetSubtype="0" fill="hold" nodeType="withEffect">
                                  <p:stCondLst>
                                    <p:cond delay="0"/>
                                  </p:stCondLst>
                                  <p:childTnLst>
                                    <p:set>
                                      <p:cBhvr>
                                        <p:cTn id="27" dur="1" fill="hold">
                                          <p:stCondLst>
                                            <p:cond delay="0"/>
                                          </p:stCondLst>
                                        </p:cTn>
                                        <p:tgtEl>
                                          <p:spTgt spid="3">
                                            <p:txEl>
                                              <p:pRg st="9" end="9"/>
                                            </p:txEl>
                                          </p:spTgt>
                                        </p:tgtEl>
                                        <p:attrNameLst>
                                          <p:attrName>style.visibility</p:attrName>
                                        </p:attrNameLst>
                                      </p:cBhvr>
                                      <p:to>
                                        <p:strVal val="visible"/>
                                      </p:to>
                                    </p:set>
                                    <p:animEffect transition="in" filter="fade">
                                      <p:cBhvr>
                                        <p:cTn id="28" dur="1000"/>
                                        <p:tgtEl>
                                          <p:spTgt spid="3">
                                            <p:txEl>
                                              <p:pRg st="9" end="9"/>
                                            </p:txEl>
                                          </p:spTgt>
                                        </p:tgtEl>
                                      </p:cBhvr>
                                    </p:animEffect>
                                    <p:anim calcmode="lin" valueType="num">
                                      <p:cBhvr>
                                        <p:cTn id="2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414098" y="159327"/>
            <a:ext cx="8596668" cy="1320800"/>
          </a:xfrm>
        </p:spPr>
        <p:txBody>
          <a:bodyPr anchor="t">
            <a:normAutofit/>
          </a:bodyPr>
          <a:lstStyle/>
          <a:p>
            <a:pPr eaLnBrk="1" hangingPunct="1"/>
            <a:r>
              <a:rPr lang="en-US" altLang="en-US" dirty="0"/>
              <a:t>Radix Sort Analysis</a:t>
            </a:r>
          </a:p>
        </p:txBody>
      </p:sp>
      <p:sp>
        <p:nvSpPr>
          <p:cNvPr id="76803" name="Rectangle 3"/>
          <p:cNvSpPr>
            <a:spLocks noGrp="1" noChangeArrowheads="1"/>
          </p:cNvSpPr>
          <p:nvPr>
            <p:ph idx="1"/>
          </p:nvPr>
        </p:nvSpPr>
        <p:spPr>
          <a:xfrm>
            <a:off x="495301" y="1094509"/>
            <a:ext cx="5932080" cy="3145536"/>
          </a:xfrm>
        </p:spPr>
        <p:txBody>
          <a:bodyPr>
            <a:normAutofit/>
          </a:bodyPr>
          <a:lstStyle/>
          <a:p>
            <a:pPr eaLnBrk="1" hangingPunct="1">
              <a:lnSpc>
                <a:spcPct val="90000"/>
              </a:lnSpc>
              <a:defRPr/>
            </a:pPr>
            <a:r>
              <a:rPr lang="en-US" altLang="en-US" sz="1500" b="1" i="1" dirty="0"/>
              <a:t>Coolest algorithm ever!!!</a:t>
            </a:r>
          </a:p>
          <a:p>
            <a:pPr eaLnBrk="1" hangingPunct="1">
              <a:lnSpc>
                <a:spcPct val="90000"/>
              </a:lnSpc>
              <a:defRPr/>
            </a:pPr>
            <a:r>
              <a:rPr lang="en-US" altLang="en-US" sz="1500" dirty="0"/>
              <a:t>The algorithm is non-comparison based</a:t>
            </a:r>
          </a:p>
          <a:p>
            <a:pPr eaLnBrk="1" hangingPunct="1">
              <a:lnSpc>
                <a:spcPct val="90000"/>
              </a:lnSpc>
              <a:defRPr/>
            </a:pPr>
            <a:r>
              <a:rPr lang="en-US" altLang="en-US" sz="1500" b="1" dirty="0">
                <a:solidFill>
                  <a:srgbClr val="00B0F0"/>
                </a:solidFill>
              </a:rPr>
              <a:t>Time Analysis:</a:t>
            </a:r>
          </a:p>
          <a:p>
            <a:pPr lvl="1">
              <a:lnSpc>
                <a:spcPct val="90000"/>
              </a:lnSpc>
              <a:defRPr/>
            </a:pPr>
            <a:r>
              <a:rPr lang="en-US" altLang="en-US" sz="1500" dirty="0"/>
              <a:t>Each pass – must go through all n numbers to put each number in the correct bucket</a:t>
            </a:r>
          </a:p>
          <a:p>
            <a:pPr lvl="1">
              <a:lnSpc>
                <a:spcPct val="90000"/>
              </a:lnSpc>
              <a:defRPr/>
            </a:pPr>
            <a:r>
              <a:rPr lang="en-US" altLang="en-US" sz="1500" dirty="0"/>
              <a:t>The </a:t>
            </a:r>
            <a:r>
              <a:rPr lang="en-US" altLang="en-US" sz="1500" dirty="0">
                <a:solidFill>
                  <a:srgbClr val="00B0F0"/>
                </a:solidFill>
              </a:rPr>
              <a:t>number of passes depends on the biggest number</a:t>
            </a:r>
          </a:p>
          <a:p>
            <a:pPr lvl="2">
              <a:lnSpc>
                <a:spcPct val="90000"/>
              </a:lnSpc>
              <a:defRPr/>
            </a:pPr>
            <a:r>
              <a:rPr lang="en-US" altLang="en-US" sz="1500" dirty="0"/>
              <a:t>We must make a pass for each digit in the largest number</a:t>
            </a:r>
          </a:p>
          <a:p>
            <a:pPr lvl="1" eaLnBrk="1" hangingPunct="1">
              <a:lnSpc>
                <a:spcPct val="90000"/>
              </a:lnSpc>
              <a:defRPr/>
            </a:pPr>
            <a:r>
              <a:rPr lang="en-US" altLang="en-US" sz="1500" dirty="0"/>
              <a:t>So the total time is </a:t>
            </a:r>
            <a:r>
              <a:rPr lang="en-US" altLang="en-US" sz="1500" dirty="0">
                <a:solidFill>
                  <a:srgbClr val="FF0000"/>
                </a:solidFill>
              </a:rPr>
              <a:t>O(n*k)</a:t>
            </a:r>
          </a:p>
          <a:p>
            <a:pPr lvl="2">
              <a:lnSpc>
                <a:spcPct val="90000"/>
              </a:lnSpc>
              <a:defRPr/>
            </a:pPr>
            <a:r>
              <a:rPr lang="en-US" altLang="en-US" sz="1500" dirty="0"/>
              <a:t>If there are </a:t>
            </a:r>
            <a:r>
              <a:rPr lang="en-US" altLang="en-US" sz="1500" dirty="0">
                <a:solidFill>
                  <a:srgbClr val="00B0F0"/>
                </a:solidFill>
              </a:rPr>
              <a:t>k digits </a:t>
            </a:r>
            <a:r>
              <a:rPr lang="en-US" altLang="en-US" sz="1500" dirty="0"/>
              <a:t>in the largest number</a:t>
            </a:r>
          </a:p>
          <a:p>
            <a:pPr lvl="1">
              <a:lnSpc>
                <a:spcPct val="90000"/>
              </a:lnSpc>
              <a:defRPr/>
            </a:pPr>
            <a:endParaRPr lang="en-US" altLang="en-US" sz="700" dirty="0"/>
          </a:p>
          <a:p>
            <a:pPr>
              <a:lnSpc>
                <a:spcPct val="90000"/>
              </a:lnSpc>
              <a:defRPr/>
            </a:pPr>
            <a:endParaRPr lang="en-US" altLang="en-US" sz="700" dirty="0"/>
          </a:p>
          <a:p>
            <a:pPr marL="0" indent="0">
              <a:lnSpc>
                <a:spcPct val="90000"/>
              </a:lnSpc>
              <a:buNone/>
              <a:defRPr/>
            </a:pPr>
            <a:endParaRPr lang="en-US" altLang="en-US" sz="700" dirty="0"/>
          </a:p>
        </p:txBody>
      </p:sp>
      <p:pic>
        <p:nvPicPr>
          <p:cNvPr id="3" name="Picture 2" descr="A drawing of a cartoon character&#10;&#10;Description automatically generated">
            <a:extLst>
              <a:ext uri="{FF2B5EF4-FFF2-40B4-BE49-F238E27FC236}">
                <a16:creationId xmlns:a16="http://schemas.microsoft.com/office/drawing/2014/main" id="{3F6F7982-8A63-4013-9359-95D85ABD90A8}"/>
              </a:ext>
            </a:extLst>
          </p:cNvPr>
          <p:cNvPicPr>
            <a:picLocks noChangeAspect="1"/>
          </p:cNvPicPr>
          <p:nvPr/>
        </p:nvPicPr>
        <p:blipFill>
          <a:blip r:embed="rId2"/>
          <a:stretch>
            <a:fillRect/>
          </a:stretch>
        </p:blipFill>
        <p:spPr>
          <a:xfrm>
            <a:off x="6516908" y="889600"/>
            <a:ext cx="3145536" cy="3145536"/>
          </a:xfrm>
          <a:prstGeom prst="rect">
            <a:avLst/>
          </a:prstGeom>
        </p:spPr>
      </p:pic>
      <p:sp>
        <p:nvSpPr>
          <p:cNvPr id="77828" name="Slide Number Placeholder 3"/>
          <p:cNvSpPr>
            <a:spLocks noGrp="1"/>
          </p:cNvSpPr>
          <p:nvPr>
            <p:ph type="sldNum" sz="quarter" idx="12"/>
          </p:nvPr>
        </p:nvSpPr>
        <p:spPr bwMode="auto">
          <a:xfrm>
            <a:off x="8590663" y="6041362"/>
            <a:ext cx="683339"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anchorCtr="0" compatLnSpc="1">
            <a:prstTxWarp prst="textNoShape">
              <a:avLst/>
            </a:prstTxWarp>
            <a:norm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spcAft>
                <a:spcPts val="600"/>
              </a:spcAft>
              <a:buClrTx/>
              <a:buSzTx/>
              <a:buFontTx/>
              <a:buNone/>
            </a:pPr>
            <a:fld id="{A7047F75-687A-495F-8032-EEEF312A8561}" type="slidenum">
              <a:rPr lang="en-US" altLang="en-US" smtClean="0">
                <a:latin typeface="Arial" panose="020B0604020202020204" pitchFamily="34" charset="0"/>
              </a:rPr>
              <a:pPr>
                <a:spcBef>
                  <a:spcPct val="0"/>
                </a:spcBef>
                <a:spcAft>
                  <a:spcPts val="600"/>
                </a:spcAft>
                <a:buClrTx/>
                <a:buSzTx/>
                <a:buFontTx/>
                <a:buNone/>
              </a:pPr>
              <a:t>7</a:t>
            </a:fld>
            <a:endParaRPr lang="en-US" altLang="en-US">
              <a:latin typeface="Arial" panose="020B0604020202020204" pitchFamily="34" charset="0"/>
            </a:endParaRPr>
          </a:p>
        </p:txBody>
      </p:sp>
      <p:sp>
        <p:nvSpPr>
          <p:cNvPr id="7" name="Rectangle 3">
            <a:extLst>
              <a:ext uri="{FF2B5EF4-FFF2-40B4-BE49-F238E27FC236}">
                <a16:creationId xmlns:a16="http://schemas.microsoft.com/office/drawing/2014/main" id="{B14C8BBE-762D-4EF3-955B-4DE88B03724A}"/>
              </a:ext>
            </a:extLst>
          </p:cNvPr>
          <p:cNvSpPr txBox="1">
            <a:spLocks noChangeArrowheads="1"/>
          </p:cNvSpPr>
          <p:nvPr/>
        </p:nvSpPr>
        <p:spPr>
          <a:xfrm>
            <a:off x="495301" y="4232563"/>
            <a:ext cx="11395362" cy="291638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nSpc>
                <a:spcPct val="90000"/>
              </a:lnSpc>
              <a:defRPr/>
            </a:pPr>
            <a:r>
              <a:rPr lang="en-US" altLang="en-US" sz="1500" b="1" dirty="0">
                <a:solidFill>
                  <a:srgbClr val="00B0F0"/>
                </a:solidFill>
              </a:rPr>
              <a:t>Drawbacks: </a:t>
            </a:r>
          </a:p>
          <a:p>
            <a:pPr lvl="1">
              <a:lnSpc>
                <a:spcPct val="90000"/>
              </a:lnSpc>
              <a:defRPr/>
            </a:pPr>
            <a:r>
              <a:rPr lang="en-US" altLang="en-US" sz="1500" dirty="0"/>
              <a:t>Either:</a:t>
            </a:r>
          </a:p>
          <a:p>
            <a:pPr lvl="2">
              <a:lnSpc>
                <a:spcPct val="90000"/>
              </a:lnSpc>
              <a:defRPr/>
            </a:pPr>
            <a:r>
              <a:rPr lang="en-US" altLang="en-US" sz="1500" dirty="0"/>
              <a:t> implementing – an array of linked lists – isn’t straightforward or</a:t>
            </a:r>
          </a:p>
          <a:p>
            <a:pPr lvl="2">
              <a:lnSpc>
                <a:spcPct val="90000"/>
              </a:lnSpc>
              <a:defRPr/>
            </a:pPr>
            <a:r>
              <a:rPr lang="en-US" altLang="en-US" sz="1500" dirty="0"/>
              <a:t>Space – a n x n matrix so we know all the values will fit in each bucket</a:t>
            </a:r>
          </a:p>
          <a:p>
            <a:pPr lvl="1">
              <a:lnSpc>
                <a:spcPct val="90000"/>
              </a:lnSpc>
              <a:defRPr/>
            </a:pPr>
            <a:r>
              <a:rPr lang="en-US" altLang="en-US" sz="1500" dirty="0"/>
              <a:t>Also:  </a:t>
            </a:r>
          </a:p>
          <a:p>
            <a:pPr lvl="2">
              <a:lnSpc>
                <a:spcPct val="90000"/>
              </a:lnSpc>
              <a:defRPr/>
            </a:pPr>
            <a:r>
              <a:rPr lang="en-US" altLang="en-US" sz="1500" dirty="0"/>
              <a:t>Not great for the following sequence of numbers:</a:t>
            </a:r>
          </a:p>
          <a:p>
            <a:pPr marL="914400" lvl="2" indent="0">
              <a:lnSpc>
                <a:spcPct val="90000"/>
              </a:lnSpc>
              <a:buFont typeface="Wingdings 3" charset="2"/>
              <a:buNone/>
              <a:defRPr/>
            </a:pPr>
            <a:r>
              <a:rPr lang="en-US" altLang="en-US" sz="1500" dirty="0">
                <a:solidFill>
                  <a:srgbClr val="C00000"/>
                </a:solidFill>
              </a:rPr>
              <a:t>324,766,21,813,962,12,131,32,540,678,323928343982634287632843298428374, 422, 8</a:t>
            </a:r>
          </a:p>
          <a:p>
            <a:pPr lvl="2">
              <a:lnSpc>
                <a:spcPct val="90000"/>
              </a:lnSpc>
              <a:defRPr/>
            </a:pPr>
            <a:r>
              <a:rPr lang="en-US" altLang="en-US" sz="1500" dirty="0"/>
              <a:t>(why?)</a:t>
            </a:r>
          </a:p>
          <a:p>
            <a:pPr lvl="1">
              <a:lnSpc>
                <a:spcPct val="90000"/>
              </a:lnSpc>
              <a:defRPr/>
            </a:pPr>
            <a:endParaRPr lang="en-US" altLang="en-US" sz="700" dirty="0"/>
          </a:p>
          <a:p>
            <a:pPr>
              <a:lnSpc>
                <a:spcPct val="90000"/>
              </a:lnSpc>
              <a:defRPr/>
            </a:pPr>
            <a:endParaRPr lang="en-US" altLang="en-US" sz="700" dirty="0"/>
          </a:p>
          <a:p>
            <a:pPr marL="0" indent="0">
              <a:lnSpc>
                <a:spcPct val="90000"/>
              </a:lnSpc>
              <a:buFont typeface="Wingdings 3" charset="2"/>
              <a:buNone/>
              <a:defRPr/>
            </a:pPr>
            <a:endParaRPr lang="en-US" altLang="en-US" sz="700" dirty="0"/>
          </a:p>
        </p:txBody>
      </p:sp>
    </p:spTree>
    <p:extLst>
      <p:ext uri="{BB962C8B-B14F-4D97-AF65-F5344CB8AC3E}">
        <p14:creationId xmlns:p14="http://schemas.microsoft.com/office/powerpoint/2010/main" val="1567016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3B7C1-E564-4BF0-A94E-39EC438066E0}"/>
              </a:ext>
            </a:extLst>
          </p:cNvPr>
          <p:cNvSpPr>
            <a:spLocks noGrp="1"/>
          </p:cNvSpPr>
          <p:nvPr>
            <p:ph type="title"/>
          </p:nvPr>
        </p:nvSpPr>
        <p:spPr>
          <a:xfrm>
            <a:off x="5394960" y="271129"/>
            <a:ext cx="3737268" cy="1195787"/>
          </a:xfrm>
        </p:spPr>
        <p:txBody>
          <a:bodyPr vert="horz" lIns="91440" tIns="45720" rIns="91440" bIns="45720" rtlCol="0" anchor="t">
            <a:normAutofit/>
          </a:bodyPr>
          <a:lstStyle/>
          <a:p>
            <a:pPr algn="ctr">
              <a:lnSpc>
                <a:spcPct val="90000"/>
              </a:lnSpc>
            </a:pPr>
            <a:r>
              <a:rPr lang="en-US" altLang="en-US" sz="3600" dirty="0" err="1">
                <a:solidFill>
                  <a:srgbClr val="00B0F0"/>
                </a:solidFill>
              </a:rPr>
              <a:t>RadixSort</a:t>
            </a:r>
            <a:r>
              <a:rPr lang="en-US" altLang="en-US" sz="3600" dirty="0">
                <a:solidFill>
                  <a:srgbClr val="00B0F0"/>
                </a:solidFill>
              </a:rPr>
              <a:t>:</a:t>
            </a:r>
            <a:br>
              <a:rPr lang="en-US" altLang="en-US" sz="3600" dirty="0">
                <a:solidFill>
                  <a:srgbClr val="00B0F0"/>
                </a:solidFill>
              </a:rPr>
            </a:br>
            <a:r>
              <a:rPr lang="en-US" dirty="0">
                <a:solidFill>
                  <a:srgbClr val="00B0F0"/>
                </a:solidFill>
              </a:rPr>
              <a:t>Take-Aways</a:t>
            </a:r>
          </a:p>
        </p:txBody>
      </p:sp>
      <p:sp>
        <p:nvSpPr>
          <p:cNvPr id="6" name="Rectangle 3">
            <a:extLst>
              <a:ext uri="{FF2B5EF4-FFF2-40B4-BE49-F238E27FC236}">
                <a16:creationId xmlns:a16="http://schemas.microsoft.com/office/drawing/2014/main" id="{F00DB35C-95FD-47F4-A2BF-096F428C7139}"/>
              </a:ext>
            </a:extLst>
          </p:cNvPr>
          <p:cNvSpPr txBox="1">
            <a:spLocks noChangeArrowheads="1"/>
          </p:cNvSpPr>
          <p:nvPr/>
        </p:nvSpPr>
        <p:spPr>
          <a:xfrm>
            <a:off x="5195455" y="1357745"/>
            <a:ext cx="4814453" cy="5056910"/>
          </a:xfrm>
          <a:prstGeom prst="rect">
            <a:avLst/>
          </a:prstGeom>
        </p:spPr>
        <p:txBody>
          <a:bodyPr vert="horz" lIns="91440" tIns="45720" rIns="91440" bIns="45720" rtlCol="0">
            <a:normAutofit fontScale="925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nSpc>
                <a:spcPct val="120000"/>
              </a:lnSpc>
              <a:spcAft>
                <a:spcPts val="200"/>
              </a:spcAft>
              <a:defRPr/>
            </a:pPr>
            <a:r>
              <a:rPr lang="en-US" altLang="en-US" sz="2400" b="1" i="1" dirty="0"/>
              <a:t>Coolest algorithm ever!!!</a:t>
            </a:r>
          </a:p>
          <a:p>
            <a:pPr lvl="1">
              <a:lnSpc>
                <a:spcPct val="120000"/>
              </a:lnSpc>
              <a:spcBef>
                <a:spcPts val="400"/>
              </a:spcBef>
              <a:spcAft>
                <a:spcPts val="200"/>
              </a:spcAft>
              <a:defRPr/>
            </a:pPr>
            <a:r>
              <a:rPr lang="en-US" altLang="en-US" sz="2200" dirty="0"/>
              <a:t>non-comparison based</a:t>
            </a:r>
          </a:p>
          <a:p>
            <a:pPr lvl="1">
              <a:lnSpc>
                <a:spcPct val="120000"/>
              </a:lnSpc>
              <a:spcBef>
                <a:spcPts val="400"/>
              </a:spcBef>
              <a:spcAft>
                <a:spcPts val="200"/>
              </a:spcAft>
              <a:defRPr/>
            </a:pPr>
            <a:r>
              <a:rPr lang="en-US" altLang="en-US" sz="2200" dirty="0"/>
              <a:t>Place values in buckets based on the value’s digits</a:t>
            </a:r>
          </a:p>
          <a:p>
            <a:pPr>
              <a:lnSpc>
                <a:spcPct val="120000"/>
              </a:lnSpc>
              <a:spcAft>
                <a:spcPts val="200"/>
              </a:spcAft>
              <a:defRPr/>
            </a:pPr>
            <a:r>
              <a:rPr lang="en-US" altLang="en-US" sz="2400" dirty="0"/>
              <a:t>Running time: </a:t>
            </a:r>
            <a:r>
              <a:rPr lang="en-US" altLang="en-US" sz="2400" dirty="0">
                <a:solidFill>
                  <a:srgbClr val="FF0000"/>
                </a:solidFill>
              </a:rPr>
              <a:t>O(n*k)</a:t>
            </a:r>
          </a:p>
          <a:p>
            <a:pPr lvl="1">
              <a:lnSpc>
                <a:spcPct val="120000"/>
              </a:lnSpc>
              <a:spcBef>
                <a:spcPts val="400"/>
              </a:spcBef>
              <a:spcAft>
                <a:spcPts val="200"/>
              </a:spcAft>
              <a:defRPr/>
            </a:pPr>
            <a:r>
              <a:rPr lang="en-US" altLang="en-US" sz="2200" dirty="0"/>
              <a:t>Where k is the number of digits in the largest number</a:t>
            </a:r>
          </a:p>
          <a:p>
            <a:pPr>
              <a:lnSpc>
                <a:spcPct val="120000"/>
              </a:lnSpc>
              <a:spcAft>
                <a:spcPts val="200"/>
              </a:spcAft>
              <a:defRPr/>
            </a:pPr>
            <a:r>
              <a:rPr lang="en-US" altLang="en-US" sz="2400" dirty="0"/>
              <a:t>Good for sorting large numbers</a:t>
            </a:r>
          </a:p>
          <a:p>
            <a:pPr>
              <a:lnSpc>
                <a:spcPct val="120000"/>
              </a:lnSpc>
              <a:spcAft>
                <a:spcPts val="200"/>
              </a:spcAft>
              <a:defRPr/>
            </a:pPr>
            <a:r>
              <a:rPr lang="en-US" altLang="en-US" sz="2400" dirty="0"/>
              <a:t>Not great for sorting numbers where one number is significantly greater than all the other numbers</a:t>
            </a:r>
          </a:p>
          <a:p>
            <a:pPr>
              <a:lnSpc>
                <a:spcPct val="90000"/>
              </a:lnSpc>
              <a:defRPr/>
            </a:pPr>
            <a:endParaRPr lang="en-US" altLang="en-US" sz="2100" dirty="0"/>
          </a:p>
          <a:p>
            <a:pPr lvl="1">
              <a:lnSpc>
                <a:spcPct val="90000"/>
              </a:lnSpc>
              <a:defRPr/>
            </a:pPr>
            <a:endParaRPr lang="en-US" altLang="en-US" sz="1700" dirty="0"/>
          </a:p>
          <a:p>
            <a:pPr>
              <a:lnSpc>
                <a:spcPct val="90000"/>
              </a:lnSpc>
              <a:defRPr/>
            </a:pPr>
            <a:endParaRPr lang="en-US" altLang="en-US" sz="1700" dirty="0"/>
          </a:p>
          <a:p>
            <a:pPr marL="0" indent="0">
              <a:lnSpc>
                <a:spcPct val="90000"/>
              </a:lnSpc>
              <a:defRPr/>
            </a:pPr>
            <a:endParaRPr lang="en-US" altLang="en-US" sz="1700" dirty="0"/>
          </a:p>
        </p:txBody>
      </p:sp>
      <p:pic>
        <p:nvPicPr>
          <p:cNvPr id="5" name="Content Placeholder 4" descr="A picture containing drawing&#10;&#10;Description automatically generated">
            <a:extLst>
              <a:ext uri="{FF2B5EF4-FFF2-40B4-BE49-F238E27FC236}">
                <a16:creationId xmlns:a16="http://schemas.microsoft.com/office/drawing/2014/main" id="{42939265-941A-4876-A116-AFC4F42C542F}"/>
              </a:ext>
            </a:extLst>
          </p:cNvPr>
          <p:cNvPicPr>
            <a:picLocks noGrp="1" noChangeAspect="1"/>
          </p:cNvPicPr>
          <p:nvPr>
            <p:ph idx="1"/>
          </p:nvPr>
        </p:nvPicPr>
        <p:blipFill rotWithShape="1">
          <a:blip r:embed="rId2"/>
          <a:srcRect t="7114" b="16615"/>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11" name="Isosceles Triangle 10">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65439121"/>
      </p:ext>
    </p:extLst>
  </p:cSld>
  <p:clrMapOvr>
    <a:masterClrMapping/>
  </p:clrMapOvr>
</p:sld>
</file>

<file path=ppt/theme/theme1.xml><?xml version="1.0" encoding="utf-8"?>
<a:theme xmlns:a="http://schemas.openxmlformats.org/drawingml/2006/main" name="Facet">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43</TotalTime>
  <Words>727</Words>
  <Application>Microsoft Office PowerPoint</Application>
  <PresentationFormat>Widescreen</PresentationFormat>
  <Paragraphs>197</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Trebuchet MS</vt:lpstr>
      <vt:lpstr>Wingdings 3</vt:lpstr>
      <vt:lpstr>Facet</vt:lpstr>
      <vt:lpstr>  RadixSort</vt:lpstr>
      <vt:lpstr>Noncomparison Based Sorting</vt:lpstr>
      <vt:lpstr>You have a set of numbers to sort</vt:lpstr>
      <vt:lpstr>Sorting: 344, 328, 402, 624, 188, 614, 202, 16, 12, 8</vt:lpstr>
      <vt:lpstr>Radix Sort (another example!) </vt:lpstr>
      <vt:lpstr>Try:  (Remember, pad on the left with 0s)</vt:lpstr>
      <vt:lpstr>Radix Sort Analysis</vt:lpstr>
      <vt:lpstr>RadixSort: Take-Aways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RadixSort</dc:title>
  <dc:creator>Yarrington, Debra</dc:creator>
  <cp:lastModifiedBy>Yarrington, Debra</cp:lastModifiedBy>
  <cp:revision>6</cp:revision>
  <dcterms:created xsi:type="dcterms:W3CDTF">2020-11-11T20:58:58Z</dcterms:created>
  <dcterms:modified xsi:type="dcterms:W3CDTF">2020-11-11T21:42:06Z</dcterms:modified>
</cp:coreProperties>
</file>